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1"/>
  </p:notesMasterIdLst>
  <p:sldIdLst>
    <p:sldId id="256" r:id="rId2"/>
    <p:sldId id="274" r:id="rId3"/>
    <p:sldId id="257" r:id="rId4"/>
    <p:sldId id="259" r:id="rId5"/>
    <p:sldId id="258" r:id="rId6"/>
    <p:sldId id="260" r:id="rId7"/>
    <p:sldId id="262" r:id="rId8"/>
    <p:sldId id="261" r:id="rId9"/>
    <p:sldId id="263" r:id="rId10"/>
    <p:sldId id="264" r:id="rId11"/>
    <p:sldId id="265" r:id="rId12"/>
    <p:sldId id="267" r:id="rId13"/>
    <p:sldId id="268" r:id="rId14"/>
    <p:sldId id="269" r:id="rId15"/>
    <p:sldId id="271" r:id="rId16"/>
    <p:sldId id="272" r:id="rId17"/>
    <p:sldId id="270" r:id="rId18"/>
    <p:sldId id="266" r:id="rId19"/>
    <p:sldId id="273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CC0D98-29A3-44BC-B543-BF07501DEFD9}" type="datetimeFigureOut">
              <a:rPr lang="en-US" smtClean="0"/>
              <a:pPr/>
              <a:t>3/3/2007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B23AD5-6F84-41F5-B9F3-2E0FD4CA8B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23AD5-6F84-41F5-B9F3-2E0FD4CA8B8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23AD5-6F84-41F5-B9F3-2E0FD4CA8B8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23AD5-6F84-41F5-B9F3-2E0FD4CA8B8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23AD5-6F84-41F5-B9F3-2E0FD4CA8B8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DD0E494-B6FB-412C-BB58-941182637CDC}" type="datetimeFigureOut">
              <a:rPr lang="en-US" smtClean="0"/>
              <a:pPr/>
              <a:t>3/3/2007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D0E494-B6FB-412C-BB58-941182637CDC}" type="datetimeFigureOut">
              <a:rPr lang="en-US" smtClean="0"/>
              <a:pPr/>
              <a:t>3/3/2007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D0E494-B6FB-412C-BB58-941182637CDC}" type="datetimeFigureOut">
              <a:rPr lang="en-US" smtClean="0"/>
              <a:pPr/>
              <a:t>3/3/2007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D0E494-B6FB-412C-BB58-941182637CDC}" type="datetimeFigureOut">
              <a:rPr lang="en-US" smtClean="0"/>
              <a:pPr/>
              <a:t>3/3/2007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D0E494-B6FB-412C-BB58-941182637CDC}" type="datetimeFigureOut">
              <a:rPr lang="en-US" smtClean="0"/>
              <a:pPr/>
              <a:t>3/3/2007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D0E494-B6FB-412C-BB58-941182637CDC}" type="datetimeFigureOut">
              <a:rPr lang="en-US" smtClean="0"/>
              <a:pPr/>
              <a:t>3/3/2007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D0E494-B6FB-412C-BB58-941182637CDC}" type="datetimeFigureOut">
              <a:rPr lang="en-US" smtClean="0"/>
              <a:pPr/>
              <a:t>3/3/2007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D0E494-B6FB-412C-BB58-941182637CDC}" type="datetimeFigureOut">
              <a:rPr lang="en-US" smtClean="0"/>
              <a:pPr/>
              <a:t>3/3/2007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D0E494-B6FB-412C-BB58-941182637CDC}" type="datetimeFigureOut">
              <a:rPr lang="en-US" smtClean="0"/>
              <a:pPr/>
              <a:t>3/3/2007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DD0E494-B6FB-412C-BB58-941182637CDC}" type="datetimeFigureOut">
              <a:rPr lang="en-US" smtClean="0"/>
              <a:pPr/>
              <a:t>3/3/2007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DD0E494-B6FB-412C-BB58-941182637CDC}" type="datetimeFigureOut">
              <a:rPr lang="en-US" smtClean="0"/>
              <a:pPr/>
              <a:t>3/3/2007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DD0E494-B6FB-412C-BB58-941182637CDC}" type="datetimeFigureOut">
              <a:rPr lang="en-US" smtClean="0"/>
              <a:pPr/>
              <a:t>3/3/2007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A9237F0-5D79-4F90-AB8E-BFCBEDFFC3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localhost:50000/legonxt/0bcbf164-c568-43c5-a9e3-61d47a541a24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Introduction to</a:t>
            </a:r>
            <a:br>
              <a:rPr lang="en-US" dirty="0" smtClean="0"/>
            </a:br>
            <a:r>
              <a:rPr lang="en-US" dirty="0" smtClean="0"/>
              <a:t>Microsoft Robotics Studio with Lego NXT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Brian Peek</a:t>
            </a:r>
          </a:p>
        </p:txBody>
      </p:sp>
      <p:pic>
        <p:nvPicPr>
          <p:cNvPr id="6" name="Picture 5" descr="ASPSOFTBann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4038600"/>
            <a:ext cx="1905000" cy="50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Start Building!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Service via code - LegoEx1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Created a new service</a:t>
            </a:r>
          </a:p>
          <a:p>
            <a:r>
              <a:rPr lang="en-US" dirty="0" smtClean="0"/>
              <a:t>Looked at parts making up a service</a:t>
            </a:r>
          </a:p>
          <a:p>
            <a:pPr lvl="1"/>
            <a:r>
              <a:rPr lang="en-US" dirty="0" smtClean="0"/>
              <a:t>State</a:t>
            </a:r>
          </a:p>
          <a:p>
            <a:pPr lvl="1"/>
            <a:r>
              <a:rPr lang="en-US" dirty="0" smtClean="0"/>
              <a:t>Message types</a:t>
            </a:r>
          </a:p>
          <a:p>
            <a:pPr lvl="1"/>
            <a:r>
              <a:rPr lang="en-US" dirty="0" smtClean="0"/>
              <a:t>Partnering with services</a:t>
            </a:r>
          </a:p>
          <a:p>
            <a:r>
              <a:rPr lang="en-US" dirty="0" smtClean="0"/>
              <a:t>Added a contact sensor</a:t>
            </a:r>
          </a:p>
          <a:p>
            <a:r>
              <a:rPr lang="en-US" dirty="0" smtClean="0"/>
              <a:t>Added a motor</a:t>
            </a:r>
          </a:p>
          <a:p>
            <a:r>
              <a:rPr lang="en-US" dirty="0" smtClean="0"/>
              <a:t>Added a differential drive service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Did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Programming Language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Same examples with VPL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Overview of VPL environment</a:t>
            </a:r>
          </a:p>
          <a:p>
            <a:r>
              <a:rPr lang="en-US" dirty="0" smtClean="0"/>
              <a:t>Re-created previous example using VPL</a:t>
            </a:r>
          </a:p>
          <a:p>
            <a:r>
              <a:rPr lang="en-US" dirty="0" smtClean="0"/>
              <a:t>Pros</a:t>
            </a:r>
          </a:p>
          <a:p>
            <a:pPr lvl="1"/>
            <a:r>
              <a:rPr lang="en-US" dirty="0" smtClean="0"/>
              <a:t>Very easy to use</a:t>
            </a:r>
          </a:p>
          <a:p>
            <a:pPr lvl="1"/>
            <a:r>
              <a:rPr lang="en-US" dirty="0" smtClean="0"/>
              <a:t>Fully functional programming language</a:t>
            </a:r>
          </a:p>
          <a:p>
            <a:r>
              <a:rPr lang="en-US" dirty="0" smtClean="0"/>
              <a:t>Cons</a:t>
            </a:r>
          </a:p>
          <a:p>
            <a:pPr lvl="1"/>
            <a:r>
              <a:rPr lang="en-US" dirty="0" smtClean="0"/>
              <a:t>Cannot create new hardware platform using VPL</a:t>
            </a:r>
          </a:p>
          <a:p>
            <a:pPr lvl="1"/>
            <a:r>
              <a:rPr lang="en-US" dirty="0" smtClean="0"/>
              <a:t>Can get very complex very quickly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Did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Tie It Together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Building a functional robot via code and VPL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be started via code or icon</a:t>
            </a:r>
          </a:p>
          <a:p>
            <a:r>
              <a:rPr lang="en-US" dirty="0" smtClean="0"/>
              <a:t>Provides a way to use MSRS without the actual robotics hardware</a:t>
            </a:r>
          </a:p>
          <a:p>
            <a:r>
              <a:rPr lang="en-US" dirty="0" smtClean="0"/>
              <a:t>Physics and graphics engine allow for an experience that emulates the real world</a:t>
            </a:r>
          </a:p>
          <a:p>
            <a:r>
              <a:rPr lang="en-US" dirty="0" smtClean="0"/>
              <a:t>For building custom robots, can be very complex as artwork and modeling is required for accurate representation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</a:t>
            </a:r>
            <a:r>
              <a:rPr lang="en-US" dirty="0" err="1" smtClean="0"/>
              <a:t>Enviroment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Environment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brief overview of what the simulation environment is and how it works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MSRS is a very complex and feature rich environment for developing robotics software</a:t>
            </a:r>
          </a:p>
          <a:p>
            <a:r>
              <a:rPr lang="en-US" dirty="0" smtClean="0"/>
              <a:t>Existing platforms allow one to easily get up and running</a:t>
            </a:r>
          </a:p>
          <a:p>
            <a:r>
              <a:rPr lang="en-US" dirty="0" smtClean="0"/>
              <a:t>Generic/abstract services allow platform independence</a:t>
            </a:r>
          </a:p>
          <a:p>
            <a:r>
              <a:rPr lang="en-US" dirty="0" smtClean="0"/>
              <a:t>CCR/DSS implement a lot of the grunt work required for concurrent and distributed programming</a:t>
            </a:r>
          </a:p>
          <a:p>
            <a:r>
              <a:rPr lang="en-US" dirty="0" smtClean="0"/>
              <a:t>VPL provides for an easy-to-use rapid prototyping environment or simple robot design</a:t>
            </a:r>
          </a:p>
          <a:p>
            <a:r>
              <a:rPr lang="en-US" dirty="0" smtClean="0"/>
              <a:t>Lego NXT is a very capable platform for building simple to moderately complex robots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http://msdn.microsoft.com/robotics/</a:t>
            </a:r>
          </a:p>
          <a:p>
            <a:r>
              <a:rPr lang="en-US" sz="2400" dirty="0" smtClean="0"/>
              <a:t>http://msdn.microsoft.com/coding4fun/robotics/</a:t>
            </a:r>
          </a:p>
          <a:p>
            <a:r>
              <a:rPr lang="en-US" sz="2400" dirty="0" smtClean="0"/>
              <a:t>http://www.brianpeek.com/</a:t>
            </a:r>
          </a:p>
          <a:p>
            <a:r>
              <a:rPr lang="en-US" sz="2400" dirty="0" smtClean="0"/>
              <a:t>brian@brianpeek.com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Information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590800"/>
            <a:ext cx="8229600" cy="1143000"/>
          </a:xfrm>
        </p:spPr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en-US" dirty="0" smtClean="0"/>
              <a:t>Questions?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93837"/>
            <a:ext cx="8229600" cy="4525963"/>
          </a:xfrm>
        </p:spPr>
        <p:txBody>
          <a:bodyPr/>
          <a:lstStyle/>
          <a:p>
            <a:r>
              <a:rPr lang="en-US" dirty="0" smtClean="0"/>
              <a:t>Overview of MSRS and its architecture</a:t>
            </a:r>
          </a:p>
          <a:p>
            <a:r>
              <a:rPr lang="en-US" dirty="0" smtClean="0"/>
              <a:t>Using MSRS via code</a:t>
            </a:r>
            <a:endParaRPr lang="en-US" dirty="0" smtClean="0"/>
          </a:p>
          <a:p>
            <a:r>
              <a:rPr lang="en-US" dirty="0" smtClean="0"/>
              <a:t>Using MSRS via Visual Programming Language</a:t>
            </a:r>
          </a:p>
          <a:p>
            <a:r>
              <a:rPr lang="en-US" dirty="0" smtClean="0"/>
              <a:t>Building a functional robot</a:t>
            </a:r>
          </a:p>
          <a:p>
            <a:r>
              <a:rPr lang="en-US" dirty="0" smtClean="0"/>
              <a:t>Simulation Engine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Windows-based runtime built on .NET which consists of three “applications”</a:t>
            </a:r>
          </a:p>
          <a:p>
            <a:pPr lvl="1"/>
            <a:r>
              <a:rPr lang="en-US" dirty="0" smtClean="0"/>
              <a:t>Code-based runtime which drive physical machine</a:t>
            </a:r>
          </a:p>
          <a:p>
            <a:pPr lvl="1"/>
            <a:r>
              <a:rPr lang="en-US" dirty="0" smtClean="0"/>
              <a:t>Visual Programming Language which allows software building via “drag-and-drop” components</a:t>
            </a:r>
          </a:p>
          <a:p>
            <a:pPr lvl="1"/>
            <a:r>
              <a:rPr lang="en-US" dirty="0" smtClean="0"/>
              <a:t>Simulation engine to test robots which one does not physically have access to</a:t>
            </a:r>
          </a:p>
          <a:p>
            <a:r>
              <a:rPr lang="en-US" dirty="0" smtClean="0"/>
              <a:t>Service-based architecture which handles the complexities of concurrency, coordination and decentralization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it?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CCR – Concurrency and Coordination Runtime</a:t>
            </a:r>
          </a:p>
          <a:p>
            <a:pPr lvl="1"/>
            <a:r>
              <a:rPr lang="en-US" dirty="0" smtClean="0"/>
              <a:t>Provides near-automatic coordination of messages without burdening the developer with the hassles of threading, semaphores, etc.</a:t>
            </a:r>
          </a:p>
          <a:p>
            <a:r>
              <a:rPr lang="en-US" dirty="0" smtClean="0"/>
              <a:t>DSS – Decentralized System Services</a:t>
            </a:r>
          </a:p>
          <a:p>
            <a:pPr lvl="1"/>
            <a:r>
              <a:rPr lang="en-US" dirty="0" smtClean="0"/>
              <a:t>Hosts services locally or remotely and provides basic services for debugging, logging, monitoring, etc.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CCR and DSS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Basic building block of all applications</a:t>
            </a:r>
          </a:p>
          <a:p>
            <a:r>
              <a:rPr lang="en-US" dirty="0" smtClean="0"/>
              <a:t>Contains implementation of a specific sensor, motor, platform, or coordination of a group of other services</a:t>
            </a:r>
          </a:p>
          <a:p>
            <a:r>
              <a:rPr lang="en-US" dirty="0" smtClean="0"/>
              <a:t>Services are “partnered” with each other </a:t>
            </a:r>
          </a:p>
          <a:p>
            <a:r>
              <a:rPr lang="en-US" dirty="0" smtClean="0"/>
              <a:t>Generic services exist to provide hardware abstraction</a:t>
            </a:r>
          </a:p>
          <a:p>
            <a:r>
              <a:rPr lang="en-US" dirty="0" smtClean="0"/>
              <a:t>Service host started at command prompt, environment exposed via HTTP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From Microsoft Robotics Studio Command Prompt:</a:t>
            </a:r>
          </a:p>
          <a:p>
            <a:pPr lvl="1"/>
            <a:r>
              <a:rPr lang="en-US" dirty="0" err="1" smtClean="0"/>
              <a:t>dssnewservice</a:t>
            </a:r>
            <a:r>
              <a:rPr lang="en-US" dirty="0" smtClean="0"/>
              <a:t> /service:LegoEx1</a:t>
            </a:r>
          </a:p>
          <a:p>
            <a:pPr lvl="1"/>
            <a:r>
              <a:rPr lang="en-US" dirty="0" smtClean="0"/>
              <a:t>Creates directory, solution and base source code required for a full MSRS service</a:t>
            </a:r>
          </a:p>
          <a:p>
            <a:pPr lvl="1"/>
            <a:r>
              <a:rPr lang="en-US" dirty="0" smtClean="0"/>
              <a:t>Add /</a:t>
            </a:r>
            <a:r>
              <a:rPr lang="en-US" dirty="0" err="1" smtClean="0"/>
              <a:t>language:vb</a:t>
            </a:r>
            <a:r>
              <a:rPr lang="en-US" dirty="0" smtClean="0"/>
              <a:t> for a Visual Basic service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Service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LegoEx1.cs – Service implementation</a:t>
            </a:r>
          </a:p>
          <a:p>
            <a:r>
              <a:rPr lang="en-US" dirty="0" smtClean="0"/>
              <a:t>LegoEx1Types.cs – Message types and state object</a:t>
            </a:r>
          </a:p>
          <a:p>
            <a:r>
              <a:rPr lang="en-US" dirty="0" smtClean="0"/>
              <a:t>LegoEx1.manifest.xml – Configuration information and services partnered at runtime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Files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Manifest files are XML files which describe what services are run at startup</a:t>
            </a:r>
          </a:p>
          <a:p>
            <a:r>
              <a:rPr lang="en-US" dirty="0" smtClean="0"/>
              <a:t>Contain configuration information about specific hardware types</a:t>
            </a:r>
          </a:p>
          <a:p>
            <a:r>
              <a:rPr lang="en-US" dirty="0" smtClean="0"/>
              <a:t>When using generic services (motor, bumper, etc.) one can change hardware platforms simply by changing manifest files</a:t>
            </a:r>
          </a:p>
          <a:p>
            <a:r>
              <a:rPr lang="en-US" dirty="0" smtClean="0"/>
              <a:t>Lego </a:t>
            </a:r>
            <a:r>
              <a:rPr lang="en-US" smtClean="0"/>
              <a:t>NXT services come </a:t>
            </a:r>
            <a:r>
              <a:rPr lang="en-US" dirty="0" smtClean="0"/>
              <a:t>with several pre-written manifest files to get you up and going quickly!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Manifest Files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Bluetooth is a pain</a:t>
            </a:r>
          </a:p>
          <a:p>
            <a:r>
              <a:rPr lang="en-US" dirty="0" smtClean="0"/>
              <a:t>Ensure Bluetooth is enabled on brick</a:t>
            </a:r>
          </a:p>
          <a:p>
            <a:r>
              <a:rPr lang="en-US" dirty="0" smtClean="0"/>
              <a:t>Initiate connection from PC</a:t>
            </a:r>
          </a:p>
          <a:p>
            <a:r>
              <a:rPr lang="en-US" dirty="0" smtClean="0"/>
              <a:t>Enter passkey as 1234</a:t>
            </a:r>
          </a:p>
          <a:p>
            <a:r>
              <a:rPr lang="en-US" dirty="0" smtClean="0"/>
              <a:t>Note COM Port installed on</a:t>
            </a:r>
          </a:p>
          <a:p>
            <a:r>
              <a:rPr lang="en-US" dirty="0" smtClean="0"/>
              <a:t>Run:</a:t>
            </a:r>
          </a:p>
          <a:p>
            <a:pPr lvl="1"/>
            <a:r>
              <a:rPr lang="en-US" dirty="0" err="1" smtClean="0"/>
              <a:t>dsshost</a:t>
            </a:r>
            <a:r>
              <a:rPr lang="en-US" dirty="0" smtClean="0"/>
              <a:t> -port:50000 -tcpport:50001 -manifest:”samples\</a:t>
            </a:r>
            <a:r>
              <a:rPr lang="en-US" dirty="0" err="1" smtClean="0"/>
              <a:t>Config</a:t>
            </a:r>
            <a:r>
              <a:rPr lang="en-US" dirty="0" smtClean="0"/>
              <a:t>\</a:t>
            </a:r>
            <a:r>
              <a:rPr lang="en-US" dirty="0" err="1" smtClean="0"/>
              <a:t>LEGO.NXT.Brick.manifest.xml</a:t>
            </a:r>
            <a:r>
              <a:rPr lang="en-US" dirty="0" smtClean="0"/>
              <a:t>“</a:t>
            </a:r>
          </a:p>
          <a:p>
            <a:r>
              <a:rPr lang="en-US" dirty="0" smtClean="0"/>
              <a:t>Browse to:</a:t>
            </a:r>
          </a:p>
          <a:p>
            <a:pPr lvl="1"/>
            <a:r>
              <a:rPr lang="en-US" dirty="0" smtClean="0">
                <a:hlinkClick r:id="rId2"/>
              </a:rPr>
              <a:t>http://localhost:50000/legonxt/0bcbf164-c568-43c5-a9e3-61d47a541a24</a:t>
            </a:r>
            <a:endParaRPr lang="en-US" dirty="0" smtClean="0"/>
          </a:p>
          <a:p>
            <a:r>
              <a:rPr lang="en-US" dirty="0" smtClean="0"/>
              <a:t>Enter COM port from above</a:t>
            </a:r>
          </a:p>
          <a:p>
            <a:r>
              <a:rPr lang="en-US" dirty="0" smtClean="0"/>
              <a:t>Submit</a:t>
            </a:r>
          </a:p>
          <a:p>
            <a:r>
              <a:rPr lang="en-US" dirty="0" smtClean="0"/>
              <a:t>Ensure software is downloaded and started on brick</a:t>
            </a:r>
          </a:p>
          <a:p>
            <a:r>
              <a:rPr lang="en-US" dirty="0" smtClean="0"/>
              <a:t>When page refreshes, you may configure how sensors and motors operate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Setup and Configure NXT Brick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623</TotalTime>
  <Words>629</Words>
  <Application>Microsoft Office PowerPoint</Application>
  <PresentationFormat>On-screen Show (4:3)</PresentationFormat>
  <Paragraphs>101</Paragraphs>
  <Slides>19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Concourse</vt:lpstr>
      <vt:lpstr>Introduction to Microsoft Robotics Studio with Lego NXT</vt:lpstr>
      <vt:lpstr>Agenda</vt:lpstr>
      <vt:lpstr>What is it?</vt:lpstr>
      <vt:lpstr>CCR and DSS</vt:lpstr>
      <vt:lpstr>Services</vt:lpstr>
      <vt:lpstr>Creating a Service</vt:lpstr>
      <vt:lpstr>Service Files</vt:lpstr>
      <vt:lpstr>Manifest Files</vt:lpstr>
      <vt:lpstr>Setup and Configure NXT Brick</vt:lpstr>
      <vt:lpstr>Let’s Start Building!</vt:lpstr>
      <vt:lpstr>What We Did</vt:lpstr>
      <vt:lpstr>Visual Programming Language</vt:lpstr>
      <vt:lpstr>What We Did</vt:lpstr>
      <vt:lpstr>Tie It Together</vt:lpstr>
      <vt:lpstr>Simulation Enviroment</vt:lpstr>
      <vt:lpstr>Simulation Environment</vt:lpstr>
      <vt:lpstr>Conclusion</vt:lpstr>
      <vt:lpstr>More Information</vt:lpstr>
      <vt:lpstr>Questions?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Microsoft Robotics Studio with Lego NXT</dc:title>
  <dc:creator>Brian</dc:creator>
  <cp:lastModifiedBy>Brian</cp:lastModifiedBy>
  <cp:revision>61</cp:revision>
  <dcterms:created xsi:type="dcterms:W3CDTF">2007-02-26T08:40:33Z</dcterms:created>
  <dcterms:modified xsi:type="dcterms:W3CDTF">2007-03-03T20:19:11Z</dcterms:modified>
</cp:coreProperties>
</file>