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21"/>
  </p:notesMasterIdLst>
  <p:sldIdLst>
    <p:sldId id="256" r:id="rId2"/>
    <p:sldId id="274" r:id="rId3"/>
    <p:sldId id="281" r:id="rId4"/>
    <p:sldId id="257" r:id="rId5"/>
    <p:sldId id="259" r:id="rId6"/>
    <p:sldId id="258" r:id="rId7"/>
    <p:sldId id="263" r:id="rId8"/>
    <p:sldId id="275" r:id="rId9"/>
    <p:sldId id="267" r:id="rId10"/>
    <p:sldId id="268" r:id="rId11"/>
    <p:sldId id="276" r:id="rId12"/>
    <p:sldId id="277" r:id="rId13"/>
    <p:sldId id="280" r:id="rId14"/>
    <p:sldId id="279" r:id="rId15"/>
    <p:sldId id="278" r:id="rId16"/>
    <p:sldId id="272" r:id="rId17"/>
    <p:sldId id="270" r:id="rId18"/>
    <p:sldId id="266" r:id="rId19"/>
    <p:sldId id="273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0300" autoAdjust="0"/>
  </p:normalViewPr>
  <p:slideViewPr>
    <p:cSldViewPr>
      <p:cViewPr varScale="1">
        <p:scale>
          <a:sx n="67" d="100"/>
          <a:sy n="67" d="100"/>
        </p:scale>
        <p:origin x="-6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CC0D98-29A3-44BC-B543-BF07501DEFD9}" type="datetimeFigureOut">
              <a:rPr lang="en-US" smtClean="0"/>
              <a:pPr/>
              <a:t>4/19/2008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B23AD5-6F84-41F5-B9F3-2E0FD4CA8B8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B23AD5-6F84-41F5-B9F3-2E0FD4CA8B86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B23AD5-6F84-41F5-B9F3-2E0FD4CA8B86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B23AD5-6F84-41F5-B9F3-2E0FD4CA8B86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B23AD5-6F84-41F5-B9F3-2E0FD4CA8B86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B23AD5-6F84-41F5-B9F3-2E0FD4CA8B86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DD0E494-B6FB-412C-BB58-941182637CDC}" type="datetimeFigureOut">
              <a:rPr lang="en-US" smtClean="0"/>
              <a:pPr/>
              <a:t>4/19/2008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A9237F0-5D79-4F90-AB8E-BFCBEDFFC3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D0E494-B6FB-412C-BB58-941182637CDC}" type="datetimeFigureOut">
              <a:rPr lang="en-US" smtClean="0"/>
              <a:pPr/>
              <a:t>4/19/2008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9237F0-5D79-4F90-AB8E-BFCBEDFFC3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D0E494-B6FB-412C-BB58-941182637CDC}" type="datetimeFigureOut">
              <a:rPr lang="en-US" smtClean="0"/>
              <a:pPr/>
              <a:t>4/19/2008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9237F0-5D79-4F90-AB8E-BFCBEDFFC3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D0E494-B6FB-412C-BB58-941182637CDC}" type="datetimeFigureOut">
              <a:rPr lang="en-US" smtClean="0"/>
              <a:pPr/>
              <a:t>4/19/2008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9237F0-5D79-4F90-AB8E-BFCBEDFFC3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D0E494-B6FB-412C-BB58-941182637CDC}" type="datetimeFigureOut">
              <a:rPr lang="en-US" smtClean="0"/>
              <a:pPr/>
              <a:t>4/19/2008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9237F0-5D79-4F90-AB8E-BFCBEDFFC3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D0E494-B6FB-412C-BB58-941182637CDC}" type="datetimeFigureOut">
              <a:rPr lang="en-US" smtClean="0"/>
              <a:pPr/>
              <a:t>4/19/2008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9237F0-5D79-4F90-AB8E-BFCBEDFFC3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D0E494-B6FB-412C-BB58-941182637CDC}" type="datetimeFigureOut">
              <a:rPr lang="en-US" smtClean="0"/>
              <a:pPr/>
              <a:t>4/19/2008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9237F0-5D79-4F90-AB8E-BFCBEDFFC3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D0E494-B6FB-412C-BB58-941182637CDC}" type="datetimeFigureOut">
              <a:rPr lang="en-US" smtClean="0"/>
              <a:pPr/>
              <a:t>4/19/2008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9237F0-5D79-4F90-AB8E-BFCBEDFFC3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D0E494-B6FB-412C-BB58-941182637CDC}" type="datetimeFigureOut">
              <a:rPr lang="en-US" smtClean="0"/>
              <a:pPr/>
              <a:t>4/19/2008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9237F0-5D79-4F90-AB8E-BFCBEDFFC3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FDD0E494-B6FB-412C-BB58-941182637CDC}" type="datetimeFigureOut">
              <a:rPr lang="en-US" smtClean="0"/>
              <a:pPr/>
              <a:t>4/19/2008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9237F0-5D79-4F90-AB8E-BFCBEDFFC3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DD0E494-B6FB-412C-BB58-941182637CDC}" type="datetimeFigureOut">
              <a:rPr lang="en-US" smtClean="0"/>
              <a:pPr/>
              <a:t>4/19/2008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A9237F0-5D79-4F90-AB8E-BFCBEDFFC3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FDD0E494-B6FB-412C-BB58-941182637CDC}" type="datetimeFigureOut">
              <a:rPr lang="en-US" smtClean="0"/>
              <a:pPr/>
              <a:t>4/19/2008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A9237F0-5D79-4F90-AB8E-BFCBEDFFC3E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rianpeek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Introduction to</a:t>
            </a:r>
            <a:br>
              <a:rPr lang="en-US" dirty="0" smtClean="0"/>
            </a:br>
            <a:r>
              <a:rPr lang="en-US" dirty="0" smtClean="0"/>
              <a:t>Microsoft Robotics Studio with Lego NXT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7772400" cy="1676399"/>
          </a:xfrm>
        </p:spPr>
        <p:txBody>
          <a:bodyPr>
            <a:normAutofit fontScale="92500" lnSpcReduction="10000"/>
          </a:bodyPr>
          <a:lstStyle/>
          <a:p>
            <a:endParaRPr lang="en-US" dirty="0" smtClean="0"/>
          </a:p>
          <a:p>
            <a:r>
              <a:rPr lang="en-US" dirty="0" smtClean="0"/>
              <a:t>Brian </a:t>
            </a:r>
            <a:r>
              <a:rPr lang="en-US" dirty="0" smtClean="0"/>
              <a:t>Peek</a:t>
            </a:r>
          </a:p>
          <a:p>
            <a:r>
              <a:rPr lang="en-US" dirty="0" smtClean="0">
                <a:hlinkClick r:id="rId3"/>
              </a:rPr>
              <a:t>http://www.brianpeek.com/</a:t>
            </a:r>
            <a:endParaRPr lang="en-US" dirty="0" smtClean="0"/>
          </a:p>
          <a:p>
            <a:r>
              <a:rPr lang="en-US" dirty="0" smtClean="0"/>
              <a:t>brian@brianpeek.com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Overview of VPL environment</a:t>
            </a:r>
          </a:p>
          <a:p>
            <a:r>
              <a:rPr lang="en-US" dirty="0" smtClean="0"/>
              <a:t>Pros</a:t>
            </a:r>
          </a:p>
          <a:p>
            <a:pPr lvl="1"/>
            <a:r>
              <a:rPr lang="en-US" dirty="0" smtClean="0"/>
              <a:t>Very easy to use</a:t>
            </a:r>
          </a:p>
          <a:p>
            <a:pPr lvl="1"/>
            <a:r>
              <a:rPr lang="en-US" dirty="0" smtClean="0"/>
              <a:t>Fully functional programming language</a:t>
            </a:r>
          </a:p>
          <a:p>
            <a:r>
              <a:rPr lang="en-US" dirty="0" smtClean="0"/>
              <a:t>Cons</a:t>
            </a:r>
          </a:p>
          <a:p>
            <a:pPr lvl="1"/>
            <a:r>
              <a:rPr lang="en-US" dirty="0" smtClean="0"/>
              <a:t>Cannot create new hardware platform using VPL</a:t>
            </a:r>
          </a:p>
          <a:p>
            <a:pPr lvl="1"/>
            <a:r>
              <a:rPr lang="en-US" dirty="0" smtClean="0"/>
              <a:t>Can get very complex very quickly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We Did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Code is </a:t>
            </a:r>
            <a:r>
              <a:rPr lang="en-US" b="1" i="1" dirty="0" smtClean="0"/>
              <a:t>extremely</a:t>
            </a:r>
            <a:r>
              <a:rPr lang="en-US" dirty="0" smtClean="0"/>
              <a:t> complex due to CCR</a:t>
            </a:r>
          </a:p>
          <a:p>
            <a:r>
              <a:rPr lang="en-US" dirty="0" smtClean="0"/>
              <a:t>Unless you’re building a new platform or something very complex, stick to VPL</a:t>
            </a:r>
          </a:p>
          <a:p>
            <a:r>
              <a:rPr lang="en-US" dirty="0" smtClean="0"/>
              <a:t>That said, here’s some generated C# from our VPL…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MSRS via C#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MSRS via C#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 quick look at and overview of some C# MSRS code and what VPL is doing under the hood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Overview of C# code</a:t>
            </a:r>
          </a:p>
          <a:p>
            <a:r>
              <a:rPr lang="en-US" dirty="0" smtClean="0"/>
              <a:t>Pros</a:t>
            </a:r>
          </a:p>
          <a:p>
            <a:pPr lvl="1"/>
            <a:r>
              <a:rPr lang="en-US" dirty="0" smtClean="0"/>
              <a:t>Full MSRS functionality</a:t>
            </a:r>
          </a:p>
          <a:p>
            <a:r>
              <a:rPr lang="en-US" dirty="0" smtClean="0"/>
              <a:t>Cons</a:t>
            </a:r>
          </a:p>
          <a:p>
            <a:pPr lvl="1"/>
            <a:r>
              <a:rPr lang="en-US" b="1" i="1" dirty="0" smtClean="0"/>
              <a:t>Extremely</a:t>
            </a:r>
            <a:r>
              <a:rPr lang="en-US" dirty="0" smtClean="0"/>
              <a:t> complex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We Did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a ‘</a:t>
            </a:r>
            <a:r>
              <a:rPr lang="en-US" dirty="0" err="1" smtClean="0"/>
              <a:t>Bot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Building a robot controlled by an Xbox 360 controller, and a look at the C# under the hood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Allows you to build a robot and environment without having the robot or environment</a:t>
            </a:r>
          </a:p>
          <a:p>
            <a:r>
              <a:rPr lang="en-US" dirty="0" smtClean="0"/>
              <a:t>Full physics simulation via hardware or software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Environment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Environment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brief overview of what the simulation environment is and how it works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MSRS is a very complex and feature rich environment for developing robotics software</a:t>
            </a:r>
          </a:p>
          <a:p>
            <a:r>
              <a:rPr lang="en-US" dirty="0" smtClean="0"/>
              <a:t>Existing platforms allow one to easily get up and running</a:t>
            </a:r>
          </a:p>
          <a:p>
            <a:r>
              <a:rPr lang="en-US" dirty="0" smtClean="0"/>
              <a:t>Generic/abstract services allow platform independence</a:t>
            </a:r>
          </a:p>
          <a:p>
            <a:r>
              <a:rPr lang="en-US" dirty="0" smtClean="0"/>
              <a:t>CCR/DSS implement a lot of the grunt work required for concurrent and distributed programming</a:t>
            </a:r>
          </a:p>
          <a:p>
            <a:r>
              <a:rPr lang="en-US" dirty="0" smtClean="0"/>
              <a:t>VPL provides for an easy-to-use rapid prototyping environment or simple robot design</a:t>
            </a:r>
          </a:p>
          <a:p>
            <a:r>
              <a:rPr lang="en-US" dirty="0" smtClean="0"/>
              <a:t>Lego NXT is a very capable platform for building simple to moderately complex robots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http://msdn.microsoft.com/robotics/</a:t>
            </a:r>
          </a:p>
          <a:p>
            <a:r>
              <a:rPr lang="en-US" sz="2400" dirty="0" smtClean="0"/>
              <a:t>http://msdn.microsoft.com/coding4fun/robotics/</a:t>
            </a:r>
          </a:p>
          <a:p>
            <a:r>
              <a:rPr lang="en-US" sz="2400" dirty="0" smtClean="0"/>
              <a:t>http://www.brianpeek.com/</a:t>
            </a:r>
          </a:p>
          <a:p>
            <a:r>
              <a:rPr lang="en-US" sz="2400" dirty="0" smtClean="0"/>
              <a:t>brian@brianpeek.com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Information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590800"/>
            <a:ext cx="8229600" cy="1143000"/>
          </a:xfrm>
        </p:spPr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en-US" dirty="0" smtClean="0"/>
              <a:t>Questions?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93837"/>
            <a:ext cx="8229600" cy="4525963"/>
          </a:xfrm>
        </p:spPr>
        <p:txBody>
          <a:bodyPr/>
          <a:lstStyle/>
          <a:p>
            <a:r>
              <a:rPr lang="en-US" dirty="0" smtClean="0"/>
              <a:t>Overview of MSRS and its architecture</a:t>
            </a:r>
          </a:p>
          <a:p>
            <a:r>
              <a:rPr lang="en-US" dirty="0" smtClean="0"/>
              <a:t>Using MSRS via Visual Programming Language</a:t>
            </a:r>
          </a:p>
          <a:p>
            <a:r>
              <a:rPr lang="en-US" dirty="0" smtClean="0"/>
              <a:t>Using MSRS via code</a:t>
            </a:r>
          </a:p>
          <a:p>
            <a:r>
              <a:rPr lang="en-US" dirty="0" smtClean="0"/>
              <a:t>Building a functional robot</a:t>
            </a:r>
          </a:p>
          <a:p>
            <a:r>
              <a:rPr lang="en-US" dirty="0" smtClean="0"/>
              <a:t>Simulation Engine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Latest </a:t>
            </a:r>
            <a:r>
              <a:rPr lang="en-US" dirty="0" err="1" smtClean="0"/>
              <a:t>Mindstorms</a:t>
            </a:r>
            <a:r>
              <a:rPr lang="en-US" dirty="0" smtClean="0"/>
              <a:t> kit by Lego (late 2006)</a:t>
            </a:r>
          </a:p>
          <a:p>
            <a:r>
              <a:rPr lang="en-US" dirty="0" smtClean="0"/>
              <a:t>Contents:</a:t>
            </a:r>
          </a:p>
          <a:p>
            <a:pPr lvl="1"/>
            <a:r>
              <a:rPr lang="en-US" dirty="0" smtClean="0"/>
              <a:t>Brick – CPU and I/O ports</a:t>
            </a:r>
          </a:p>
          <a:p>
            <a:pPr lvl="2"/>
            <a:r>
              <a:rPr lang="en-US" dirty="0" smtClean="0"/>
              <a:t>Bluetooth + USB connectivity</a:t>
            </a:r>
          </a:p>
          <a:p>
            <a:pPr lvl="1"/>
            <a:r>
              <a:rPr lang="en-US" dirty="0" smtClean="0"/>
              <a:t>Touch sensor</a:t>
            </a:r>
          </a:p>
          <a:p>
            <a:pPr lvl="1"/>
            <a:r>
              <a:rPr lang="en-US" dirty="0" smtClean="0"/>
              <a:t>Sound sensor</a:t>
            </a:r>
          </a:p>
          <a:p>
            <a:pPr lvl="1"/>
            <a:r>
              <a:rPr lang="en-US" dirty="0" smtClean="0"/>
              <a:t>Light sensor</a:t>
            </a:r>
          </a:p>
          <a:p>
            <a:pPr lvl="1"/>
            <a:r>
              <a:rPr lang="en-US" dirty="0" smtClean="0"/>
              <a:t>Ultrasonic sensor</a:t>
            </a:r>
          </a:p>
          <a:p>
            <a:pPr lvl="1"/>
            <a:r>
              <a:rPr lang="en-US" dirty="0" smtClean="0"/>
              <a:t>Servos</a:t>
            </a:r>
          </a:p>
          <a:p>
            <a:pPr lvl="1"/>
            <a:r>
              <a:rPr lang="en-US" dirty="0" smtClean="0"/>
              <a:t>Many, many parts, but not like typical </a:t>
            </a:r>
            <a:r>
              <a:rPr lang="en-US" dirty="0" err="1" smtClean="0"/>
              <a:t>Legos</a:t>
            </a:r>
            <a:endParaRPr lang="en-US" dirty="0" smtClean="0"/>
          </a:p>
          <a:p>
            <a:pPr lvl="1"/>
            <a:r>
              <a:rPr lang="en-US" dirty="0" smtClean="0"/>
              <a:t>Software</a:t>
            </a:r>
          </a:p>
          <a:p>
            <a:r>
              <a:rPr lang="en-US" dirty="0" smtClean="0"/>
              <a:t>Priced at ~$250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Lego NXT?</a:t>
            </a:r>
            <a:endParaRPr lang="en-US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8897" y="2362200"/>
            <a:ext cx="3510049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Windows-based runtime built on .NET which consists of three “applications”</a:t>
            </a:r>
          </a:p>
          <a:p>
            <a:pPr lvl="1"/>
            <a:r>
              <a:rPr lang="en-US" dirty="0" smtClean="0"/>
              <a:t>Code-based runtime which drive physical machine</a:t>
            </a:r>
          </a:p>
          <a:p>
            <a:pPr lvl="1"/>
            <a:r>
              <a:rPr lang="en-US" dirty="0" smtClean="0"/>
              <a:t>Visual Programming Language which allows software building via “drag-and-drop” components</a:t>
            </a:r>
          </a:p>
          <a:p>
            <a:pPr lvl="1"/>
            <a:r>
              <a:rPr lang="en-US" dirty="0" smtClean="0"/>
              <a:t>Simulation engine to test robots which one does not physically have access to</a:t>
            </a:r>
          </a:p>
          <a:p>
            <a:r>
              <a:rPr lang="en-US" dirty="0" smtClean="0"/>
              <a:t>Service-based architecture which handles the complexities of concurrency, coordination and decentralization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MSRS?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CCR – Concurrency and Coordination Runtime</a:t>
            </a:r>
          </a:p>
          <a:p>
            <a:pPr lvl="1"/>
            <a:r>
              <a:rPr lang="en-US" dirty="0" smtClean="0"/>
              <a:t>Provides near-automatic coordination of messages without burdening the developer with the hassles of threading, semaphores, etc.</a:t>
            </a:r>
          </a:p>
          <a:p>
            <a:r>
              <a:rPr lang="en-US" dirty="0" smtClean="0"/>
              <a:t>DSS – Decentralized System Services</a:t>
            </a:r>
          </a:p>
          <a:p>
            <a:pPr lvl="1"/>
            <a:r>
              <a:rPr lang="en-US" dirty="0" smtClean="0"/>
              <a:t>Hosts services locally or remotely and provides basic services for debugging, logging, monitoring, etc.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CCR and DSS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Basic building block of all applications</a:t>
            </a:r>
          </a:p>
          <a:p>
            <a:r>
              <a:rPr lang="en-US" dirty="0" smtClean="0"/>
              <a:t>Contains implementation of a specific sensor, motor, platform, or coordination of a group of other services</a:t>
            </a:r>
          </a:p>
          <a:p>
            <a:r>
              <a:rPr lang="en-US" dirty="0" smtClean="0"/>
              <a:t>Services are “partnered” with each other </a:t>
            </a:r>
          </a:p>
          <a:p>
            <a:r>
              <a:rPr lang="en-US" dirty="0" smtClean="0"/>
              <a:t>Generic services exist to provide hardware abstraction</a:t>
            </a:r>
          </a:p>
          <a:p>
            <a:r>
              <a:rPr lang="en-US" dirty="0" smtClean="0"/>
              <a:t>Support for several platforms exists right out of the box, including </a:t>
            </a:r>
            <a:r>
              <a:rPr lang="en-US" dirty="0" err="1" smtClean="0"/>
              <a:t>LegoNXT</a:t>
            </a:r>
            <a:endParaRPr lang="en-US" dirty="0" smtClean="0"/>
          </a:p>
          <a:p>
            <a:r>
              <a:rPr lang="en-US" dirty="0" smtClean="0"/>
              <a:t>Service information exposed </a:t>
            </a:r>
            <a:r>
              <a:rPr lang="en-US" smtClean="0"/>
              <a:t>via </a:t>
            </a:r>
            <a:endParaRPr lang="en-US" dirty="0" smtClean="0"/>
          </a:p>
          <a:p>
            <a:r>
              <a:rPr lang="en-US" dirty="0" smtClean="0"/>
              <a:t>An application itself is a service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Bluetooth is a pain</a:t>
            </a:r>
          </a:p>
          <a:p>
            <a:r>
              <a:rPr lang="en-US" dirty="0" smtClean="0"/>
              <a:t>Ensure Bluetooth is enabled on brick</a:t>
            </a:r>
          </a:p>
          <a:p>
            <a:r>
              <a:rPr lang="en-US" dirty="0" smtClean="0"/>
              <a:t>Always initiate connection from PC</a:t>
            </a:r>
          </a:p>
          <a:p>
            <a:r>
              <a:rPr lang="en-US" dirty="0" smtClean="0"/>
              <a:t>Enter passkey as 1234</a:t>
            </a:r>
          </a:p>
          <a:p>
            <a:r>
              <a:rPr lang="en-US" dirty="0" smtClean="0"/>
              <a:t>Note COM Port installed on (outgoing port)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Setup and Configure NXT Brick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Exactly as it says, it’s a visual programming language</a:t>
            </a:r>
          </a:p>
          <a:p>
            <a:r>
              <a:rPr lang="en-US" dirty="0" smtClean="0"/>
              <a:t>Targeted at beginners, but is very powerful for rapid prototyping</a:t>
            </a:r>
          </a:p>
          <a:p>
            <a:r>
              <a:rPr lang="en-US" dirty="0" smtClean="0"/>
              <a:t>C# code can be generated from VPL diagram and edited directly</a:t>
            </a:r>
          </a:p>
          <a:p>
            <a:r>
              <a:rPr lang="en-US" dirty="0" smtClean="0"/>
              <a:t>BUT it’s a one-way process…C# cannot be converted back to VPL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Visual Programming Language (VPL)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Programming Language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Some examples with VPL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2462</TotalTime>
  <Words>607</Words>
  <Application>Microsoft Office PowerPoint</Application>
  <PresentationFormat>On-screen Show (4:3)</PresentationFormat>
  <Paragraphs>101</Paragraphs>
  <Slides>19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Concourse</vt:lpstr>
      <vt:lpstr>Introduction to Microsoft Robotics Studio with Lego NXT</vt:lpstr>
      <vt:lpstr>Agenda</vt:lpstr>
      <vt:lpstr>What is Lego NXT?</vt:lpstr>
      <vt:lpstr>What is MSRS?</vt:lpstr>
      <vt:lpstr>CCR and DSS</vt:lpstr>
      <vt:lpstr>Services</vt:lpstr>
      <vt:lpstr>Setup and Configure NXT Brick</vt:lpstr>
      <vt:lpstr>Visual Programming Language (VPL)</vt:lpstr>
      <vt:lpstr>Visual Programming Language</vt:lpstr>
      <vt:lpstr>What We Did</vt:lpstr>
      <vt:lpstr>MSRS via C#</vt:lpstr>
      <vt:lpstr>MSRS via C#</vt:lpstr>
      <vt:lpstr>What We Did</vt:lpstr>
      <vt:lpstr>Building a ‘Bot</vt:lpstr>
      <vt:lpstr>Simulation Environment</vt:lpstr>
      <vt:lpstr>Simulation Environment</vt:lpstr>
      <vt:lpstr>Conclusion</vt:lpstr>
      <vt:lpstr>More Information</vt:lpstr>
      <vt:lpstr>Questions?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Microsoft Robotics Studio with Lego NXT</dc:title>
  <dc:creator>Brian</dc:creator>
  <cp:lastModifiedBy>Brian Peek</cp:lastModifiedBy>
  <cp:revision>93</cp:revision>
  <dcterms:created xsi:type="dcterms:W3CDTF">2007-02-26T08:40:33Z</dcterms:created>
  <dcterms:modified xsi:type="dcterms:W3CDTF">2008-04-19T16:42:38Z</dcterms:modified>
</cp:coreProperties>
</file>