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2"/>
  </p:sldMasterIdLst>
  <p:notesMasterIdLst>
    <p:notesMasterId r:id="rId18"/>
  </p:notesMasterIdLst>
  <p:handoutMasterIdLst>
    <p:handoutMasterId r:id="rId19"/>
  </p:handoutMasterIdLst>
  <p:sldIdLst>
    <p:sldId id="318" r:id="rId3"/>
    <p:sldId id="319" r:id="rId4"/>
    <p:sldId id="320" r:id="rId5"/>
    <p:sldId id="322" r:id="rId6"/>
    <p:sldId id="331" r:id="rId7"/>
    <p:sldId id="321" r:id="rId8"/>
    <p:sldId id="323" r:id="rId9"/>
    <p:sldId id="327" r:id="rId10"/>
    <p:sldId id="333" r:id="rId11"/>
    <p:sldId id="332" r:id="rId12"/>
    <p:sldId id="329" r:id="rId13"/>
    <p:sldId id="328" r:id="rId14"/>
    <p:sldId id="330" r:id="rId15"/>
    <p:sldId id="325" r:id="rId16"/>
    <p:sldId id="326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xmlns:mc="http://schemas.openxmlformats.org/markup-compatibility/2006" xmlns:a14="http://schemas.microsoft.com/office/drawing/2007/7/7/main" val="80FF00" mc:Ignorable=""/>
    <a:srgbClr xmlns:mc="http://schemas.openxmlformats.org/markup-compatibility/2006" xmlns:a14="http://schemas.microsoft.com/office/drawing/2007/7/7/main" val="00FF00" mc:Ignorable=""/>
    <a:srgbClr xmlns:mc="http://schemas.openxmlformats.org/markup-compatibility/2006" xmlns:a14="http://schemas.microsoft.com/office/drawing/2007/7/7/main" val="669B48" mc:Ignorable=""/>
    <a:srgbClr xmlns:mc="http://schemas.openxmlformats.org/markup-compatibility/2006" xmlns:a14="http://schemas.microsoft.com/office/drawing/2007/7/7/main" val="FFCC00" mc:Ignorable=""/>
    <a:srgbClr xmlns:mc="http://schemas.openxmlformats.org/markup-compatibility/2006" xmlns:a14="http://schemas.microsoft.com/office/drawing/2007/7/7/main" val="FFCC66" mc:Ignorable=""/>
    <a:srgbClr xmlns:mc="http://schemas.openxmlformats.org/markup-compatibility/2006" xmlns:a14="http://schemas.microsoft.com/office/drawing/2007/7/7/main" val="FF9966" mc:Ignorable=""/>
    <a:srgbClr xmlns:mc="http://schemas.openxmlformats.org/markup-compatibility/2006" xmlns:a14="http://schemas.microsoft.com/office/drawing/2007/7/7/main" val="FF9933" mc:Ignorable=""/>
    <a:srgbClr xmlns:mc="http://schemas.openxmlformats.org/markup-compatibility/2006" xmlns:a14="http://schemas.microsoft.com/office/drawing/2007/7/7/main" val="FF9900" mc:Ignorable=""/>
  </p:clrMru>
  <p:extLst>
    <p:ext uri="{E76CE94A-603C-4142-B9EB-6D1370010A27}">
      <p14:discardImageEditData xmlns:p14="http://schemas.microsoft.com/office/powerpoint/2007/7/12/main" val="0"/>
    </p:ext>
    <p:ext uri="{D31A062A-798A-4329-ABDD-BBA856620510}">
      <p14:defaultImageDpi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8446" autoAdjust="0"/>
  </p:normalViewPr>
  <p:slideViewPr>
    <p:cSldViewPr snapToGrid="0">
      <p:cViewPr varScale="1">
        <p:scale>
          <a:sx n="119" d="100"/>
          <a:sy n="11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2" d="100"/>
          <a:sy n="102" d="100"/>
        </p:scale>
        <p:origin x="-351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MGB 2003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800" b="0" smtClean="0">
                <a:latin typeface="Arial" charset="0"/>
                <a:cs typeface="+mn-cs"/>
              </a:defRPr>
            </a:lvl1pPr>
          </a:lstStyle>
          <a:p>
            <a:pPr eaLnBrk="1" hangingPunct="1">
              <a:defRPr/>
            </a:pPr>
            <a:r>
              <a:rPr lang="en-US"/>
              <a:t>© 2003 Microsoft Corporation. All rights reserved.</a:t>
            </a:r>
          </a:p>
          <a:p>
            <a:pPr>
              <a:defRPr/>
            </a:pPr>
            <a:r>
              <a:rPr lang="en-US">
                <a:cs typeface="Arial" charset="0"/>
              </a:rPr>
              <a:t>This presentation is for informational purposes only. Microsoft makes no warranties, express or implied, in this summary.</a:t>
            </a: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67F603CB-4583-41FD-A09B-7897136DBB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589058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>
                <a:latin typeface="Franklin Gothic Medium" pitchFamily="34" charset="0"/>
              </a:defRPr>
            </a:lvl1pPr>
          </a:lstStyle>
          <a:p>
            <a:pPr>
              <a:defRPr/>
            </a:pPr>
            <a:r>
              <a:rPr lang="en-US"/>
              <a:t>MGB 2003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latin typeface="Franklin Gothic Medium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xmlns:mc="http://schemas.openxmlformats.org/markup-compatibility/2006" xmlns:a14="http://schemas.microsoft.com/office/drawing/2007/7/7/main" val="000000" mc:Ignorable="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rgbClr xmlns:mc="http://schemas.openxmlformats.org/markup-compatibility/2006" val="808080" mc:Ignorable="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07/7/7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800" b="0" smtClean="0">
                <a:latin typeface="Franklin Gothic Medium" pitchFamily="34" charset="0"/>
                <a:cs typeface="+mn-cs"/>
              </a:defRPr>
            </a:lvl1pPr>
          </a:lstStyle>
          <a:p>
            <a:pPr eaLnBrk="1" hangingPunct="1">
              <a:defRPr/>
            </a:pPr>
            <a:r>
              <a:rPr lang="en-US"/>
              <a:t>© 2003 Microsoft Corporation. All rights reserved.</a:t>
            </a:r>
          </a:p>
          <a:p>
            <a:pPr>
              <a:defRPr/>
            </a:pPr>
            <a:r>
              <a:rPr lang="en-US">
                <a:cs typeface="Arial" charset="0"/>
              </a:rPr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latin typeface="Franklin Gothic Medium" pitchFamily="34" charset="0"/>
              </a:defRPr>
            </a:lvl1pPr>
          </a:lstStyle>
          <a:p>
            <a:pPr>
              <a:defRPr/>
            </a:pPr>
            <a:fld id="{21F751C8-7A22-4050-BBAC-8668CAE377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344233753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+mn-cs"/>
      </a:defRPr>
    </a:lvl1pPr>
    <a:lvl2pPr marL="233363" indent="9525" algn="l" rtl="0" eaLnBrk="0" fontAlgn="base" hangingPunct="0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+mn-cs"/>
      </a:defRPr>
    </a:lvl2pPr>
    <a:lvl3pPr marL="457200" indent="-9525" algn="l" rtl="0" eaLnBrk="0" fontAlgn="base" hangingPunct="0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3pPr>
    <a:lvl4pPr marL="681038" algn="l" rtl="0" eaLnBrk="0" fontAlgn="base" hangingPunct="0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4pPr>
    <a:lvl5pPr marL="904875" algn="l" rtl="0" eaLnBrk="0" fontAlgn="base" hangingPunct="0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MGB 2003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Arial" charset="0"/>
              </a:rPr>
              <a:t>© 2003 Microsoft Corporation. All rights reserved.</a:t>
            </a:r>
          </a:p>
          <a:p>
            <a:pPr>
              <a:defRPr/>
            </a:pPr>
            <a:r>
              <a:rPr lang="en-US">
                <a:cs typeface="Arial" charset="0"/>
              </a:rPr>
              <a:t>This presentation is for informational purposes only. Microsoft makes no warranties, express or implied, in this summary.</a:t>
            </a:r>
            <a:endParaRPr lang="en-US" sz="1200">
              <a:cs typeface="Arial" charset="0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F65254-7EDB-4B6E-A0DC-3CB4F05CC378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</p:spPr>
        <p:txBody>
          <a:bodyPr lIns="92614" tIns="47092" rIns="92614" bIns="47092"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07/7/7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Show</a:t>
            </a:r>
            <a:r>
              <a:rPr lang="en-US" baseline="0" smtClean="0"/>
              <a:t> created files, code and </a:t>
            </a:r>
            <a:r>
              <a:rPr lang="en-US" baseline="0" err="1" smtClean="0"/>
              <a:t>xaml</a:t>
            </a:r>
            <a:endParaRPr lang="en-US" baseline="0" smtClean="0"/>
          </a:p>
          <a:p>
            <a:r>
              <a:rPr lang="en-US" baseline="0" smtClean="0"/>
              <a:t>Build</a:t>
            </a:r>
          </a:p>
          <a:p>
            <a:r>
              <a:rPr lang="en-US" baseline="0" smtClean="0"/>
              <a:t>Show output</a:t>
            </a:r>
          </a:p>
          <a:p>
            <a:r>
              <a:rPr lang="en-US" baseline="0" smtClean="0"/>
              <a:t>XAP is just a zip file</a:t>
            </a:r>
          </a:p>
          <a:p>
            <a:r>
              <a:rPr lang="en-US" baseline="0" smtClean="0"/>
              <a:t>Show testpage.html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MGB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© 2003 Microsoft Corporation. All rights reserved.</a:t>
            </a:r>
          </a:p>
          <a:p>
            <a:pPr>
              <a:defRPr/>
            </a:pPr>
            <a:r>
              <a:rPr lang="en-US" smtClean="0">
                <a:cs typeface="Arial" charset="0"/>
              </a:rPr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F751C8-7A22-4050-BBAC-8668CAE3774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960147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Show</a:t>
            </a:r>
            <a:r>
              <a:rPr lang="en-US" baseline="0" smtClean="0"/>
              <a:t> created files, code and </a:t>
            </a:r>
            <a:r>
              <a:rPr lang="en-US" baseline="0" err="1" smtClean="0"/>
              <a:t>xaml</a:t>
            </a:r>
            <a:endParaRPr lang="en-US" baseline="0" smtClean="0"/>
          </a:p>
          <a:p>
            <a:r>
              <a:rPr lang="en-US" baseline="0" smtClean="0"/>
              <a:t>Build</a:t>
            </a:r>
          </a:p>
          <a:p>
            <a:r>
              <a:rPr lang="en-US" baseline="0" smtClean="0"/>
              <a:t>Show output</a:t>
            </a:r>
          </a:p>
          <a:p>
            <a:r>
              <a:rPr lang="en-US" baseline="0" smtClean="0"/>
              <a:t>XAP is just a zip file</a:t>
            </a:r>
          </a:p>
          <a:p>
            <a:r>
              <a:rPr lang="en-US" baseline="0" smtClean="0"/>
              <a:t>Show testpage.html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MGB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© 2003 Microsoft Corporation. All rights reserved.</a:t>
            </a:r>
          </a:p>
          <a:p>
            <a:pPr>
              <a:defRPr/>
            </a:pPr>
            <a:r>
              <a:rPr lang="en-US" smtClean="0">
                <a:cs typeface="Arial" charset="0"/>
              </a:rPr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F751C8-7A22-4050-BBAC-8668CAE3774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960147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Show</a:t>
            </a:r>
            <a:r>
              <a:rPr lang="en-US" baseline="0" smtClean="0"/>
              <a:t> created files, code and </a:t>
            </a:r>
            <a:r>
              <a:rPr lang="en-US" baseline="0" err="1" smtClean="0"/>
              <a:t>xaml</a:t>
            </a:r>
            <a:endParaRPr lang="en-US" baseline="0" smtClean="0"/>
          </a:p>
          <a:p>
            <a:r>
              <a:rPr lang="en-US" baseline="0" smtClean="0"/>
              <a:t>Build</a:t>
            </a:r>
          </a:p>
          <a:p>
            <a:r>
              <a:rPr lang="en-US" baseline="0" smtClean="0"/>
              <a:t>Show output</a:t>
            </a:r>
          </a:p>
          <a:p>
            <a:r>
              <a:rPr lang="en-US" baseline="0" smtClean="0"/>
              <a:t>XAP is just a zip file</a:t>
            </a:r>
          </a:p>
          <a:p>
            <a:r>
              <a:rPr lang="en-US" baseline="0" smtClean="0"/>
              <a:t>Show testpage.html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MGB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© 2003 Microsoft Corporation. All rights reserved.</a:t>
            </a:r>
          </a:p>
          <a:p>
            <a:pPr>
              <a:defRPr/>
            </a:pPr>
            <a:r>
              <a:rPr lang="en-US" smtClean="0">
                <a:cs typeface="Arial" charset="0"/>
              </a:rPr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F751C8-7A22-4050-BBAC-8668CAE3774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9601472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Show</a:t>
            </a:r>
            <a:r>
              <a:rPr lang="en-US" baseline="0" smtClean="0"/>
              <a:t> created files, code and </a:t>
            </a:r>
            <a:r>
              <a:rPr lang="en-US" baseline="0" err="1" smtClean="0"/>
              <a:t>xaml</a:t>
            </a:r>
            <a:endParaRPr lang="en-US" baseline="0" smtClean="0"/>
          </a:p>
          <a:p>
            <a:r>
              <a:rPr lang="en-US" baseline="0" smtClean="0"/>
              <a:t>Build</a:t>
            </a:r>
          </a:p>
          <a:p>
            <a:r>
              <a:rPr lang="en-US" baseline="0" smtClean="0"/>
              <a:t>Show output</a:t>
            </a:r>
          </a:p>
          <a:p>
            <a:r>
              <a:rPr lang="en-US" baseline="0" smtClean="0"/>
              <a:t>XAP is just a zip file</a:t>
            </a:r>
          </a:p>
          <a:p>
            <a:r>
              <a:rPr lang="en-US" baseline="0" smtClean="0"/>
              <a:t>Show testpage.html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MGB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© 2003 Microsoft Corporation. All rights reserved.</a:t>
            </a:r>
          </a:p>
          <a:p>
            <a:pPr>
              <a:defRPr/>
            </a:pPr>
            <a:r>
              <a:rPr lang="en-US" smtClean="0">
                <a:cs typeface="Arial" charset="0"/>
              </a:rPr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F751C8-7A22-4050-BBAC-8668CAE3774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960147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Show</a:t>
            </a:r>
            <a:r>
              <a:rPr lang="en-US" baseline="0" smtClean="0"/>
              <a:t> created files, code and </a:t>
            </a:r>
            <a:r>
              <a:rPr lang="en-US" baseline="0" err="1" smtClean="0"/>
              <a:t>xaml</a:t>
            </a:r>
            <a:endParaRPr lang="en-US" baseline="0" smtClean="0"/>
          </a:p>
          <a:p>
            <a:r>
              <a:rPr lang="en-US" baseline="0" smtClean="0"/>
              <a:t>Build</a:t>
            </a:r>
          </a:p>
          <a:p>
            <a:r>
              <a:rPr lang="en-US" baseline="0" smtClean="0"/>
              <a:t>Show output</a:t>
            </a:r>
          </a:p>
          <a:p>
            <a:r>
              <a:rPr lang="en-US" baseline="0" smtClean="0"/>
              <a:t>XAP is just a zip file</a:t>
            </a:r>
          </a:p>
          <a:p>
            <a:r>
              <a:rPr lang="en-US" baseline="0" smtClean="0"/>
              <a:t>Show testpage.html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MGB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© 2003 Microsoft Corporation. All rights reserved.</a:t>
            </a:r>
          </a:p>
          <a:p>
            <a:pPr>
              <a:defRPr/>
            </a:pPr>
            <a:r>
              <a:rPr lang="en-US" smtClean="0">
                <a:cs typeface="Arial" charset="0"/>
              </a:rPr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F751C8-7A22-4050-BBAC-8668CAE3774D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960147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Show</a:t>
            </a:r>
            <a:r>
              <a:rPr lang="en-US" baseline="0" smtClean="0"/>
              <a:t> created files, code and </a:t>
            </a:r>
            <a:r>
              <a:rPr lang="en-US" baseline="0" err="1" smtClean="0"/>
              <a:t>xaml</a:t>
            </a:r>
            <a:endParaRPr lang="en-US" baseline="0" smtClean="0"/>
          </a:p>
          <a:p>
            <a:r>
              <a:rPr lang="en-US" baseline="0" smtClean="0"/>
              <a:t>Build</a:t>
            </a:r>
          </a:p>
          <a:p>
            <a:r>
              <a:rPr lang="en-US" baseline="0" smtClean="0"/>
              <a:t>Show output</a:t>
            </a:r>
          </a:p>
          <a:p>
            <a:r>
              <a:rPr lang="en-US" baseline="0" smtClean="0"/>
              <a:t>XAP is just a zip file</a:t>
            </a:r>
          </a:p>
          <a:p>
            <a:r>
              <a:rPr lang="en-US" baseline="0" smtClean="0"/>
              <a:t>Show testpage.html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MGB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© 2003 Microsoft Corporation. All rights reserved.</a:t>
            </a:r>
          </a:p>
          <a:p>
            <a:pPr>
              <a:defRPr/>
            </a:pPr>
            <a:r>
              <a:rPr lang="en-US" smtClean="0">
                <a:cs typeface="Arial" charset="0"/>
              </a:rPr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F751C8-7A22-4050-BBAC-8668CAE3774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960147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Show</a:t>
            </a:r>
            <a:r>
              <a:rPr lang="en-US" baseline="0" smtClean="0"/>
              <a:t> created files, code and </a:t>
            </a:r>
            <a:r>
              <a:rPr lang="en-US" baseline="0" err="1" smtClean="0"/>
              <a:t>xaml</a:t>
            </a:r>
            <a:endParaRPr lang="en-US" baseline="0" smtClean="0"/>
          </a:p>
          <a:p>
            <a:r>
              <a:rPr lang="en-US" baseline="0" smtClean="0"/>
              <a:t>Build</a:t>
            </a:r>
          </a:p>
          <a:p>
            <a:r>
              <a:rPr lang="en-US" baseline="0" smtClean="0"/>
              <a:t>Show output</a:t>
            </a:r>
          </a:p>
          <a:p>
            <a:r>
              <a:rPr lang="en-US" baseline="0" smtClean="0"/>
              <a:t>XAP is just a zip file</a:t>
            </a:r>
          </a:p>
          <a:p>
            <a:r>
              <a:rPr lang="en-US" baseline="0" smtClean="0"/>
              <a:t>Show testpage.html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MGB 2003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© 2003 Microsoft Corporation. All rights reserved.</a:t>
            </a:r>
          </a:p>
          <a:p>
            <a:pPr>
              <a:defRPr/>
            </a:pPr>
            <a:r>
              <a:rPr lang="en-US" smtClean="0">
                <a:cs typeface="Arial" charset="0"/>
              </a:rPr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F751C8-7A22-4050-BBAC-8668CAE3774D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960147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497180898"/>
      </p:ext>
    </p:extLst>
  </p:cSld>
  <p:clrMapOvr>
    <a:masterClrMapping/>
  </p:clrMapOvr>
  <p:transition xmlns:p14="http://schemas.microsoft.com/office/powerpoint/2007/7/12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195396426"/>
      </p:ext>
    </p:extLst>
  </p:cSld>
  <p:clrMapOvr>
    <a:masterClrMapping/>
  </p:clrMapOvr>
  <p:transition xmlns:p14="http://schemas.microsoft.com/office/powerpoint/2007/7/12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6213" y="395288"/>
            <a:ext cx="1952625" cy="58594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5163" y="395288"/>
            <a:ext cx="5708650" cy="58594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730630688"/>
      </p:ext>
    </p:extLst>
  </p:cSld>
  <p:clrMapOvr>
    <a:masterClrMapping/>
  </p:clrMapOvr>
  <p:transition xmlns:p14="http://schemas.microsoft.com/office/powerpoint/2007/7/12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3137437714"/>
      </p:ext>
    </p:extLst>
  </p:cSld>
  <p:clrMapOvr>
    <a:masterClrMapping/>
  </p:clrMapOvr>
  <p:transition xmlns:p14="http://schemas.microsoft.com/office/powerpoint/2007/7/12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07/7/12/main" val="3159976324"/>
      </p:ext>
    </p:extLst>
  </p:cSld>
  <p:clrMapOvr>
    <a:masterClrMapping/>
  </p:clrMapOvr>
  <p:transition xmlns:p14="http://schemas.microsoft.com/office/powerpoint/2007/7/12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7413" y="1568450"/>
            <a:ext cx="3608387" cy="468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68450"/>
            <a:ext cx="3608388" cy="468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455672560"/>
      </p:ext>
    </p:extLst>
  </p:cSld>
  <p:clrMapOvr>
    <a:masterClrMapping/>
  </p:clrMapOvr>
  <p:transition xmlns:p14="http://schemas.microsoft.com/office/powerpoint/2007/7/12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734234115"/>
      </p:ext>
    </p:extLst>
  </p:cSld>
  <p:clrMapOvr>
    <a:masterClrMapping/>
  </p:clrMapOvr>
  <p:transition xmlns:p14="http://schemas.microsoft.com/office/powerpoint/2007/7/12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731117489"/>
      </p:ext>
    </p:extLst>
  </p:cSld>
  <p:clrMapOvr>
    <a:masterClrMapping/>
  </p:clrMapOvr>
  <p:transition xmlns:p14="http://schemas.microsoft.com/office/powerpoint/2007/7/12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07/7/12/main" val="4073921109"/>
      </p:ext>
    </p:extLst>
  </p:cSld>
  <p:clrMapOvr>
    <a:masterClrMapping/>
  </p:clrMapOvr>
  <p:transition xmlns:p14="http://schemas.microsoft.com/office/powerpoint/2007/7/12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07/7/12/main" val="2407507076"/>
      </p:ext>
    </p:extLst>
  </p:cSld>
  <p:clrMapOvr>
    <a:masterClrMapping/>
  </p:clrMapOvr>
  <p:transition xmlns:p14="http://schemas.microsoft.com/office/powerpoint/2007/7/12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07/7/12/main" val="4257219541"/>
      </p:ext>
    </p:extLst>
  </p:cSld>
  <p:clrMapOvr>
    <a:masterClrMapping/>
  </p:clrMapOvr>
  <p:transition xmlns:p14="http://schemas.microsoft.com/office/powerpoint/2007/7/12/main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gradFill rotWithShape="0">
                  <a:gsLst>
                    <a:gs pos="0">
                      <a:srgbClr xmlns:mc="http://schemas.openxmlformats.org/markup-compatibility/2006" val="C0C0C0" mc:Ignorable=""/>
                    </a:gs>
                    <a:gs pos="100000">
                      <a:srgbClr xmlns:mc="http://schemas.openxmlformats.org/markup-compatibility/2006" val="C0C0C0" mc:Ignorable="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65163" y="395288"/>
            <a:ext cx="7813675" cy="609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7413" y="1568450"/>
            <a:ext cx="7369175" cy="46863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 xmlns:p14="http://schemas.microsoft.com/office/powerpoint/2007/7/12/main"/>
  <p:txStyles>
    <p:titleStyle>
      <a:lvl1pPr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+mj-lt"/>
          <a:ea typeface="+mj-ea"/>
          <a:cs typeface="+mj-cs"/>
        </a:defRPr>
      </a:lvl1pPr>
      <a:lvl2pPr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2pPr>
      <a:lvl3pPr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3pPr>
      <a:lvl4pPr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4pPr>
      <a:lvl5pPr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5pPr>
      <a:lvl6pPr marL="457200"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6pPr>
      <a:lvl7pPr marL="914400"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7pPr>
      <a:lvl8pPr marL="1371600"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8pPr>
      <a:lvl9pPr marL="1828800" algn="r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xmlns:mc="http://schemas.openxmlformats.org/markup-compatibility/2006" xmlns:a14="http://schemas.microsoft.com/office/drawing/2007/7/7/main" val="FFCC00" mc:Ignorable=""/>
          </a:solidFill>
          <a:effectLst>
            <a:outerShdw blurRad="38100" dist="38100" dir="2700000" algn="tl">
              <a:srgbClr xmlns:mc="http://schemas.openxmlformats.org/markup-compatibility/2006" xmlns:a14="http://schemas.microsoft.com/office/drawing/2007/7/7/main" val="000000" mc:Ignorable=""/>
            </a:outerShdw>
          </a:effectLst>
          <a:latin typeface="Arial Black" pitchFamily="-80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SzPct val="75000"/>
        <a:buFont typeface="Wingdings" pitchFamily="-80" charset="2"/>
        <a:buChar char="l"/>
        <a:tabLst>
          <a:tab pos="1387475" algn="l"/>
          <a:tab pos="1706563" algn="l"/>
          <a:tab pos="2079625" algn="l"/>
        </a:tabLst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chemeClr val="tx1"/>
          </a:solidFill>
          <a:latin typeface="+mn-lt"/>
        </a:defRPr>
      </a:lvl2pPr>
      <a:lvl3pPr marL="869950" indent="444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xmlns:mc="http://schemas.openxmlformats.org/markup-compatibility/2006" xmlns:a14="http://schemas.microsoft.com/office/drawing/2007/7/7/main" val="FFCC00" mc:Ignorable=""/>
          </a:solidFill>
          <a:latin typeface="+mn-lt"/>
        </a:defRPr>
      </a:lvl3pPr>
      <a:lvl4pPr marL="998538" indent="37306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indent="48418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lverlight.net/" TargetMode="External"/><Relationship Id="rId2" Type="http://schemas.openxmlformats.org/officeDocument/2006/relationships/hyperlink" Target="http://www.brianpeek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icrosoft.com/expression/" TargetMode="External"/><Relationship Id="rId4" Type="http://schemas.openxmlformats.org/officeDocument/2006/relationships/hyperlink" Target="http://silverlight.net/GetStarted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ilverlight.net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71463" y="2589213"/>
            <a:ext cx="5210175" cy="1741487"/>
          </a:xfrm>
        </p:spPr>
        <p:txBody>
          <a:bodyPr/>
          <a:lstStyle/>
          <a:p>
            <a:pPr algn="l">
              <a:defRPr/>
            </a:pPr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Getting Started with Silverlight</a:t>
            </a:r>
            <a:endParaRPr lang="en-US" dirty="0" smtClean="0"/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301792" y="4055478"/>
            <a:ext cx="3987800" cy="10985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eaLnBrk="1" hangingPunct="1">
              <a:defRPr/>
            </a:pPr>
            <a:r>
              <a:rPr lang="en-US" sz="2400" dirty="0"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Arial" charset="0"/>
              </a:rPr>
              <a:t>Brian Peek</a:t>
            </a:r>
            <a:endParaRPr lang="en-US" sz="2200" dirty="0">
              <a:effectLst>
                <a:outerShdw blurRad="38100" dist="38100" dir="2700000" algn="tl">
                  <a:srgbClr xmlns:mc="http://schemas.openxmlformats.org/markup-compatibility/2006" xmlns:a14="http://schemas.microsoft.com/office/drawing/2007/7/7/main" val="000000" mc:Ignorable=""/>
                </a:outerShdw>
              </a:effectLst>
              <a:latin typeface="Arial" charset="0"/>
            </a:endParaRPr>
          </a:p>
          <a:p>
            <a:pPr eaLnBrk="1" hangingPunct="1">
              <a:defRPr/>
            </a:pPr>
            <a:r>
              <a:rPr lang="en-US" dirty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  <a:latin typeface="Arial" charset="0"/>
              </a:rPr>
              <a:t>Senior Consultant, </a:t>
            </a:r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  <a:latin typeface="Arial" charset="0"/>
              </a:rPr>
              <a:t>ASPSOFT</a:t>
            </a:r>
            <a:endParaRPr lang="en-US" dirty="0">
              <a:solidFill>
                <a:srgbClr xmlns:mc="http://schemas.openxmlformats.org/markup-compatibility/2006" xmlns:a14="http://schemas.microsoft.com/office/drawing/2007/7/7/main" val="80FF00" mc:Ignorable=""/>
              </a:solidFill>
              <a:latin typeface="Arial" charset="0"/>
            </a:endParaRPr>
          </a:p>
          <a:p>
            <a:pPr eaLnBrk="1" hangingPunct="1">
              <a:defRPr/>
            </a:pPr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  <a:latin typeface="Arial" charset="0"/>
              </a:rPr>
              <a:t>Microsoft C# MVP</a:t>
            </a:r>
            <a:endParaRPr lang="en-US" dirty="0">
              <a:solidFill>
                <a:srgbClr xmlns:mc="http://schemas.openxmlformats.org/markup-compatibility/2006" xmlns:a14="http://schemas.microsoft.com/office/drawing/2007/7/7/main" val="FFCC00" mc:Ignorable=""/>
              </a:solidFill>
              <a:latin typeface="Arial" charset="0"/>
            </a:endParaRPr>
          </a:p>
          <a:p>
            <a:pPr eaLnBrk="1" hangingPunct="1">
              <a:defRPr/>
            </a:pPr>
            <a:endParaRPr lang="en-US" dirty="0">
              <a:solidFill>
                <a:srgbClr xmlns:mc="http://schemas.openxmlformats.org/markup-compatibility/2006" xmlns:a14="http://schemas.microsoft.com/office/drawing/2007/7/7/main" val="FFCC00" mc:Ignorable=""/>
              </a:solidFill>
              <a:latin typeface="Arial" charset="0"/>
            </a:endParaRPr>
          </a:p>
          <a:p>
            <a:pPr eaLnBrk="1" hangingPunct="1">
              <a:defRPr/>
            </a:pPr>
            <a:endParaRPr lang="en-US" sz="1400" b="0" dirty="0">
              <a:latin typeface="Times New Roman" pitchFamily="-80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292100" y="5016500"/>
            <a:ext cx="3394075" cy="1803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Arial" charset="0"/>
              </a:rPr>
              <a:t>Pre-requisites for this presentation: </a:t>
            </a:r>
          </a:p>
          <a:p>
            <a:pPr>
              <a:defRPr/>
            </a:pPr>
            <a:endParaRPr lang="en-US" b="0" dirty="0">
              <a:latin typeface="Arial" charset="0"/>
            </a:endParaRPr>
          </a:p>
          <a:p>
            <a:pPr>
              <a:defRPr/>
            </a:pPr>
            <a:r>
              <a:rPr lang="en-US" b="0" dirty="0">
                <a:latin typeface="Arial" charset="0"/>
              </a:rPr>
              <a:t> 1) Visual Studio 2008</a:t>
            </a:r>
          </a:p>
          <a:p>
            <a:pPr>
              <a:defRPr/>
            </a:pPr>
            <a:r>
              <a:rPr lang="en-US" b="0" dirty="0">
                <a:latin typeface="Arial" charset="0"/>
              </a:rPr>
              <a:t> 2) C# or VB.NET</a:t>
            </a:r>
            <a:br>
              <a:rPr lang="en-US" b="0" dirty="0">
                <a:latin typeface="Arial" charset="0"/>
              </a:rPr>
            </a:br>
            <a:endParaRPr lang="en-US" b="0" dirty="0">
              <a:latin typeface="Arial" charset="0"/>
            </a:endParaRPr>
          </a:p>
          <a:p>
            <a:pPr>
              <a:defRPr/>
            </a:pPr>
            <a:r>
              <a:rPr lang="en-US" b="0" dirty="0">
                <a:latin typeface="Arial" charset="0"/>
              </a:rPr>
              <a:t>Level: </a:t>
            </a:r>
            <a:r>
              <a:rPr lang="en-US" b="0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  <a:latin typeface="Arial" charset="0"/>
              </a:rPr>
              <a:t>Intermediate</a:t>
            </a:r>
            <a:endParaRPr lang="en-US" b="0" dirty="0">
              <a:solidFill>
                <a:srgbClr xmlns:mc="http://schemas.openxmlformats.org/markup-compatibility/2006" xmlns:a14="http://schemas.microsoft.com/office/drawing/2007/7/7/main" val="FFCC00" mc:Ignorable=""/>
              </a:solidFill>
              <a:latin typeface="Arial" charset="0"/>
            </a:endParaRPr>
          </a:p>
          <a:p>
            <a:pPr>
              <a:defRPr/>
            </a:pPr>
            <a:endParaRPr lang="en-US" dirty="0">
              <a:latin typeface="Arial" charset="0"/>
            </a:endParaRPr>
          </a:p>
        </p:txBody>
      </p:sp>
    </p:spTree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Examples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Events</a:t>
            </a:r>
          </a:p>
          <a:p>
            <a:pPr lvl="1">
              <a:defRPr/>
            </a:pPr>
            <a:r>
              <a:rPr lang="en-US" dirty="0" smtClean="0"/>
              <a:t>Events work similarly to </a:t>
            </a:r>
            <a:r>
              <a:rPr lang="en-US" dirty="0" err="1" smtClean="0"/>
              <a:t>WinForms</a:t>
            </a:r>
            <a:r>
              <a:rPr lang="en-US" dirty="0" smtClean="0"/>
              <a:t> and WPF applications….</a:t>
            </a:r>
          </a:p>
          <a:p>
            <a:pPr lvl="1">
              <a:defRPr/>
            </a:pPr>
            <a:r>
              <a:rPr lang="en-US" dirty="0" smtClean="0"/>
              <a:t>That is, they are executed on the client, not on the server like an ASP.NET application</a:t>
            </a:r>
          </a:p>
          <a:p>
            <a:pPr lvl="1">
              <a:defRPr/>
            </a:pPr>
            <a:r>
              <a:rPr lang="en-US" dirty="0" smtClean="0"/>
              <a:t>Standard events exist on standard controls (Click, </a:t>
            </a:r>
            <a:r>
              <a:rPr lang="en-US" dirty="0" err="1" smtClean="0"/>
              <a:t>MouseEnter</a:t>
            </a:r>
            <a:r>
              <a:rPr lang="en-US" dirty="0" smtClean="0"/>
              <a:t>, </a:t>
            </a:r>
            <a:r>
              <a:rPr lang="en-US" dirty="0" err="1" smtClean="0"/>
              <a:t>MouseLeave</a:t>
            </a:r>
            <a:r>
              <a:rPr lang="en-US" dirty="0" smtClean="0"/>
              <a:t>, </a:t>
            </a:r>
            <a:r>
              <a:rPr lang="en-US" dirty="0" err="1" smtClean="0"/>
              <a:t>KeyDown</a:t>
            </a:r>
            <a:r>
              <a:rPr lang="en-US" dirty="0" smtClean="0"/>
              <a:t>, etc.)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07/7/12/main" val="200629513"/>
      </p:ext>
    </p:extLst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Examples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Multimedia</a:t>
            </a:r>
          </a:p>
          <a:p>
            <a:pPr lvl="1">
              <a:defRPr/>
            </a:pPr>
            <a:r>
              <a:rPr lang="en-US" dirty="0" err="1"/>
              <a:t>MediaElement</a:t>
            </a:r>
            <a:r>
              <a:rPr lang="en-US" dirty="0"/>
              <a:t> control can play audio and video</a:t>
            </a:r>
          </a:p>
          <a:p>
            <a:pPr lvl="1">
              <a:defRPr/>
            </a:pPr>
            <a:r>
              <a:rPr lang="en-US" dirty="0"/>
              <a:t>Supports a variety of codecs and </a:t>
            </a:r>
            <a:r>
              <a:rPr lang="en-US" dirty="0" smtClean="0"/>
              <a:t>formats</a:t>
            </a:r>
          </a:p>
          <a:p>
            <a:pPr lvl="1">
              <a:defRPr/>
            </a:pPr>
            <a:r>
              <a:rPr lang="en-US" dirty="0" smtClean="0"/>
              <a:t>Simple!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MediaElement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Source=“&lt;filename&gt;”/&gt;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07/7/12/main" val="1624869667"/>
      </p:ext>
    </p:extLst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Examples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1255629"/>
            <a:ext cx="7369175" cy="4686300"/>
          </a:xfrm>
        </p:spPr>
        <p:txBody>
          <a:bodyPr/>
          <a:lstStyle/>
          <a:p>
            <a:pPr>
              <a:defRPr/>
            </a:pPr>
            <a:r>
              <a:rPr lang="en-US" dirty="0"/>
              <a:t>Styles</a:t>
            </a:r>
          </a:p>
          <a:p>
            <a:pPr lvl="1">
              <a:defRPr/>
            </a:pPr>
            <a:r>
              <a:rPr lang="en-US" dirty="0"/>
              <a:t>Allow you to format controls globally for an </a:t>
            </a:r>
            <a:r>
              <a:rPr lang="en-US" dirty="0" smtClean="0"/>
              <a:t>application</a:t>
            </a:r>
          </a:p>
          <a:p>
            <a:pPr lvl="1">
              <a:defRPr/>
            </a:pPr>
            <a:r>
              <a:rPr lang="en-US" dirty="0" smtClean="0"/>
              <a:t>Think </a:t>
            </a:r>
            <a:r>
              <a:rPr lang="en-US" dirty="0"/>
              <a:t>CSS for Silverlight</a:t>
            </a:r>
            <a:r>
              <a:rPr lang="en-US" dirty="0" smtClean="0"/>
              <a:t>…</a:t>
            </a:r>
          </a:p>
          <a:p>
            <a:pPr lvl="1">
              <a:defRPr/>
            </a:pPr>
            <a:r>
              <a:rPr lang="en-US" dirty="0"/>
              <a:t>Bind to properties of controls</a:t>
            </a:r>
          </a:p>
          <a:p>
            <a:pPr lvl="1">
              <a:defRPr/>
            </a:pPr>
            <a:r>
              <a:rPr lang="en-US" dirty="0" smtClean="0"/>
              <a:t>Create “styles” at Application level, assign to control type, use on specific controls</a:t>
            </a:r>
          </a:p>
          <a:p>
            <a:pPr marL="538163" lvl="1" indent="0">
              <a:buNone/>
              <a:defRPr/>
            </a:pPr>
            <a:endParaRPr lang="en-US" dirty="0" smtClean="0"/>
          </a:p>
          <a:p>
            <a:pPr marL="0" indent="0"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&lt;Style x:Key="TextStyle"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TargetType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="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TextBlock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"&gt;</a:t>
            </a:r>
          </a:p>
          <a:p>
            <a:pPr marL="0" indent="0"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   &lt;Setter Property="Foreground" Value="Red"/&gt;</a:t>
            </a:r>
          </a:p>
          <a:p>
            <a:pPr marL="0" indent="0"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&lt;/Style&gt;</a:t>
            </a:r>
          </a:p>
          <a:p>
            <a:pPr marL="0" indent="0">
              <a:buNone/>
            </a:pPr>
            <a:endParaRPr lang="en-US" sz="1800" dirty="0" smtClean="0">
              <a:latin typeface="Consolas" pitchFamily="49" charset="0"/>
              <a:cs typeface="Consolas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800" dirty="0" err="1">
                <a:latin typeface="Consolas" pitchFamily="49" charset="0"/>
                <a:cs typeface="Consolas" pitchFamily="49" charset="0"/>
              </a:rPr>
              <a:t>TextBlock</a:t>
            </a:r>
            <a:r>
              <a:rPr lang="en-US" sz="1800" dirty="0">
                <a:latin typeface="Consolas" pitchFamily="49" charset="0"/>
                <a:cs typeface="Consolas" pitchFamily="49" charset="0"/>
              </a:rPr>
              <a:t> Text="Hi there!" Style="{</a:t>
            </a:r>
            <a:r>
              <a:rPr lang="en-US" sz="1800" dirty="0" err="1">
                <a:latin typeface="Consolas" pitchFamily="49" charset="0"/>
                <a:cs typeface="Consolas" pitchFamily="49" charset="0"/>
              </a:rPr>
              <a:t>StaticResource</a:t>
            </a:r>
            <a:r>
              <a:rPr lang="en-US" sz="18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>
                <a:latin typeface="Consolas" pitchFamily="49" charset="0"/>
                <a:cs typeface="Consolas" pitchFamily="49" charset="0"/>
              </a:rPr>
              <a:t>TextStyle</a:t>
            </a:r>
            <a:r>
              <a:rPr lang="en-US" sz="1800" dirty="0">
                <a:latin typeface="Consolas" pitchFamily="49" charset="0"/>
                <a:cs typeface="Consolas" pitchFamily="49" charset="0"/>
              </a:rPr>
              <a:t>}"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/&gt;</a:t>
            </a:r>
          </a:p>
        </p:txBody>
      </p:sp>
    </p:spTree>
    <p:extLst>
      <p:ext uri="{BB962C8B-B14F-4D97-AF65-F5344CB8AC3E}">
        <p14:creationId xmlns:p14="http://schemas.microsoft.com/office/powerpoint/2007/7/12/main" val="3157145762"/>
      </p:ext>
    </p:extLst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Examples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Out of Browser</a:t>
            </a:r>
            <a:endParaRPr lang="en-US" dirty="0"/>
          </a:p>
          <a:p>
            <a:pPr lvl="1">
              <a:defRPr/>
            </a:pPr>
            <a:r>
              <a:rPr lang="en-US" dirty="0" smtClean="0"/>
              <a:t>Run your Silverlight application outside the browser window</a:t>
            </a:r>
          </a:p>
          <a:p>
            <a:pPr lvl="1">
              <a:defRPr/>
            </a:pPr>
            <a:r>
              <a:rPr lang="en-US" dirty="0" smtClean="0"/>
              <a:t>Install to Start Menu</a:t>
            </a:r>
          </a:p>
          <a:p>
            <a:pPr lvl="1">
              <a:defRPr/>
            </a:pPr>
            <a:r>
              <a:rPr lang="en-US" dirty="0" smtClean="0"/>
              <a:t>Limited access to storage and local computer resources (sandbox)</a:t>
            </a:r>
          </a:p>
          <a:p>
            <a:pPr lvl="1">
              <a:defRPr/>
            </a:pPr>
            <a:r>
              <a:rPr lang="en-US" dirty="0" smtClean="0"/>
              <a:t>Turn on Out of Browser, setup properties (</a:t>
            </a:r>
            <a:r>
              <a:rPr lang="en-US" dirty="0" err="1" smtClean="0"/>
              <a:t>AppManifest</a:t>
            </a:r>
            <a:r>
              <a:rPr lang="en-US" dirty="0" smtClean="0"/>
              <a:t>), and that’s it!</a:t>
            </a:r>
          </a:p>
          <a:p>
            <a:pPr lvl="1">
              <a:defRPr/>
            </a:pPr>
            <a:r>
              <a:rPr lang="en-US" dirty="0" smtClean="0"/>
              <a:t>Can install programmatically or automatically by right-click menu option</a:t>
            </a:r>
          </a:p>
          <a:p>
            <a:pPr lvl="1">
              <a:defRPr/>
            </a:pPr>
            <a:endParaRPr lang="en-US" dirty="0" smtClean="0"/>
          </a:p>
          <a:p>
            <a:pPr lvl="2">
              <a:defRPr/>
            </a:pPr>
            <a:r>
              <a:rPr lang="en-US" sz="18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App.Current.Install</a:t>
            </a:r>
            <a:r>
              <a:rPr lang="en-US" sz="18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()</a:t>
            </a:r>
          </a:p>
          <a:p>
            <a:pPr marL="538163" lvl="1" indent="0"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07/7/12/main" val="1706837567"/>
      </p:ext>
    </p:extLst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Summary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Silverlight is a powerful framework that allows developers to build rich web applications in .NET using existing tools and technologies</a:t>
            </a:r>
          </a:p>
          <a:p>
            <a:pPr>
              <a:defRPr/>
            </a:pPr>
            <a:r>
              <a:rPr lang="en-US" dirty="0" smtClean="0"/>
              <a:t>Cross-platform runtime gives you the ability to reach a wide audience without any extra work</a:t>
            </a:r>
          </a:p>
          <a:p>
            <a:pPr>
              <a:defRPr/>
            </a:pPr>
            <a:r>
              <a:rPr lang="en-US" dirty="0" smtClean="0"/>
              <a:t>It won’t fit every need, but Silverlight is a powerful framework for writing </a:t>
            </a:r>
            <a:r>
              <a:rPr lang="en-US" smtClean="0"/>
              <a:t>rich internet </a:t>
            </a:r>
            <a:r>
              <a:rPr lang="en-US" dirty="0" smtClean="0"/>
              <a:t>applications</a:t>
            </a:r>
          </a:p>
          <a:p>
            <a:pPr>
              <a:defRPr/>
            </a:pPr>
            <a:endParaRPr lang="en-US" dirty="0" smtClean="0"/>
          </a:p>
        </p:txBody>
      </p:sp>
    </p:spTree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Links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My blog</a:t>
            </a:r>
          </a:p>
          <a:p>
            <a:pPr lvl="1">
              <a:defRPr/>
            </a:pPr>
            <a:r>
              <a:rPr lang="en-US" smtClean="0">
                <a:hlinkClick r:id="rId2"/>
              </a:rPr>
              <a:t>http://www.brianpeek.com/</a:t>
            </a:r>
            <a:endParaRPr lang="en-US" smtClean="0"/>
          </a:p>
          <a:p>
            <a:pPr>
              <a:defRPr/>
            </a:pPr>
            <a:r>
              <a:rPr lang="en-US" smtClean="0"/>
              <a:t>Silverlight Home</a:t>
            </a:r>
          </a:p>
          <a:p>
            <a:pPr lvl="1">
              <a:defRPr/>
            </a:pPr>
            <a:r>
              <a:rPr lang="en-US" smtClean="0">
                <a:hlinkClick r:id="rId3"/>
              </a:rPr>
              <a:t>www.silverlight.net</a:t>
            </a:r>
            <a:endParaRPr lang="en-US" smtClean="0"/>
          </a:p>
          <a:p>
            <a:pPr>
              <a:defRPr/>
            </a:pPr>
            <a:r>
              <a:rPr lang="en-US" smtClean="0"/>
              <a:t>Silverlight Tools</a:t>
            </a:r>
          </a:p>
          <a:p>
            <a:pPr lvl="1">
              <a:defRPr/>
            </a:pPr>
            <a:r>
              <a:rPr lang="en-US" smtClean="0">
                <a:hlinkClick r:id="rId4"/>
              </a:rPr>
              <a:t>http://silverlight.net/GetStarted/</a:t>
            </a:r>
            <a:endParaRPr lang="en-US" smtClean="0"/>
          </a:p>
          <a:p>
            <a:pPr>
              <a:defRPr/>
            </a:pPr>
            <a:r>
              <a:rPr lang="en-US" smtClean="0"/>
              <a:t>Expression Tools</a:t>
            </a:r>
          </a:p>
          <a:p>
            <a:pPr lvl="1">
              <a:defRPr/>
            </a:pPr>
            <a:r>
              <a:rPr lang="en-US" smtClean="0"/>
              <a:t>Not free, but part of MSDN</a:t>
            </a:r>
          </a:p>
          <a:p>
            <a:pPr lvl="1">
              <a:defRPr/>
            </a:pPr>
            <a:r>
              <a:rPr lang="en-US" smtClean="0"/>
              <a:t>Trial available at: </a:t>
            </a:r>
            <a:r>
              <a:rPr lang="en-US" smtClean="0">
                <a:hlinkClick r:id="rId5"/>
              </a:rPr>
              <a:t>http://www.microsoft.com/expression/</a:t>
            </a:r>
            <a:endParaRPr lang="en-US" smtClean="0"/>
          </a:p>
          <a:p>
            <a:pPr lvl="1">
              <a:defRPr/>
            </a:pPr>
            <a:endParaRPr lang="en-US" smtClean="0"/>
          </a:p>
        </p:txBody>
      </p:sp>
    </p:spTree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Agenda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Silverlight?</a:t>
            </a:r>
          </a:p>
          <a:p>
            <a:pPr>
              <a:defRPr/>
            </a:pPr>
            <a:r>
              <a:rPr lang="en-US" dirty="0" smtClean="0"/>
              <a:t>Why use Silverlight?</a:t>
            </a:r>
          </a:p>
          <a:p>
            <a:pPr>
              <a:defRPr/>
            </a:pPr>
            <a:r>
              <a:rPr lang="en-US" dirty="0" smtClean="0"/>
              <a:t>How does one build a Silverlight application?</a:t>
            </a:r>
          </a:p>
          <a:p>
            <a:pPr>
              <a:defRPr/>
            </a:pPr>
            <a:r>
              <a:rPr lang="en-US" dirty="0" smtClean="0"/>
              <a:t>Examples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We will be using Silverlight 3, released in July 2009</a:t>
            </a:r>
          </a:p>
        </p:txBody>
      </p:sp>
    </p:spTree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What is Silverlight?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9392" y="1311776"/>
            <a:ext cx="7369175" cy="46863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Silverlight is a browser plugin, like Flash, that allows developers to build rich applications for the web that run in a browser</a:t>
            </a:r>
          </a:p>
          <a:p>
            <a:pPr lvl="1">
              <a:defRPr/>
            </a:pPr>
            <a:r>
              <a:rPr lang="en-US" dirty="0" smtClean="0"/>
              <a:t>Common and familiar UX controls</a:t>
            </a:r>
          </a:p>
          <a:p>
            <a:pPr lvl="1">
              <a:defRPr/>
            </a:pPr>
            <a:r>
              <a:rPr lang="en-US" dirty="0" smtClean="0"/>
              <a:t>Animations</a:t>
            </a:r>
          </a:p>
          <a:p>
            <a:pPr lvl="1">
              <a:defRPr/>
            </a:pPr>
            <a:r>
              <a:rPr lang="en-US" dirty="0" smtClean="0"/>
              <a:t>Video</a:t>
            </a:r>
          </a:p>
          <a:p>
            <a:pPr lvl="1">
              <a:defRPr/>
            </a:pPr>
            <a:r>
              <a:rPr lang="en-US" dirty="0" smtClean="0"/>
              <a:t>3D</a:t>
            </a:r>
          </a:p>
          <a:p>
            <a:pPr>
              <a:defRPr/>
            </a:pPr>
            <a:r>
              <a:rPr lang="en-US" dirty="0" smtClean="0"/>
              <a:t>Common cross-platform runtime</a:t>
            </a:r>
          </a:p>
          <a:p>
            <a:pPr lvl="1">
              <a:defRPr/>
            </a:pPr>
            <a:r>
              <a:rPr lang="en-US" dirty="0" smtClean="0"/>
              <a:t>Windows, Mac and Linux</a:t>
            </a:r>
          </a:p>
          <a:p>
            <a:pPr>
              <a:defRPr/>
            </a:pPr>
            <a:r>
              <a:rPr lang="en-US" dirty="0" smtClean="0"/>
              <a:t>Developers can leverage existing .NET knowledge to build Silverlight applications</a:t>
            </a:r>
          </a:p>
          <a:p>
            <a:pPr lvl="1">
              <a:defRPr/>
            </a:pPr>
            <a:r>
              <a:rPr lang="en-US" dirty="0" smtClean="0"/>
              <a:t>Especially if you’re already familiar with WPF and/or XAML</a:t>
            </a:r>
          </a:p>
        </p:txBody>
      </p:sp>
    </p:spTree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Why use Silverlight?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3350" y="974892"/>
            <a:ext cx="7369175" cy="4686300"/>
          </a:xfrm>
        </p:spPr>
        <p:txBody>
          <a:bodyPr/>
          <a:lstStyle/>
          <a:p>
            <a:pPr>
              <a:defRPr/>
            </a:pPr>
            <a:r>
              <a:rPr lang="en-US" sz="2000" dirty="0" smtClean="0"/>
              <a:t>Easy to start building applications with knowledge you already have</a:t>
            </a:r>
          </a:p>
          <a:p>
            <a:pPr lvl="1">
              <a:defRPr/>
            </a:pPr>
            <a:r>
              <a:rPr lang="en-US" sz="2000" dirty="0" smtClean="0"/>
              <a:t>Applications can be built in C# or VB.NET (or any other .NET language)</a:t>
            </a:r>
          </a:p>
          <a:p>
            <a:pPr lvl="1">
              <a:defRPr/>
            </a:pPr>
            <a:r>
              <a:rPr lang="en-US" sz="2000" dirty="0" smtClean="0"/>
              <a:t>Code can be written in Visual Studio</a:t>
            </a:r>
          </a:p>
          <a:p>
            <a:pPr lvl="1">
              <a:defRPr/>
            </a:pPr>
            <a:r>
              <a:rPr lang="en-US" sz="2000" dirty="0" smtClean="0"/>
              <a:t>Similar style to writing </a:t>
            </a:r>
            <a:r>
              <a:rPr lang="en-US" sz="2000" dirty="0" err="1" smtClean="0"/>
              <a:t>WinForms</a:t>
            </a:r>
            <a:r>
              <a:rPr lang="en-US" sz="2000" dirty="0" smtClean="0"/>
              <a:t> or ASP.NET code with separation of UI and code</a:t>
            </a:r>
          </a:p>
          <a:p>
            <a:pPr lvl="1">
              <a:defRPr/>
            </a:pPr>
            <a:r>
              <a:rPr lang="en-US" sz="2000" dirty="0" smtClean="0"/>
              <a:t>Easier than ASP.NET since client state is persisted</a:t>
            </a:r>
          </a:p>
          <a:p>
            <a:pPr>
              <a:defRPr/>
            </a:pPr>
            <a:r>
              <a:rPr lang="en-US" sz="2000" dirty="0" smtClean="0"/>
              <a:t>Cross-platform</a:t>
            </a:r>
          </a:p>
          <a:p>
            <a:pPr lvl="1">
              <a:defRPr/>
            </a:pPr>
            <a:r>
              <a:rPr lang="en-US" sz="2000" dirty="0" smtClean="0"/>
              <a:t>Easy to reach a broad audience</a:t>
            </a:r>
          </a:p>
          <a:p>
            <a:pPr lvl="1">
              <a:defRPr/>
            </a:pPr>
            <a:r>
              <a:rPr lang="en-US" sz="2000" dirty="0" smtClean="0"/>
              <a:t>No need to worry about CSS oddities between browsers</a:t>
            </a:r>
          </a:p>
          <a:p>
            <a:pPr lvl="1">
              <a:defRPr/>
            </a:pPr>
            <a:r>
              <a:rPr lang="en-US" sz="2000" dirty="0" smtClean="0"/>
              <a:t>Write it once, runs on Windows, Mac, Linux (eventually)</a:t>
            </a:r>
          </a:p>
          <a:p>
            <a:pPr>
              <a:defRPr/>
            </a:pPr>
            <a:r>
              <a:rPr lang="en-US" sz="2000" dirty="0"/>
              <a:t>Deployment</a:t>
            </a:r>
          </a:p>
          <a:p>
            <a:pPr lvl="1">
              <a:defRPr/>
            </a:pPr>
            <a:r>
              <a:rPr lang="en-US" sz="2000" dirty="0"/>
              <a:t>Web-based </a:t>
            </a:r>
            <a:r>
              <a:rPr lang="en-US" sz="2000" dirty="0" smtClean="0"/>
              <a:t>deployment</a:t>
            </a:r>
          </a:p>
          <a:p>
            <a:pPr lvl="1">
              <a:defRPr/>
            </a:pPr>
            <a:r>
              <a:rPr lang="en-US" sz="2000" dirty="0" smtClean="0"/>
              <a:t>Applications can be installed locally and run out of browser</a:t>
            </a:r>
            <a:endParaRPr lang="en-US" sz="2500" dirty="0"/>
          </a:p>
          <a:p>
            <a:pPr>
              <a:defRPr/>
            </a:pPr>
            <a:endParaRPr lang="en-US" dirty="0"/>
          </a:p>
          <a:p>
            <a:pPr lvl="1"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</p:txBody>
      </p:sp>
    </p:spTree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Why NOT Silverlight?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3350" y="1223545"/>
            <a:ext cx="7369175" cy="46863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No native printing support</a:t>
            </a:r>
          </a:p>
          <a:p>
            <a:pPr>
              <a:defRPr/>
            </a:pPr>
            <a:r>
              <a:rPr lang="en-US" dirty="0" smtClean="0"/>
              <a:t>No webcam/</a:t>
            </a:r>
            <a:r>
              <a:rPr lang="en-US" dirty="0" err="1" smtClean="0"/>
              <a:t>mic</a:t>
            </a:r>
            <a:r>
              <a:rPr lang="en-US" dirty="0" smtClean="0"/>
              <a:t> support</a:t>
            </a:r>
          </a:p>
          <a:p>
            <a:pPr>
              <a:defRPr/>
            </a:pPr>
            <a:r>
              <a:rPr lang="en-US" dirty="0" smtClean="0"/>
              <a:t>Popping outside of the sandbox is still limited</a:t>
            </a:r>
          </a:p>
          <a:p>
            <a:pPr>
              <a:defRPr/>
            </a:pPr>
            <a:r>
              <a:rPr lang="en-US" dirty="0" smtClean="0"/>
              <a:t>Linux support is very weak</a:t>
            </a:r>
          </a:p>
          <a:p>
            <a:pPr>
              <a:defRPr/>
            </a:pPr>
            <a:r>
              <a:rPr lang="en-US" dirty="0" smtClean="0"/>
              <a:t>Silverlight runtime is not installed far and wide </a:t>
            </a:r>
            <a:r>
              <a:rPr lang="en-US" smtClean="0"/>
              <a:t>like Flash</a:t>
            </a:r>
            <a:endParaRPr lang="en-US" dirty="0"/>
          </a:p>
          <a:p>
            <a:pPr lvl="1"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07/7/12/main" val="3163496500"/>
      </p:ext>
    </p:extLst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How does one build a Silverlight Application?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434" y="1215524"/>
            <a:ext cx="7369175" cy="46863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Software</a:t>
            </a:r>
          </a:p>
          <a:p>
            <a:pPr lvl="1">
              <a:defRPr/>
            </a:pPr>
            <a:r>
              <a:rPr lang="en-US" dirty="0" smtClean="0"/>
              <a:t>Silverlight SDK + VS2008 SP1 Tools (single download from </a:t>
            </a:r>
            <a:r>
              <a:rPr lang="en-US" dirty="0" smtClean="0">
                <a:hlinkClick r:id="rId2"/>
              </a:rPr>
              <a:t>http://www.silverlight.net/</a:t>
            </a:r>
            <a:r>
              <a:rPr lang="en-US" dirty="0" smtClean="0"/>
              <a:t>)</a:t>
            </a:r>
          </a:p>
          <a:p>
            <a:pPr lvl="1">
              <a:defRPr/>
            </a:pPr>
            <a:r>
              <a:rPr lang="en-US" dirty="0" smtClean="0"/>
              <a:t>Visual Studio 2008</a:t>
            </a:r>
          </a:p>
          <a:p>
            <a:pPr lvl="1">
              <a:defRPr/>
            </a:pPr>
            <a:r>
              <a:rPr lang="en-US" dirty="0" smtClean="0"/>
              <a:t>IIS (optional…can use Visual Studio’s built in debugging web server or just load plain HTML file)</a:t>
            </a:r>
          </a:p>
          <a:p>
            <a:pPr lvl="1">
              <a:defRPr/>
            </a:pPr>
            <a:r>
              <a:rPr lang="en-US" dirty="0" smtClean="0"/>
              <a:t>Expression Blend (optional for design)</a:t>
            </a:r>
          </a:p>
          <a:p>
            <a:pPr lvl="1">
              <a:defRPr/>
            </a:pPr>
            <a:r>
              <a:rPr lang="en-US" dirty="0" err="1" smtClean="0"/>
              <a:t>XAMLPad</a:t>
            </a:r>
            <a:r>
              <a:rPr lang="en-US" dirty="0" smtClean="0"/>
              <a:t> (optional for quick prototyping)</a:t>
            </a:r>
          </a:p>
          <a:p>
            <a:pPr>
              <a:defRPr/>
            </a:pPr>
            <a:r>
              <a:rPr lang="en-US" dirty="0" smtClean="0"/>
              <a:t>Technologies</a:t>
            </a:r>
          </a:p>
          <a:p>
            <a:pPr lvl="1">
              <a:defRPr/>
            </a:pPr>
            <a:r>
              <a:rPr lang="en-US" dirty="0" smtClean="0"/>
              <a:t>XAML</a:t>
            </a:r>
          </a:p>
          <a:p>
            <a:pPr lvl="1">
              <a:defRPr/>
            </a:pPr>
            <a:r>
              <a:rPr lang="en-US" dirty="0" smtClean="0"/>
              <a:t>C#/VB.NET/really any .NET-supported language</a:t>
            </a:r>
          </a:p>
          <a:p>
            <a:pPr>
              <a:defRPr/>
            </a:pPr>
            <a:r>
              <a:rPr lang="en-US" dirty="0" smtClean="0"/>
              <a:t>Compile and deploy to web server</a:t>
            </a:r>
          </a:p>
          <a:p>
            <a:pPr>
              <a:defRPr/>
            </a:pPr>
            <a:r>
              <a:rPr lang="en-US" dirty="0" smtClean="0"/>
              <a:t>Add &lt;object&gt; tag to web page</a:t>
            </a:r>
          </a:p>
        </p:txBody>
      </p:sp>
    </p:spTree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Examples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Hello World, of course!</a:t>
            </a:r>
          </a:p>
          <a:p>
            <a:pPr lvl="1">
              <a:defRPr/>
            </a:pPr>
            <a:r>
              <a:rPr lang="en-US" dirty="0" smtClean="0"/>
              <a:t>Create project</a:t>
            </a:r>
          </a:p>
          <a:p>
            <a:pPr lvl="1">
              <a:defRPr/>
            </a:pPr>
            <a:r>
              <a:rPr lang="en-US" dirty="0" smtClean="0"/>
              <a:t>Setup a couple controls and events</a:t>
            </a:r>
          </a:p>
          <a:p>
            <a:pPr lvl="1">
              <a:defRPr/>
            </a:pPr>
            <a:r>
              <a:rPr lang="en-US" dirty="0" smtClean="0"/>
              <a:t>Look at the final output of a Silverlight project</a:t>
            </a:r>
          </a:p>
        </p:txBody>
      </p:sp>
    </p:spTree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Examples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Layouts</a:t>
            </a:r>
          </a:p>
          <a:p>
            <a:pPr lvl="1">
              <a:defRPr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&lt;Canvas&gt; </a:t>
            </a:r>
            <a:r>
              <a:rPr lang="en-US" dirty="0" smtClean="0"/>
              <a:t>(absolute positioning using Top and Left parameters)</a:t>
            </a:r>
          </a:p>
          <a:p>
            <a:pPr lvl="1">
              <a:defRPr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StackPanel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&gt;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(controls arranged in a line, horizontally or vertically based on Orientation parameter)</a:t>
            </a:r>
          </a:p>
          <a:p>
            <a:pPr lvl="1">
              <a:defRPr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&lt;Grid&gt; </a:t>
            </a:r>
            <a:r>
              <a:rPr lang="en-US" dirty="0" smtClean="0"/>
              <a:t>(controls placed in an </a:t>
            </a:r>
            <a:r>
              <a:rPr lang="en-US" dirty="0" err="1" smtClean="0"/>
              <a:t>NxN</a:t>
            </a:r>
            <a:r>
              <a:rPr lang="en-US" dirty="0" smtClean="0"/>
              <a:t> grid after setting up grid layout)</a:t>
            </a:r>
          </a:p>
          <a:p>
            <a:pPr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07/7/12/main" val="781464987"/>
      </p:ext>
    </p:extLst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xmlns:mc="http://schemas.openxmlformats.org/markup-compatibility/2006" xmlns:a14="http://schemas.microsoft.com/office/drawing/2007/7/7/main" val="80FF00" mc:Ignorable=""/>
                </a:solidFill>
              </a:rPr>
              <a:t>Examples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Drawing</a:t>
            </a:r>
          </a:p>
          <a:p>
            <a:pPr lvl="1">
              <a:defRPr/>
            </a:pPr>
            <a:r>
              <a:rPr lang="en-US" dirty="0" smtClean="0"/>
              <a:t>Lots of drawing primitives exist in the Silverlight 3 framework (Rectangle, Line, Ellipse, Polygon, etc.)</a:t>
            </a:r>
          </a:p>
          <a:p>
            <a:pPr lvl="1">
              <a:defRPr/>
            </a:pPr>
            <a:r>
              <a:rPr lang="en-US" dirty="0" smtClean="0"/>
              <a:t>Each of these has standard Stroke, Fill, etc. properties to setup colors and brushes</a:t>
            </a:r>
          </a:p>
          <a:p>
            <a:pPr lvl="1">
              <a:defRPr/>
            </a:pPr>
            <a:r>
              <a:rPr lang="en-US" smtClean="0"/>
              <a:t>Can easily do </a:t>
            </a:r>
            <a:r>
              <a:rPr lang="en-US" dirty="0" smtClean="0"/>
              <a:t>spiffy effects like gradients</a:t>
            </a:r>
          </a:p>
          <a:p>
            <a:pPr lvl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07/7/12/main" val="429973273"/>
      </p:ext>
    </p:extLst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/>
      </p:par>
    </p:tnLst>
  </p:timing>
</p:sld>
</file>

<file path=ppt/theme/theme1.xml><?xml version="1.0" encoding="utf-8"?>
<a:theme xmlns:a="http://schemas.openxmlformats.org/drawingml/2006/main" name="VSLive2004">
  <a:themeElements>
    <a:clrScheme name="">
      <a:dk1>
        <a:srgbClr xmlns:mc="http://schemas.openxmlformats.org/markup-compatibility/2006" xmlns:a14="http://schemas.microsoft.com/office/drawing/2007/7/7/main" val="000000" mc:Ignorable=""/>
      </a:dk1>
      <a:lt1>
        <a:srgbClr xmlns:mc="http://schemas.openxmlformats.org/markup-compatibility/2006" xmlns:a14="http://schemas.microsoft.com/office/drawing/2007/7/7/main" val="FFFFFF" mc:Ignorable=""/>
      </a:lt1>
      <a:dk2>
        <a:srgbClr xmlns:mc="http://schemas.openxmlformats.org/markup-compatibility/2006" xmlns:a14="http://schemas.microsoft.com/office/drawing/2007/7/7/main" val="000080" mc:Ignorable=""/>
      </a:dk2>
      <a:lt2>
        <a:srgbClr xmlns:mc="http://schemas.openxmlformats.org/markup-compatibility/2006" xmlns:a14="http://schemas.microsoft.com/office/drawing/2007/7/7/main" val="FFFF00" mc:Ignorable=""/>
      </a:lt2>
      <a:accent1>
        <a:srgbClr xmlns:mc="http://schemas.openxmlformats.org/markup-compatibility/2006" xmlns:a14="http://schemas.microsoft.com/office/drawing/2007/7/7/main" val="000080" mc:Ignorable=""/>
      </a:accent1>
      <a:accent2>
        <a:srgbClr xmlns:mc="http://schemas.openxmlformats.org/markup-compatibility/2006" xmlns:a14="http://schemas.microsoft.com/office/drawing/2007/7/7/main" val="3333CC" mc:Ignorable=""/>
      </a:accent2>
      <a:accent3>
        <a:srgbClr xmlns:mc="http://schemas.openxmlformats.org/markup-compatibility/2006" xmlns:a14="http://schemas.microsoft.com/office/drawing/2007/7/7/main" val="AAAAC0" mc:Ignorable=""/>
      </a:accent3>
      <a:accent4>
        <a:srgbClr xmlns:mc="http://schemas.openxmlformats.org/markup-compatibility/2006" xmlns:a14="http://schemas.microsoft.com/office/drawing/2007/7/7/main" val="DADADA" mc:Ignorable=""/>
      </a:accent4>
      <a:accent5>
        <a:srgbClr xmlns:mc="http://schemas.openxmlformats.org/markup-compatibility/2006" xmlns:a14="http://schemas.microsoft.com/office/drawing/2007/7/7/main" val="AAAAC0" mc:Ignorable=""/>
      </a:accent5>
      <a:accent6>
        <a:srgbClr xmlns:mc="http://schemas.openxmlformats.org/markup-compatibility/2006" xmlns:a14="http://schemas.microsoft.com/office/drawing/2007/7/7/main" val="2D2DB9" mc:Ignorable=""/>
      </a:accent6>
      <a:hlink>
        <a:srgbClr xmlns:mc="http://schemas.openxmlformats.org/markup-compatibility/2006" xmlns:a14="http://schemas.microsoft.com/office/drawing/2007/7/7/main" val="6699FF" mc:Ignorable=""/>
      </a:hlink>
      <a:folHlink>
        <a:srgbClr xmlns:mc="http://schemas.openxmlformats.org/markup-compatibility/2006" xmlns:a14="http://schemas.microsoft.com/office/drawing/2007/7/7/main" val="CC0000" mc:Ignorable=""/>
      </a:folHlink>
    </a:clrScheme>
    <a:fontScheme name="VSLive2004">
      <a:majorFont>
        <a:latin typeface="Arial Black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xtLst>
          <a:ext uri="{AF507438-7753-43e0-B8FC-AC1667EBCBE1}">
            <a14:hiddenEffects xmlns:a14="http://schemas.microsoft.com/office/drawing/2007/7/7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xtLst>
          <a:ext uri="{AF507438-7753-43e0-B8FC-AC1667EBCBE1}">
            <a14:hiddenEffects xmlns:a14="http://schemas.microsoft.com/office/drawing/2007/7/7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SLive2004 1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969696" mc:Ignorable=""/>
        </a:lt2>
        <a:accent1>
          <a:srgbClr xmlns:mc="http://schemas.openxmlformats.org/markup-compatibility/2006" xmlns:a14="http://schemas.microsoft.com/office/drawing/2007/7/7/main" val="00CC99" mc:Ignorable=""/>
        </a:accent1>
        <a:accent2>
          <a:srgbClr xmlns:mc="http://schemas.openxmlformats.org/markup-compatibility/2006" xmlns:a14="http://schemas.microsoft.com/office/drawing/2007/7/7/main" val="3333CC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AAE2CA" mc:Ignorable=""/>
        </a:accent5>
        <a:accent6>
          <a:srgbClr xmlns:mc="http://schemas.openxmlformats.org/markup-compatibility/2006" xmlns:a14="http://schemas.microsoft.com/office/drawing/2007/7/7/main" val="2D2DB9" mc:Ignorable=""/>
        </a:accent6>
        <a:hlink>
          <a:srgbClr xmlns:mc="http://schemas.openxmlformats.org/markup-compatibility/2006" xmlns:a14="http://schemas.microsoft.com/office/drawing/2007/7/7/main" val="CCCCFF" mc:Ignorable=""/>
        </a:hlink>
        <a:folHlink>
          <a:srgbClr xmlns:mc="http://schemas.openxmlformats.org/markup-compatibility/2006" xmlns:a14="http://schemas.microsoft.com/office/drawing/2007/7/7/main" val="B2B2B2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2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FF" mc:Ignorable=""/>
        </a:dk2>
        <a:lt2>
          <a:srgbClr xmlns:mc="http://schemas.openxmlformats.org/markup-compatibility/2006" xmlns:a14="http://schemas.microsoft.com/office/drawing/2007/7/7/main" val="FFFF00" mc:Ignorable=""/>
        </a:lt2>
        <a:accent1>
          <a:srgbClr xmlns:mc="http://schemas.openxmlformats.org/markup-compatibility/2006" xmlns:a14="http://schemas.microsoft.com/office/drawing/2007/7/7/main" val="FF9900" mc:Ignorable=""/>
        </a:accent1>
        <a:accent2>
          <a:srgbClr xmlns:mc="http://schemas.openxmlformats.org/markup-compatibility/2006" xmlns:a14="http://schemas.microsoft.com/office/drawing/2007/7/7/main" val="00FFFF" mc:Ignorable=""/>
        </a:accent2>
        <a:accent3>
          <a:srgbClr xmlns:mc="http://schemas.openxmlformats.org/markup-compatibility/2006" xmlns:a14="http://schemas.microsoft.com/office/drawing/2007/7/7/main" val="AAAAFF" mc:Ignorable=""/>
        </a:accent3>
        <a:accent4>
          <a:srgbClr xmlns:mc="http://schemas.openxmlformats.org/markup-compatibility/2006" xmlns:a14="http://schemas.microsoft.com/office/drawing/2007/7/7/main" val="DADADA" mc:Ignorable=""/>
        </a:accent4>
        <a:accent5>
          <a:srgbClr xmlns:mc="http://schemas.openxmlformats.org/markup-compatibility/2006" xmlns:a14="http://schemas.microsoft.com/office/drawing/2007/7/7/main" val="FFCAAA" mc:Ignorable=""/>
        </a:accent5>
        <a:accent6>
          <a:srgbClr xmlns:mc="http://schemas.openxmlformats.org/markup-compatibility/2006" xmlns:a14="http://schemas.microsoft.com/office/drawing/2007/7/7/main" val="00E7E7" mc:Ignorable=""/>
        </a:accent6>
        <a:hlink>
          <a:srgbClr xmlns:mc="http://schemas.openxmlformats.org/markup-compatibility/2006" xmlns:a14="http://schemas.microsoft.com/office/drawing/2007/7/7/main" val="FF0033" mc:Ignorable=""/>
        </a:hlink>
        <a:folHlink>
          <a:srgbClr xmlns:mc="http://schemas.openxmlformats.org/markup-compatibility/2006" xmlns:a14="http://schemas.microsoft.com/office/drawing/2007/7/7/main" val="969696" mc:Ignorable="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SLive2004 3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CC" mc:Ignorable=""/>
        </a:lt1>
        <a:dk2>
          <a:srgbClr xmlns:mc="http://schemas.openxmlformats.org/markup-compatibility/2006" xmlns:a14="http://schemas.microsoft.com/office/drawing/2007/7/7/main" val="999933" mc:Ignorable=""/>
        </a:dk2>
        <a:lt2>
          <a:srgbClr xmlns:mc="http://schemas.openxmlformats.org/markup-compatibility/2006" xmlns:a14="http://schemas.microsoft.com/office/drawing/2007/7/7/main" val="808000" mc:Ignorable=""/>
        </a:lt2>
        <a:accent1>
          <a:srgbClr xmlns:mc="http://schemas.openxmlformats.org/markup-compatibility/2006" xmlns:a14="http://schemas.microsoft.com/office/drawing/2007/7/7/main" val="339933" mc:Ignorable=""/>
        </a:accent1>
        <a:accent2>
          <a:srgbClr xmlns:mc="http://schemas.openxmlformats.org/markup-compatibility/2006" xmlns:a14="http://schemas.microsoft.com/office/drawing/2007/7/7/main" val="800000" mc:Ignorable=""/>
        </a:accent2>
        <a:accent3>
          <a:srgbClr xmlns:mc="http://schemas.openxmlformats.org/markup-compatibility/2006" xmlns:a14="http://schemas.microsoft.com/office/drawing/2007/7/7/main" val="FFFFE2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ADCAAD" mc:Ignorable=""/>
        </a:accent5>
        <a:accent6>
          <a:srgbClr xmlns:mc="http://schemas.openxmlformats.org/markup-compatibility/2006" xmlns:a14="http://schemas.microsoft.com/office/drawing/2007/7/7/main" val="730000" mc:Ignorable=""/>
        </a:accent6>
        <a:hlink>
          <a:srgbClr xmlns:mc="http://schemas.openxmlformats.org/markup-compatibility/2006" xmlns:a14="http://schemas.microsoft.com/office/drawing/2007/7/7/main" val="0033CC" mc:Ignorable=""/>
        </a:hlink>
        <a:folHlink>
          <a:srgbClr xmlns:mc="http://schemas.openxmlformats.org/markup-compatibility/2006" xmlns:a14="http://schemas.microsoft.com/office/drawing/2007/7/7/main" val="FFCC66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4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393939" mc:Ignorable=""/>
        </a:lt2>
        <a:accent1>
          <a:srgbClr xmlns:mc="http://schemas.openxmlformats.org/markup-compatibility/2006" xmlns:a14="http://schemas.microsoft.com/office/drawing/2007/7/7/main" val="CBCBCB" mc:Ignorable=""/>
        </a:accent1>
        <a:accent2>
          <a:srgbClr xmlns:mc="http://schemas.openxmlformats.org/markup-compatibility/2006" xmlns:a14="http://schemas.microsoft.com/office/drawing/2007/7/7/main" val="868686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E2E2E2" mc:Ignorable=""/>
        </a:accent5>
        <a:accent6>
          <a:srgbClr xmlns:mc="http://schemas.openxmlformats.org/markup-compatibility/2006" xmlns:a14="http://schemas.microsoft.com/office/drawing/2007/7/7/main" val="797979" mc:Ignorable=""/>
        </a:accent6>
        <a:hlink>
          <a:srgbClr xmlns:mc="http://schemas.openxmlformats.org/markup-compatibility/2006" xmlns:a14="http://schemas.microsoft.com/office/drawing/2007/7/7/main" val="4D4D4D" mc:Ignorable=""/>
        </a:hlink>
        <a:folHlink>
          <a:srgbClr xmlns:mc="http://schemas.openxmlformats.org/markup-compatibility/2006" xmlns:a14="http://schemas.microsoft.com/office/drawing/2007/7/7/main" val="EAEAEA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5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9F9F9F" mc:Ignorable=""/>
        </a:lt2>
        <a:accent1>
          <a:srgbClr xmlns:mc="http://schemas.openxmlformats.org/markup-compatibility/2006" xmlns:a14="http://schemas.microsoft.com/office/drawing/2007/7/7/main" val="FFCC66" mc:Ignorable=""/>
        </a:accent1>
        <a:accent2>
          <a:srgbClr xmlns:mc="http://schemas.openxmlformats.org/markup-compatibility/2006" xmlns:a14="http://schemas.microsoft.com/office/drawing/2007/7/7/main" val="0000FF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FFE2B8" mc:Ignorable=""/>
        </a:accent5>
        <a:accent6>
          <a:srgbClr xmlns:mc="http://schemas.openxmlformats.org/markup-compatibility/2006" xmlns:a14="http://schemas.microsoft.com/office/drawing/2007/7/7/main" val="0000E7" mc:Ignorable=""/>
        </a:accent6>
        <a:hlink>
          <a:srgbClr xmlns:mc="http://schemas.openxmlformats.org/markup-compatibility/2006" xmlns:a14="http://schemas.microsoft.com/office/drawing/2007/7/7/main" val="CC00CC" mc:Ignorable=""/>
        </a:hlink>
        <a:folHlink>
          <a:srgbClr xmlns:mc="http://schemas.openxmlformats.org/markup-compatibility/2006" xmlns:a14="http://schemas.microsoft.com/office/drawing/2007/7/7/main" val="C0C0C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6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868686" mc:Ignorable=""/>
        </a:lt2>
        <a:accent1>
          <a:srgbClr xmlns:mc="http://schemas.openxmlformats.org/markup-compatibility/2006" xmlns:a14="http://schemas.microsoft.com/office/drawing/2007/7/7/main" val="CBCBCB" mc:Ignorable=""/>
        </a:accent1>
        <a:accent2>
          <a:srgbClr xmlns:mc="http://schemas.openxmlformats.org/markup-compatibility/2006" xmlns:a14="http://schemas.microsoft.com/office/drawing/2007/7/7/main" val="0066FF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E2E2E2" mc:Ignorable=""/>
        </a:accent5>
        <a:accent6>
          <a:srgbClr xmlns:mc="http://schemas.openxmlformats.org/markup-compatibility/2006" xmlns:a14="http://schemas.microsoft.com/office/drawing/2007/7/7/main" val="005CE7" mc:Ignorable=""/>
        </a:accent6>
        <a:hlink>
          <a:srgbClr xmlns:mc="http://schemas.openxmlformats.org/markup-compatibility/2006" xmlns:a14="http://schemas.microsoft.com/office/drawing/2007/7/7/main" val="FF0033" mc:Ignorable=""/>
        </a:hlink>
        <a:folHlink>
          <a:srgbClr xmlns:mc="http://schemas.openxmlformats.org/markup-compatibility/2006" xmlns:a14="http://schemas.microsoft.com/office/drawing/2007/7/7/main" val="00990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SLive2004 7">
        <a:dk1>
          <a:srgbClr xmlns:mc="http://schemas.openxmlformats.org/markup-compatibility/2006" xmlns:a14="http://schemas.microsoft.com/office/drawing/2007/7/7/main" val="000000" mc:Ignorable=""/>
        </a:dk1>
        <a:lt1>
          <a:srgbClr xmlns:mc="http://schemas.openxmlformats.org/markup-compatibility/2006" xmlns:a14="http://schemas.microsoft.com/office/drawing/2007/7/7/main" val="FFFFFF" mc:Ignorable=""/>
        </a:lt1>
        <a:dk2>
          <a:srgbClr xmlns:mc="http://schemas.openxmlformats.org/markup-compatibility/2006" xmlns:a14="http://schemas.microsoft.com/office/drawing/2007/7/7/main" val="000000" mc:Ignorable=""/>
        </a:dk2>
        <a:lt2>
          <a:srgbClr xmlns:mc="http://schemas.openxmlformats.org/markup-compatibility/2006" xmlns:a14="http://schemas.microsoft.com/office/drawing/2007/7/7/main" val="969696" mc:Ignorable=""/>
        </a:lt2>
        <a:accent1>
          <a:srgbClr xmlns:mc="http://schemas.openxmlformats.org/markup-compatibility/2006" xmlns:a14="http://schemas.microsoft.com/office/drawing/2007/7/7/main" val="3399FF" mc:Ignorable=""/>
        </a:accent1>
        <a:accent2>
          <a:srgbClr xmlns:mc="http://schemas.openxmlformats.org/markup-compatibility/2006" xmlns:a14="http://schemas.microsoft.com/office/drawing/2007/7/7/main" val="99FFCC" mc:Ignorable=""/>
        </a:accent2>
        <a:accent3>
          <a:srgbClr xmlns:mc="http://schemas.openxmlformats.org/markup-compatibility/2006" xmlns:a14="http://schemas.microsoft.com/office/drawing/2007/7/7/main" val="FFFFFF" mc:Ignorable=""/>
        </a:accent3>
        <a:accent4>
          <a:srgbClr xmlns:mc="http://schemas.openxmlformats.org/markup-compatibility/2006" xmlns:a14="http://schemas.microsoft.com/office/drawing/2007/7/7/main" val="000000" mc:Ignorable=""/>
        </a:accent4>
        <a:accent5>
          <a:srgbClr xmlns:mc="http://schemas.openxmlformats.org/markup-compatibility/2006" xmlns:a14="http://schemas.microsoft.com/office/drawing/2007/7/7/main" val="ADCAFF" mc:Ignorable=""/>
        </a:accent5>
        <a:accent6>
          <a:srgbClr xmlns:mc="http://schemas.openxmlformats.org/markup-compatibility/2006" xmlns:a14="http://schemas.microsoft.com/office/drawing/2007/7/7/main" val="8AE7B9" mc:Ignorable=""/>
        </a:accent6>
        <a:hlink>
          <a:srgbClr xmlns:mc="http://schemas.openxmlformats.org/markup-compatibility/2006" xmlns:a14="http://schemas.microsoft.com/office/drawing/2007/7/7/main" val="CC00CC" mc:Ignorable=""/>
        </a:hlink>
        <a:folHlink>
          <a:srgbClr xmlns:mc="http://schemas.openxmlformats.org/markup-compatibility/2006" xmlns:a14="http://schemas.microsoft.com/office/drawing/2007/7/7/main" val="B2B2B2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xmlns:mc="http://schemas.openxmlformats.org/markup-compatibility/2006" xmlns:a14="http://schemas.microsoft.com/office/drawing/2007/7/7/main" val="000000" mc:Ignorable=""/>
      </a:dk1>
      <a:lt1>
        <a:srgbClr xmlns:mc="http://schemas.openxmlformats.org/markup-compatibility/2006" xmlns:a14="http://schemas.microsoft.com/office/drawing/2007/7/7/main" val="FFFFFF" mc:Ignorable=""/>
      </a:lt1>
      <a:dk2>
        <a:srgbClr xmlns:mc="http://schemas.openxmlformats.org/markup-compatibility/2006" xmlns:a14="http://schemas.microsoft.com/office/drawing/2007/7/7/main" val="000000" mc:Ignorable=""/>
      </a:dk2>
      <a:lt2>
        <a:srgbClr xmlns:mc="http://schemas.openxmlformats.org/markup-compatibility/2006" xmlns:a14="http://schemas.microsoft.com/office/drawing/2007/7/7/main" val="808080" mc:Ignorable=""/>
      </a:lt2>
      <a:accent1>
        <a:srgbClr xmlns:mc="http://schemas.openxmlformats.org/markup-compatibility/2006" xmlns:a14="http://schemas.microsoft.com/office/drawing/2007/7/7/main" val="BBE0E3" mc:Ignorable=""/>
      </a:accent1>
      <a:accent2>
        <a:srgbClr xmlns:mc="http://schemas.openxmlformats.org/markup-compatibility/2006" xmlns:a14="http://schemas.microsoft.com/office/drawing/2007/7/7/main" val="333399" mc:Ignorable=""/>
      </a:accent2>
      <a:accent3>
        <a:srgbClr xmlns:mc="http://schemas.openxmlformats.org/markup-compatibility/2006" xmlns:a14="http://schemas.microsoft.com/office/drawing/2007/7/7/main" val="FFFFFF" mc:Ignorable=""/>
      </a:accent3>
      <a:accent4>
        <a:srgbClr xmlns:mc="http://schemas.openxmlformats.org/markup-compatibility/2006" xmlns:a14="http://schemas.microsoft.com/office/drawing/2007/7/7/main" val="000000" mc:Ignorable=""/>
      </a:accent4>
      <a:accent5>
        <a:srgbClr xmlns:mc="http://schemas.openxmlformats.org/markup-compatibility/2006" xmlns:a14="http://schemas.microsoft.com/office/drawing/2007/7/7/main" val="DAEDEF" mc:Ignorable=""/>
      </a:accent5>
      <a:accent6>
        <a:srgbClr xmlns:mc="http://schemas.openxmlformats.org/markup-compatibility/2006" xmlns:a14="http://schemas.microsoft.com/office/drawing/2007/7/7/main" val="2D2D8A" mc:Ignorable=""/>
      </a:accent6>
      <a:hlink>
        <a:srgbClr xmlns:mc="http://schemas.openxmlformats.org/markup-compatibility/2006" xmlns:a14="http://schemas.microsoft.com/office/drawing/2007/7/7/main" val="009999" mc:Ignorable=""/>
      </a:hlink>
      <a:folHlink>
        <a:srgbClr xmlns:mc="http://schemas.openxmlformats.org/markup-compatibility/2006" xmlns:a14="http://schemas.microsoft.com/office/drawing/2007/7/7/main" val="99CC0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xmlns:mc="http://schemas.openxmlformats.org/markup-compatibility/2006" xmlns:a14="http://schemas.microsoft.com/office/drawing/2007/7/7/main" val="000000" mc:Ignorable=""/>
      </a:dk1>
      <a:lt1>
        <a:srgbClr xmlns:mc="http://schemas.openxmlformats.org/markup-compatibility/2006" xmlns:a14="http://schemas.microsoft.com/office/drawing/2007/7/7/main" val="FFFFFF" mc:Ignorable=""/>
      </a:lt1>
      <a:dk2>
        <a:srgbClr xmlns:mc="http://schemas.openxmlformats.org/markup-compatibility/2006" xmlns:a14="http://schemas.microsoft.com/office/drawing/2007/7/7/main" val="000000" mc:Ignorable=""/>
      </a:dk2>
      <a:lt2>
        <a:srgbClr xmlns:mc="http://schemas.openxmlformats.org/markup-compatibility/2006" xmlns:a14="http://schemas.microsoft.com/office/drawing/2007/7/7/main" val="808080" mc:Ignorable=""/>
      </a:lt2>
      <a:accent1>
        <a:srgbClr xmlns:mc="http://schemas.openxmlformats.org/markup-compatibility/2006" xmlns:a14="http://schemas.microsoft.com/office/drawing/2007/7/7/main" val="00CC99" mc:Ignorable=""/>
      </a:accent1>
      <a:accent2>
        <a:srgbClr xmlns:mc="http://schemas.openxmlformats.org/markup-compatibility/2006" xmlns:a14="http://schemas.microsoft.com/office/drawing/2007/7/7/main" val="3333CC" mc:Ignorable=""/>
      </a:accent2>
      <a:accent3>
        <a:srgbClr xmlns:mc="http://schemas.openxmlformats.org/markup-compatibility/2006" xmlns:a14="http://schemas.microsoft.com/office/drawing/2007/7/7/main" val="FFFFFF" mc:Ignorable=""/>
      </a:accent3>
      <a:accent4>
        <a:srgbClr xmlns:mc="http://schemas.openxmlformats.org/markup-compatibility/2006" xmlns:a14="http://schemas.microsoft.com/office/drawing/2007/7/7/main" val="000000" mc:Ignorable=""/>
      </a:accent4>
      <a:accent5>
        <a:srgbClr xmlns:mc="http://schemas.openxmlformats.org/markup-compatibility/2006" xmlns:a14="http://schemas.microsoft.com/office/drawing/2007/7/7/main" val="AAE2CA" mc:Ignorable=""/>
      </a:accent5>
      <a:accent6>
        <a:srgbClr xmlns:mc="http://schemas.openxmlformats.org/markup-compatibility/2006" xmlns:a14="http://schemas.microsoft.com/office/drawing/2007/7/7/main" val="2D2DB9" mc:Ignorable=""/>
      </a:accent6>
      <a:hlink>
        <a:srgbClr xmlns:mc="http://schemas.openxmlformats.org/markup-compatibility/2006" xmlns:a14="http://schemas.microsoft.com/office/drawing/2007/7/7/main" val="CCCCFF" mc:Ignorable=""/>
      </a:hlink>
      <a:folHlink>
        <a:srgbClr xmlns:mc="http://schemas.openxmlformats.org/markup-compatibility/2006" xmlns:a14="http://schemas.microsoft.com/office/drawing/2007/7/7/main" val="B2B2B2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2009-10-04T04:38:40Z</outs:dateTime>
      <outs:isPinned>true</outs:isPinned>
    </outs:relatedDate>
    <outs:relatedDate>
      <outs:type>2</outs:type>
      <outs:displayName>Created</outs:displayName>
      <outs:dateTime>2004-06-15T18:50:25Z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llloyd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Brian Peek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76E7285E-7479-4D5F-9816-FE50C986D300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8347</TotalTime>
  <Words>1137</Words>
  <Application>Microsoft Office PowerPoint</Application>
  <PresentationFormat>On-screen Show (4:3)</PresentationFormat>
  <Paragraphs>185</Paragraphs>
  <Slides>15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VSLive2004</vt:lpstr>
      <vt:lpstr>Getting Started with Silverlight</vt:lpstr>
      <vt:lpstr>Agenda</vt:lpstr>
      <vt:lpstr>What is Silverlight?</vt:lpstr>
      <vt:lpstr>Why use Silverlight?</vt:lpstr>
      <vt:lpstr>Why NOT Silverlight?</vt:lpstr>
      <vt:lpstr>How does one build a Silverlight Application?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Summary</vt:lpstr>
      <vt:lpstr>Links</vt:lpstr>
    </vt:vector>
  </TitlesOfParts>
  <Company>Fawcette Technical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Started with Silverlight</dc:title>
  <dc:subject>MGB 2003</dc:subject>
  <dc:creator>llloyd</dc:creator>
  <dc:description>Template design: aliciad_x000d_
Formatter:_x000d_
Event Date:_x000d_
Event Location:_x000d_
Speech Length:_x000d_
Audience:_x000d_
Key Topics:</dc:description>
  <cp:lastModifiedBy>Brian Peek</cp:lastModifiedBy>
  <cp:revision>101</cp:revision>
  <dcterms:created xsi:type="dcterms:W3CDTF">2004-06-15T18:50:25Z</dcterms:created>
  <dcterms:modified xsi:type="dcterms:W3CDTF">2009-10-04T05:12:38Z</dcterms:modified>
</cp:coreProperties>
</file>