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2"/>
  </p:sldMasterIdLst>
  <p:notesMasterIdLst>
    <p:notesMasterId r:id="rId23"/>
  </p:notesMasterIdLst>
  <p:handoutMasterIdLst>
    <p:handoutMasterId r:id="rId24"/>
  </p:handoutMasterIdLst>
  <p:sldIdLst>
    <p:sldId id="318" r:id="rId3"/>
    <p:sldId id="319" r:id="rId4"/>
    <p:sldId id="321" r:id="rId5"/>
    <p:sldId id="320" r:id="rId6"/>
    <p:sldId id="322" r:id="rId7"/>
    <p:sldId id="323" r:id="rId8"/>
    <p:sldId id="330" r:id="rId9"/>
    <p:sldId id="331" r:id="rId10"/>
    <p:sldId id="324" r:id="rId11"/>
    <p:sldId id="337" r:id="rId12"/>
    <p:sldId id="335" r:id="rId13"/>
    <p:sldId id="336" r:id="rId14"/>
    <p:sldId id="325" r:id="rId15"/>
    <p:sldId id="327" r:id="rId16"/>
    <p:sldId id="326" r:id="rId17"/>
    <p:sldId id="334" r:id="rId18"/>
    <p:sldId id="332" r:id="rId19"/>
    <p:sldId id="333" r:id="rId20"/>
    <p:sldId id="328" r:id="rId21"/>
    <p:sldId id="329" r:id="rId2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5pPr>
    <a:lvl6pPr marL="2286000" algn="l" defTabSz="914400" rtl="0" eaLnBrk="1" latinLnBrk="0" hangingPunct="1"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6pPr>
    <a:lvl7pPr marL="2743200" algn="l" defTabSz="914400" rtl="0" eaLnBrk="1" latinLnBrk="0" hangingPunct="1"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7pPr>
    <a:lvl8pPr marL="3200400" algn="l" defTabSz="914400" rtl="0" eaLnBrk="1" latinLnBrk="0" hangingPunct="1"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8pPr>
    <a:lvl9pPr marL="3657600" algn="l" defTabSz="914400" rtl="0" eaLnBrk="1" latinLnBrk="0" hangingPunct="1"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hiddenSlides="1" frameSlides="1"/>
  <p:clrMru>
    <a:srgbClr xmlns:mc="http://schemas.openxmlformats.org/markup-compatibility/2006" xmlns:a14="http://schemas.microsoft.com/office/drawing/2007/7/7/main" val="80FF00" mc:Ignorable=""/>
    <a:srgbClr xmlns:mc="http://schemas.openxmlformats.org/markup-compatibility/2006" xmlns:a14="http://schemas.microsoft.com/office/drawing/2007/7/7/main" val="00FF00" mc:Ignorable=""/>
    <a:srgbClr xmlns:mc="http://schemas.openxmlformats.org/markup-compatibility/2006" xmlns:a14="http://schemas.microsoft.com/office/drawing/2007/7/7/main" val="669B48" mc:Ignorable=""/>
    <a:srgbClr xmlns:mc="http://schemas.openxmlformats.org/markup-compatibility/2006" xmlns:a14="http://schemas.microsoft.com/office/drawing/2007/7/7/main" val="FFCC00" mc:Ignorable=""/>
    <a:srgbClr xmlns:mc="http://schemas.openxmlformats.org/markup-compatibility/2006" xmlns:a14="http://schemas.microsoft.com/office/drawing/2007/7/7/main" val="FFCC66" mc:Ignorable=""/>
    <a:srgbClr xmlns:mc="http://schemas.openxmlformats.org/markup-compatibility/2006" xmlns:a14="http://schemas.microsoft.com/office/drawing/2007/7/7/main" val="FF9966" mc:Ignorable=""/>
    <a:srgbClr xmlns:mc="http://schemas.openxmlformats.org/markup-compatibility/2006" xmlns:a14="http://schemas.microsoft.com/office/drawing/2007/7/7/main" val="FF9933" mc:Ignorable=""/>
    <a:srgbClr xmlns:mc="http://schemas.openxmlformats.org/markup-compatibility/2006" xmlns:a14="http://schemas.microsoft.com/office/drawing/2007/7/7/main" val="FF9900" mc:Ignorable=""/>
  </p:clrMru>
  <p:extLst>
    <p:ext uri="{E76CE94A-603C-4142-B9EB-6D1370010A27}">
      <p14:discardImageEditData xmlns:p14="http://schemas.microsoft.com/office/powerpoint/2007/7/12/main" val="0"/>
    </p:ext>
    <p:ext uri="{D31A062A-798A-4329-ABDD-BBA856620510}">
      <p14:defaultImageDpi xmlns:p14="http://schemas.microsoft.com/office/powerpoint/2007/7/12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90" autoAdjust="0"/>
    <p:restoredTop sz="94660" autoAdjust="0"/>
  </p:normalViewPr>
  <p:slideViewPr>
    <p:cSldViewPr snapToGrid="0">
      <p:cViewPr>
        <p:scale>
          <a:sx n="110" d="100"/>
          <a:sy n="110" d="100"/>
        </p:scale>
        <p:origin x="-1644" y="-4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r>
              <a:rPr lang="en-US"/>
              <a:t>MGB 2003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61849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 b="0">
                <a:latin typeface="Arial" charset="0"/>
                <a:cs typeface="Arial" charset="0"/>
              </a:defRPr>
            </a:lvl1pPr>
          </a:lstStyle>
          <a:p>
            <a:r>
              <a:rPr lang="en-US">
                <a:cs typeface="+mn-cs"/>
              </a:rPr>
              <a:t>© 2003 Microsoft Corporation. All rights reserved.</a:t>
            </a:r>
          </a:p>
          <a:p>
            <a:pPr eaLnBrk="0" hangingPunct="0"/>
            <a:r>
              <a:rPr lang="en-US"/>
              <a:t>This presentation is for informational purposes only. Microsoft makes no warranties, express or implied, in this summary.</a:t>
            </a:r>
            <a:endParaRPr lang="en-US">
              <a:cs typeface="+mn-cs"/>
            </a:endParaRPr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6813" y="8686800"/>
            <a:ext cx="611187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fld id="{A460B4DE-0FA6-4888-A954-827C8C87B36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07/7/12/main" val="8411142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latin typeface="Franklin Gothic Medium" pitchFamily="34" charset="0"/>
              </a:defRPr>
            </a:lvl1pPr>
          </a:lstStyle>
          <a:p>
            <a:r>
              <a:rPr lang="en-US"/>
              <a:t>MGB 2003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latin typeface="Franklin Gothic Medium" pitchFamily="34" charset="0"/>
              </a:defRPr>
            </a:lvl1pPr>
          </a:lstStyle>
          <a:p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xmlns:mc="http://schemas.openxmlformats.org/markup-compatibility/2006" xmlns:a14="http://schemas.microsoft.com/office/drawing/2007/7/7/main" val="000000" mc:Ignorable="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07/7/7/main">
                <a:effectLst>
                  <a:outerShdw blurRad="63500" dist="35921" dir="2700000" algn="ctr" rotWithShape="0">
                    <a:srgbClr xmlns:mc="http://schemas.openxmlformats.org/markup-compatibility/2006" val="808080" mc:Ignorable="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07/7/7/main" val="1"/>
            </a:ext>
          </a:extLst>
        </p:spPr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91575"/>
            <a:ext cx="5667375" cy="35083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 b="0">
                <a:latin typeface="Franklin Gothic Medium" pitchFamily="34" charset="0"/>
                <a:cs typeface="Arial" charset="0"/>
              </a:defRPr>
            </a:lvl1pPr>
          </a:lstStyle>
          <a:p>
            <a:r>
              <a:rPr lang="en-US">
                <a:cs typeface="+mn-cs"/>
              </a:rPr>
              <a:t>© 2003 Microsoft Corporation. All rights reserved.</a:t>
            </a:r>
          </a:p>
          <a:p>
            <a:pPr eaLnBrk="0" hangingPunct="0"/>
            <a:r>
              <a:rPr lang="en-US"/>
              <a:t>This presentation is for informational purposes only. Microsoft makes no warranties, express or implied, in this summary.</a:t>
            </a:r>
            <a:endParaRPr lang="en-US" sz="1200">
              <a:cs typeface="+mn-cs"/>
            </a:endParaRPr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83238" y="8685213"/>
            <a:ext cx="1273175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latin typeface="Franklin Gothic Medium" pitchFamily="34" charset="0"/>
              </a:defRPr>
            </a:lvl1pPr>
          </a:lstStyle>
          <a:p>
            <a:fld id="{C0EC5B6F-4698-425A-AF25-678C856433A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07/7/12/main" val="1556664554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Franklin Gothic Medium" pitchFamily="34" charset="0"/>
        <a:ea typeface="+mn-ea"/>
        <a:cs typeface="+mn-cs"/>
      </a:defRPr>
    </a:lvl1pPr>
    <a:lvl2pPr marL="233363" indent="9525" algn="l" rtl="0" fontAlgn="base">
      <a:spcBef>
        <a:spcPct val="30000"/>
      </a:spcBef>
      <a:spcAft>
        <a:spcPct val="0"/>
      </a:spcAft>
      <a:buChar char="•"/>
      <a:defRPr sz="1000" kern="1200">
        <a:solidFill>
          <a:schemeClr val="tx1"/>
        </a:solidFill>
        <a:latin typeface="Franklin Gothic Medium" pitchFamily="34" charset="0"/>
        <a:ea typeface="+mn-ea"/>
        <a:cs typeface="+mn-cs"/>
      </a:defRPr>
    </a:lvl2pPr>
    <a:lvl3pPr marL="457200" indent="-952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+mn-cs"/>
      </a:defRPr>
    </a:lvl3pPr>
    <a:lvl4pPr marL="681038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+mn-cs"/>
      </a:defRPr>
    </a:lvl4pPr>
    <a:lvl5pPr marL="90487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MGB 2003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2003 Microsoft Corporation. All rights reserved.</a:t>
            </a:r>
          </a:p>
          <a:p>
            <a:pPr eaLnBrk="0" hangingPunct="0"/>
            <a:r>
              <a:rPr lang="en-US"/>
              <a:t>This presentation is for informational purposes only. Microsoft makes no warranties, express or implied, in this summary.</a:t>
            </a:r>
            <a:endParaRPr lang="en-US" sz="120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41AE5A5B-0B23-4D60-92CD-E8323EB53251}" type="slidenum">
              <a:rPr lang="en-US"/>
              <a:pPr/>
              <a:t>1</a:t>
            </a:fld>
            <a:endParaRPr lang="en-US"/>
          </a:p>
        </p:txBody>
      </p:sp>
      <p:sp>
        <p:nvSpPr>
          <p:cNvPr id="1894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39738" y="4278313"/>
            <a:ext cx="5978525" cy="4592637"/>
          </a:xfrm>
        </p:spPr>
        <p:txBody>
          <a:bodyPr lIns="92614" tIns="47092" rIns="92614" bIns="47092"/>
          <a:lstStyle/>
          <a:p>
            <a:endParaRPr lang="en-US"/>
          </a:p>
        </p:txBody>
      </p:sp>
      <p:sp>
        <p:nvSpPr>
          <p:cNvPr id="189443" name="Rectangle 3"/>
          <p:cNvSpPr>
            <a:spLocks noGrp="1" noRot="1" noChangeAspect="1" noChangeArrowheads="1" noTextEdit="1"/>
          </p:cNvSpPr>
          <p:nvPr>
            <p:ph type="sldImg"/>
          </p:nvPr>
        </p:nvSpPr>
        <p:spPr bwMode="blackWhite">
          <a:xfrm>
            <a:off x="1100138" y="676275"/>
            <a:ext cx="4605337" cy="3452813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07/7/7/main">
                <a:noFill/>
              </a14:hiddenFill>
            </a:ext>
          </a:extLst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07/7/12/main" val="3436664855"/>
      </p:ext>
    </p:extLst>
  </p:cSld>
  <p:clrMapOvr>
    <a:masterClrMapping/>
  </p:clrMapOvr>
  <p:transition xmlns:p14="http://schemas.microsoft.com/office/powerpoint/2007/7/12/main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07/7/12/main" val="3082198399"/>
      </p:ext>
    </p:extLst>
  </p:cSld>
  <p:clrMapOvr>
    <a:masterClrMapping/>
  </p:clrMapOvr>
  <p:transition xmlns:p14="http://schemas.microsoft.com/office/powerpoint/2007/7/12/main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26213" y="395288"/>
            <a:ext cx="1952625" cy="58594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5163" y="395288"/>
            <a:ext cx="5708650" cy="58594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07/7/12/main" val="524201307"/>
      </p:ext>
    </p:extLst>
  </p:cSld>
  <p:clrMapOvr>
    <a:masterClrMapping/>
  </p:clrMapOvr>
  <p:transition xmlns:p14="http://schemas.microsoft.com/office/powerpoint/2007/7/12/main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07/7/12/main" val="669252445"/>
      </p:ext>
    </p:extLst>
  </p:cSld>
  <p:clrMapOvr>
    <a:masterClrMapping/>
  </p:clrMapOvr>
  <p:transition xmlns:p14="http://schemas.microsoft.com/office/powerpoint/2007/7/12/main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07/7/12/main" val="1506630326"/>
      </p:ext>
    </p:extLst>
  </p:cSld>
  <p:clrMapOvr>
    <a:masterClrMapping/>
  </p:clrMapOvr>
  <p:transition xmlns:p14="http://schemas.microsoft.com/office/powerpoint/2007/7/12/main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7413" y="1568450"/>
            <a:ext cx="3608387" cy="4686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68450"/>
            <a:ext cx="3608388" cy="4686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07/7/12/main" val="4225850961"/>
      </p:ext>
    </p:extLst>
  </p:cSld>
  <p:clrMapOvr>
    <a:masterClrMapping/>
  </p:clrMapOvr>
  <p:transition xmlns:p14="http://schemas.microsoft.com/office/powerpoint/2007/7/12/main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07/7/12/main" val="2055270613"/>
      </p:ext>
    </p:extLst>
  </p:cSld>
  <p:clrMapOvr>
    <a:masterClrMapping/>
  </p:clrMapOvr>
  <p:transition xmlns:p14="http://schemas.microsoft.com/office/powerpoint/2007/7/12/main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07/7/12/main" val="2052173796"/>
      </p:ext>
    </p:extLst>
  </p:cSld>
  <p:clrMapOvr>
    <a:masterClrMapping/>
  </p:clrMapOvr>
  <p:transition xmlns:p14="http://schemas.microsoft.com/office/powerpoint/2007/7/12/main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07/7/12/main" val="1855788736"/>
      </p:ext>
    </p:extLst>
  </p:cSld>
  <p:clrMapOvr>
    <a:masterClrMapping/>
  </p:clrMapOvr>
  <p:transition xmlns:p14="http://schemas.microsoft.com/office/powerpoint/2007/7/12/main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07/7/12/main" val="2682014425"/>
      </p:ext>
    </p:extLst>
  </p:cSld>
  <p:clrMapOvr>
    <a:masterClrMapping/>
  </p:clrMapOvr>
  <p:transition xmlns:p14="http://schemas.microsoft.com/office/powerpoint/2007/7/12/main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07/7/12/main" val="3563456593"/>
      </p:ext>
    </p:extLst>
  </p:cSld>
  <p:clrMapOvr>
    <a:masterClrMapping/>
  </p:clrMapOvr>
  <p:transition xmlns:p14="http://schemas.microsoft.com/office/powerpoint/2007/7/12/main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ChangeArrowheads="1"/>
          </p:cNvSpPr>
          <p:nvPr/>
        </p:nvSpPr>
        <p:spPr bwMode="hidden">
          <a:xfrm>
            <a:off x="0" y="0"/>
            <a:ext cx="9144000" cy="1143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>
                <a:gradFill rotWithShape="0">
                  <a:gsLst>
                    <a:gs pos="0">
                      <a:srgbClr xmlns:mc="http://schemas.openxmlformats.org/markup-compatibility/2006" val="C0C0C0" mc:Ignorable=""/>
                    </a:gs>
                    <a:gs pos="100000">
                      <a:srgbClr xmlns:mc="http://schemas.openxmlformats.org/markup-compatibility/2006" val="C0C0C0" mc:Ignorable="">
                        <a:gamma/>
                        <a:tint val="6275"/>
                        <a:invGamma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07/7/7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88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65163" y="395288"/>
            <a:ext cx="7813675" cy="6096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890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887413" y="1568450"/>
            <a:ext cx="7369175" cy="46863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ransition xmlns:p14="http://schemas.microsoft.com/office/powerpoint/2007/7/12/main"/>
  <p:txStyles>
    <p:titleStyle>
      <a:lvl1pPr algn="r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xmlns:mc="http://schemas.openxmlformats.org/markup-compatibility/2006" xmlns:a14="http://schemas.microsoft.com/office/drawing/2007/7/7/main" val="FFCC00" mc:Ignorable=""/>
          </a:solidFill>
          <a:effectLst>
            <a:outerShdw blurRad="38100" dist="38100" dir="2700000" algn="tl">
              <a:srgbClr xmlns:mc="http://schemas.openxmlformats.org/markup-compatibility/2006" xmlns:a14="http://schemas.microsoft.com/office/drawing/2007/7/7/main" val="000000" mc:Ignorable=""/>
            </a:outerShdw>
          </a:effectLst>
          <a:latin typeface="+mj-lt"/>
          <a:ea typeface="+mj-ea"/>
          <a:cs typeface="+mj-cs"/>
        </a:defRPr>
      </a:lvl1pPr>
      <a:lvl2pPr algn="r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xmlns:mc="http://schemas.openxmlformats.org/markup-compatibility/2006" xmlns:a14="http://schemas.microsoft.com/office/drawing/2007/7/7/main" val="FFCC00" mc:Ignorable=""/>
          </a:solidFill>
          <a:effectLst>
            <a:outerShdw blurRad="38100" dist="38100" dir="2700000" algn="tl">
              <a:srgbClr xmlns:mc="http://schemas.openxmlformats.org/markup-compatibility/2006" xmlns:a14="http://schemas.microsoft.com/office/drawing/2007/7/7/main" val="000000" mc:Ignorable=""/>
            </a:outerShdw>
          </a:effectLst>
          <a:latin typeface="Arial Black" pitchFamily="-80" charset="0"/>
        </a:defRPr>
      </a:lvl2pPr>
      <a:lvl3pPr algn="r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xmlns:mc="http://schemas.openxmlformats.org/markup-compatibility/2006" xmlns:a14="http://schemas.microsoft.com/office/drawing/2007/7/7/main" val="FFCC00" mc:Ignorable=""/>
          </a:solidFill>
          <a:effectLst>
            <a:outerShdw blurRad="38100" dist="38100" dir="2700000" algn="tl">
              <a:srgbClr xmlns:mc="http://schemas.openxmlformats.org/markup-compatibility/2006" xmlns:a14="http://schemas.microsoft.com/office/drawing/2007/7/7/main" val="000000" mc:Ignorable=""/>
            </a:outerShdw>
          </a:effectLst>
          <a:latin typeface="Arial Black" pitchFamily="-80" charset="0"/>
        </a:defRPr>
      </a:lvl3pPr>
      <a:lvl4pPr algn="r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xmlns:mc="http://schemas.openxmlformats.org/markup-compatibility/2006" xmlns:a14="http://schemas.microsoft.com/office/drawing/2007/7/7/main" val="FFCC00" mc:Ignorable=""/>
          </a:solidFill>
          <a:effectLst>
            <a:outerShdw blurRad="38100" dist="38100" dir="2700000" algn="tl">
              <a:srgbClr xmlns:mc="http://schemas.openxmlformats.org/markup-compatibility/2006" xmlns:a14="http://schemas.microsoft.com/office/drawing/2007/7/7/main" val="000000" mc:Ignorable=""/>
            </a:outerShdw>
          </a:effectLst>
          <a:latin typeface="Arial Black" pitchFamily="-80" charset="0"/>
        </a:defRPr>
      </a:lvl4pPr>
      <a:lvl5pPr algn="r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xmlns:mc="http://schemas.openxmlformats.org/markup-compatibility/2006" xmlns:a14="http://schemas.microsoft.com/office/drawing/2007/7/7/main" val="FFCC00" mc:Ignorable=""/>
          </a:solidFill>
          <a:effectLst>
            <a:outerShdw blurRad="38100" dist="38100" dir="2700000" algn="tl">
              <a:srgbClr xmlns:mc="http://schemas.openxmlformats.org/markup-compatibility/2006" xmlns:a14="http://schemas.microsoft.com/office/drawing/2007/7/7/main" val="000000" mc:Ignorable=""/>
            </a:outerShdw>
          </a:effectLst>
          <a:latin typeface="Arial Black" pitchFamily="-80" charset="0"/>
        </a:defRPr>
      </a:lvl5pPr>
      <a:lvl6pPr marL="457200" algn="r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xmlns:mc="http://schemas.openxmlformats.org/markup-compatibility/2006" xmlns:a14="http://schemas.microsoft.com/office/drawing/2007/7/7/main" val="FFCC00" mc:Ignorable=""/>
          </a:solidFill>
          <a:effectLst>
            <a:outerShdw blurRad="38100" dist="38100" dir="2700000" algn="tl">
              <a:srgbClr xmlns:mc="http://schemas.openxmlformats.org/markup-compatibility/2006" xmlns:a14="http://schemas.microsoft.com/office/drawing/2007/7/7/main" val="000000" mc:Ignorable=""/>
            </a:outerShdw>
          </a:effectLst>
          <a:latin typeface="Arial Black" pitchFamily="-80" charset="0"/>
        </a:defRPr>
      </a:lvl6pPr>
      <a:lvl7pPr marL="914400" algn="r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xmlns:mc="http://schemas.openxmlformats.org/markup-compatibility/2006" xmlns:a14="http://schemas.microsoft.com/office/drawing/2007/7/7/main" val="FFCC00" mc:Ignorable=""/>
          </a:solidFill>
          <a:effectLst>
            <a:outerShdw blurRad="38100" dist="38100" dir="2700000" algn="tl">
              <a:srgbClr xmlns:mc="http://schemas.openxmlformats.org/markup-compatibility/2006" xmlns:a14="http://schemas.microsoft.com/office/drawing/2007/7/7/main" val="000000" mc:Ignorable=""/>
            </a:outerShdw>
          </a:effectLst>
          <a:latin typeface="Arial Black" pitchFamily="-80" charset="0"/>
        </a:defRPr>
      </a:lvl7pPr>
      <a:lvl8pPr marL="1371600" algn="r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xmlns:mc="http://schemas.openxmlformats.org/markup-compatibility/2006" xmlns:a14="http://schemas.microsoft.com/office/drawing/2007/7/7/main" val="FFCC00" mc:Ignorable=""/>
          </a:solidFill>
          <a:effectLst>
            <a:outerShdw blurRad="38100" dist="38100" dir="2700000" algn="tl">
              <a:srgbClr xmlns:mc="http://schemas.openxmlformats.org/markup-compatibility/2006" xmlns:a14="http://schemas.microsoft.com/office/drawing/2007/7/7/main" val="000000" mc:Ignorable=""/>
            </a:outerShdw>
          </a:effectLst>
          <a:latin typeface="Arial Black" pitchFamily="-80" charset="0"/>
        </a:defRPr>
      </a:lvl8pPr>
      <a:lvl9pPr marL="1828800" algn="r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xmlns:mc="http://schemas.openxmlformats.org/markup-compatibility/2006" xmlns:a14="http://schemas.microsoft.com/office/drawing/2007/7/7/main" val="FFCC00" mc:Ignorable=""/>
          </a:solidFill>
          <a:effectLst>
            <a:outerShdw blurRad="38100" dist="38100" dir="2700000" algn="tl">
              <a:srgbClr xmlns:mc="http://schemas.openxmlformats.org/markup-compatibility/2006" xmlns:a14="http://schemas.microsoft.com/office/drawing/2007/7/7/main" val="000000" mc:Ignorable=""/>
            </a:outerShdw>
          </a:effectLst>
          <a:latin typeface="Arial Black" pitchFamily="-80" charset="0"/>
        </a:defRPr>
      </a:lvl9pPr>
    </p:titleStyle>
    <p:bodyStyle>
      <a:lvl1pPr marL="431800" indent="-431800" algn="l" defTabSz="896938" rtl="0" eaLnBrk="0" fontAlgn="base" hangingPunct="0">
        <a:spcBef>
          <a:spcPct val="10000"/>
        </a:spcBef>
        <a:spcAft>
          <a:spcPct val="15000"/>
        </a:spcAft>
        <a:buSzPct val="75000"/>
        <a:buFont typeface="Wingdings" pitchFamily="-80" charset="2"/>
        <a:buChar char="l"/>
        <a:tabLst>
          <a:tab pos="1387475" algn="l"/>
          <a:tab pos="1706563" algn="l"/>
          <a:tab pos="2079625" algn="l"/>
        </a:tabLst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763588" indent="-225425" algn="l" defTabSz="896938" rtl="0" eaLnBrk="0" fontAlgn="base" hangingPunct="0">
        <a:spcBef>
          <a:spcPct val="0"/>
        </a:spcBef>
        <a:spcAft>
          <a:spcPct val="25000"/>
        </a:spcAft>
        <a:buSzPct val="100000"/>
        <a:buChar char="–"/>
        <a:tabLst>
          <a:tab pos="1387475" algn="l"/>
          <a:tab pos="1706563" algn="l"/>
          <a:tab pos="2079625" algn="l"/>
        </a:tabLst>
        <a:defRPr sz="2100">
          <a:solidFill>
            <a:schemeClr val="tx1"/>
          </a:solidFill>
          <a:latin typeface="+mn-lt"/>
        </a:defRPr>
      </a:lvl2pPr>
      <a:lvl3pPr marL="869950" algn="l" defTabSz="896938" rtl="0" eaLnBrk="0" fontAlgn="base" hangingPunct="0">
        <a:spcBef>
          <a:spcPct val="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900" b="1">
          <a:solidFill>
            <a:srgbClr xmlns:mc="http://schemas.openxmlformats.org/markup-compatibility/2006" xmlns:a14="http://schemas.microsoft.com/office/drawing/2007/7/7/main" val="FFCC00" mc:Ignorable=""/>
          </a:solidFill>
          <a:latin typeface="+mn-lt"/>
        </a:defRPr>
      </a:lvl3pPr>
      <a:lvl4pPr marL="998538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4pPr>
      <a:lvl5pPr marL="13446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5pPr>
      <a:lvl6pPr marL="18018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6pPr>
      <a:lvl7pPr marL="22590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7pPr>
      <a:lvl8pPr marL="27162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8pPr>
      <a:lvl9pPr marL="31734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ilverlight.net/" TargetMode="External"/><Relationship Id="rId2" Type="http://schemas.openxmlformats.org/officeDocument/2006/relationships/hyperlink" Target="http://www.brianpeek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microsoft.com/expression/" TargetMode="External"/><Relationship Id="rId4" Type="http://schemas.openxmlformats.org/officeDocument/2006/relationships/hyperlink" Target="http://silverlight.net/GetStarted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odeplex.com/Silverlight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64029" y="2640903"/>
            <a:ext cx="4969610" cy="1741488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rgbClr xmlns:mc="http://schemas.openxmlformats.org/markup-compatibility/2006" xmlns:a14="http://schemas.microsoft.com/office/drawing/2007/7/7/main" val="80FF00" mc:Ignorable=""/>
                </a:solidFill>
              </a:rPr>
              <a:t>Silverlight Controls and Animations</a:t>
            </a:r>
          </a:p>
        </p:txBody>
      </p:sp>
      <p:sp>
        <p:nvSpPr>
          <p:cNvPr id="188420" name="Rectangle 4"/>
          <p:cNvSpPr>
            <a:spLocks noChangeArrowheads="1"/>
          </p:cNvSpPr>
          <p:nvPr/>
        </p:nvSpPr>
        <p:spPr bwMode="auto">
          <a:xfrm>
            <a:off x="285750" y="4037013"/>
            <a:ext cx="3987800" cy="10985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5923" tIns="42962" rIns="85923" bIns="42962"/>
          <a:lstStyle/>
          <a:p>
            <a:pPr eaLnBrk="1" hangingPunct="1"/>
            <a:r>
              <a:rPr lang="en-US" sz="2400" dirty="0" smtClean="0">
                <a:effectLst>
                  <a:outerShdw blurRad="38100" dist="38100" dir="2700000" algn="tl">
                    <a:srgbClr xmlns:mc="http://schemas.openxmlformats.org/markup-compatibility/2006" xmlns:a14="http://schemas.microsoft.com/office/drawing/2007/7/7/main" val="000000" mc:Ignorable=""/>
                  </a:outerShdw>
                </a:effectLst>
                <a:latin typeface="Arial" charset="0"/>
              </a:rPr>
              <a:t>Brian Peek</a:t>
            </a:r>
            <a:endParaRPr lang="en-US" sz="2200" dirty="0">
              <a:effectLst>
                <a:outerShdw blurRad="38100" dist="38100" dir="2700000" algn="tl">
                  <a:srgbClr xmlns:mc="http://schemas.openxmlformats.org/markup-compatibility/2006" xmlns:a14="http://schemas.microsoft.com/office/drawing/2007/7/7/main" val="000000" mc:Ignorable=""/>
                </a:outerShdw>
              </a:effectLst>
              <a:latin typeface="Arial" charset="0"/>
            </a:endParaRPr>
          </a:p>
          <a:p>
            <a:pPr eaLnBrk="1" hangingPunct="1"/>
            <a:r>
              <a:rPr lang="en-US" dirty="0" smtClean="0">
                <a:solidFill>
                  <a:srgbClr xmlns:mc="http://schemas.openxmlformats.org/markup-compatibility/2006" xmlns:a14="http://schemas.microsoft.com/office/drawing/2007/7/7/main" val="80FF00" mc:Ignorable=""/>
                </a:solidFill>
                <a:latin typeface="Arial" charset="0"/>
              </a:rPr>
              <a:t>Senior Consultant, ASPSOFT</a:t>
            </a:r>
          </a:p>
          <a:p>
            <a:pPr eaLnBrk="1" hangingPunct="1"/>
            <a:r>
              <a:rPr lang="en-US" dirty="0" smtClean="0">
                <a:solidFill>
                  <a:srgbClr xmlns:mc="http://schemas.openxmlformats.org/markup-compatibility/2006" xmlns:a14="http://schemas.microsoft.com/office/drawing/2007/7/7/main" val="80FF00" mc:Ignorable=""/>
                </a:solidFill>
                <a:latin typeface="Arial" charset="0"/>
              </a:rPr>
              <a:t>Microsoft C# MVP</a:t>
            </a:r>
            <a:endParaRPr lang="en-US" dirty="0">
              <a:solidFill>
                <a:srgbClr xmlns:mc="http://schemas.openxmlformats.org/markup-compatibility/2006" xmlns:a14="http://schemas.microsoft.com/office/drawing/2007/7/7/main" val="FFCC00" mc:Ignorable=""/>
              </a:solidFill>
              <a:latin typeface="Arial" charset="0"/>
            </a:endParaRPr>
          </a:p>
          <a:p>
            <a:pPr eaLnBrk="1" hangingPunct="1"/>
            <a:endParaRPr lang="en-US" dirty="0">
              <a:solidFill>
                <a:srgbClr xmlns:mc="http://schemas.openxmlformats.org/markup-compatibility/2006" xmlns:a14="http://schemas.microsoft.com/office/drawing/2007/7/7/main" val="FFCC00" mc:Ignorable=""/>
              </a:solidFill>
              <a:latin typeface="Arial" charset="0"/>
            </a:endParaRPr>
          </a:p>
          <a:p>
            <a:pPr eaLnBrk="1" hangingPunct="1"/>
            <a:endParaRPr lang="en-US" sz="1400" b="0" dirty="0">
              <a:latin typeface="Times New Roman" pitchFamily="-80" charset="0"/>
            </a:endParaRPr>
          </a:p>
        </p:txBody>
      </p:sp>
      <p:sp>
        <p:nvSpPr>
          <p:cNvPr id="188423" name="Text Box 7"/>
          <p:cNvSpPr txBox="1">
            <a:spLocks noChangeArrowheads="1"/>
          </p:cNvSpPr>
          <p:nvPr/>
        </p:nvSpPr>
        <p:spPr bwMode="auto">
          <a:xfrm>
            <a:off x="292100" y="5016500"/>
            <a:ext cx="3394075" cy="18034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b="0" dirty="0">
                <a:latin typeface="Arial" charset="0"/>
              </a:rPr>
              <a:t>Pre-requisites for this presentation: </a:t>
            </a:r>
          </a:p>
          <a:p>
            <a:endParaRPr lang="en-US" b="0" dirty="0">
              <a:latin typeface="Arial" charset="0"/>
            </a:endParaRPr>
          </a:p>
          <a:p>
            <a:r>
              <a:rPr lang="en-US" b="0" dirty="0">
                <a:latin typeface="Arial" charset="0"/>
              </a:rPr>
              <a:t> 1) </a:t>
            </a:r>
            <a:r>
              <a:rPr lang="en-US" b="0" dirty="0" smtClean="0">
                <a:latin typeface="Arial" charset="0"/>
              </a:rPr>
              <a:t>Silverlight</a:t>
            </a:r>
            <a:endParaRPr lang="en-US" b="0" dirty="0">
              <a:latin typeface="Arial" charset="0"/>
            </a:endParaRPr>
          </a:p>
          <a:p>
            <a:r>
              <a:rPr lang="en-US" b="0" dirty="0">
                <a:latin typeface="Arial" charset="0"/>
              </a:rPr>
              <a:t/>
            </a:r>
            <a:br>
              <a:rPr lang="en-US" b="0" dirty="0">
                <a:latin typeface="Arial" charset="0"/>
              </a:rPr>
            </a:br>
            <a:endParaRPr lang="en-US" b="0" dirty="0">
              <a:latin typeface="Arial" charset="0"/>
            </a:endParaRPr>
          </a:p>
          <a:p>
            <a:r>
              <a:rPr lang="en-US" b="0" dirty="0">
                <a:latin typeface="Arial" charset="0"/>
              </a:rPr>
              <a:t>Level: </a:t>
            </a:r>
            <a:r>
              <a:rPr lang="en-US" b="0" dirty="0">
                <a:solidFill>
                  <a:srgbClr xmlns:mc="http://schemas.openxmlformats.org/markup-compatibility/2006" xmlns:a14="http://schemas.microsoft.com/office/drawing/2007/7/7/main" val="80FF00" mc:Ignorable=""/>
                </a:solidFill>
                <a:latin typeface="Arial" charset="0"/>
              </a:rPr>
              <a:t>Intermediate</a:t>
            </a:r>
            <a:endParaRPr lang="en-US" b="0" dirty="0">
              <a:solidFill>
                <a:srgbClr xmlns:mc="http://schemas.openxmlformats.org/markup-compatibility/2006" xmlns:a14="http://schemas.microsoft.com/office/drawing/2007/7/7/main" val="FFCC00" mc:Ignorable=""/>
              </a:solidFill>
              <a:latin typeface="Arial" charset="0"/>
            </a:endParaRPr>
          </a:p>
          <a:p>
            <a:endParaRPr lang="en-US" dirty="0">
              <a:latin typeface="Arial" charset="0"/>
            </a:endParaRPr>
          </a:p>
        </p:txBody>
      </p:sp>
    </p:spTree>
  </p:cSld>
  <p:clrMapOvr>
    <a:masterClrMapping/>
  </p:clrMapOvr>
  <p:transition xmlns:p14="http://schemas.microsoft.com/office/powerpoint/2007/7/12/main"/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xmlns:mc="http://schemas.openxmlformats.org/markup-compatibility/2006" xmlns:a14="http://schemas.microsoft.com/office/drawing/2007/7/7/main" val="80FF00" mc:Ignorable=""/>
                </a:solidFill>
              </a:rPr>
              <a:t>Storyboards</a:t>
            </a:r>
            <a:endParaRPr lang="en-US" dirty="0">
              <a:solidFill>
                <a:srgbClr xmlns:mc="http://schemas.openxmlformats.org/markup-compatibility/2006" xmlns:a14="http://schemas.microsoft.com/office/drawing/2007/7/7/main" val="80FF00" mc:Ignorable=""/>
              </a:solidFill>
            </a:endParaRPr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292" y="1050865"/>
            <a:ext cx="7369175" cy="4686300"/>
          </a:xfrm>
        </p:spPr>
        <p:txBody>
          <a:bodyPr/>
          <a:lstStyle/>
          <a:p>
            <a:r>
              <a:rPr lang="en-US" dirty="0" smtClean="0"/>
              <a:t>Animation definitions are contained in Storyboards</a:t>
            </a:r>
          </a:p>
          <a:p>
            <a:r>
              <a:rPr lang="en-US" dirty="0" smtClean="0"/>
              <a:t>Storyboards contain parameters which determine when animations start, end, behave, and on which properties they act</a:t>
            </a:r>
            <a:endParaRPr lang="en-US" dirty="0"/>
          </a:p>
          <a:p>
            <a:pPr marL="0" indent="0">
              <a:buNone/>
            </a:pPr>
            <a:r>
              <a:rPr lang="en-US" sz="1800" dirty="0">
                <a:latin typeface="Consolas" pitchFamily="49" charset="0"/>
                <a:cs typeface="Consolas" pitchFamily="49" charset="0"/>
              </a:rPr>
              <a:t>&lt;Storyboard x:Name="MyStoryboard"&gt;</a:t>
            </a:r>
          </a:p>
          <a:p>
            <a:pPr marL="0" indent="0">
              <a:buNone/>
            </a:pPr>
            <a:r>
              <a:rPr lang="en-US" sz="1800" dirty="0">
                <a:latin typeface="Consolas" pitchFamily="49" charset="0"/>
                <a:cs typeface="Consolas" pitchFamily="49" charset="0"/>
              </a:rPr>
              <a:t>    &lt;</a:t>
            </a:r>
            <a:r>
              <a:rPr lang="en-US" sz="1800" dirty="0" err="1">
                <a:latin typeface="Consolas" pitchFamily="49" charset="0"/>
                <a:cs typeface="Consolas" pitchFamily="49" charset="0"/>
              </a:rPr>
              <a:t>DoubleAnimation</a:t>
            </a:r>
            <a:endParaRPr lang="en-US" sz="1800" dirty="0">
              <a:latin typeface="Consolas" pitchFamily="49" charset="0"/>
              <a:cs typeface="Consolas" pitchFamily="49" charset="0"/>
            </a:endParaRPr>
          </a:p>
          <a:p>
            <a:pPr marL="0" indent="0">
              <a:buNone/>
            </a:pPr>
            <a:r>
              <a:rPr lang="en-US" sz="1800" dirty="0">
                <a:latin typeface="Consolas" pitchFamily="49" charset="0"/>
                <a:cs typeface="Consolas" pitchFamily="49" charset="0"/>
              </a:rPr>
              <a:t>            </a:t>
            </a:r>
            <a:r>
              <a:rPr lang="en-US" sz="1800" dirty="0" err="1">
                <a:latin typeface="Consolas" pitchFamily="49" charset="0"/>
                <a:cs typeface="Consolas" pitchFamily="49" charset="0"/>
              </a:rPr>
              <a:t>Storyboard.TargetName</a:t>
            </a:r>
            <a:r>
              <a:rPr lang="en-US" sz="1800" dirty="0">
                <a:latin typeface="Consolas" pitchFamily="49" charset="0"/>
                <a:cs typeface="Consolas" pitchFamily="49" charset="0"/>
              </a:rPr>
              <a:t>="</a:t>
            </a:r>
            <a:r>
              <a:rPr lang="en-US" sz="1800" dirty="0" err="1">
                <a:latin typeface="Consolas" pitchFamily="49" charset="0"/>
                <a:cs typeface="Consolas" pitchFamily="49" charset="0"/>
              </a:rPr>
              <a:t>MyButton</a:t>
            </a:r>
            <a:r>
              <a:rPr lang="en-US" sz="1800" dirty="0">
                <a:latin typeface="Consolas" pitchFamily="49" charset="0"/>
                <a:cs typeface="Consolas" pitchFamily="49" charset="0"/>
              </a:rPr>
              <a:t>"</a:t>
            </a:r>
          </a:p>
          <a:p>
            <a:pPr marL="0" indent="0">
              <a:buNone/>
            </a:pPr>
            <a:r>
              <a:rPr lang="en-US" sz="1800" dirty="0">
                <a:latin typeface="Consolas" pitchFamily="49" charset="0"/>
                <a:cs typeface="Consolas" pitchFamily="49" charset="0"/>
              </a:rPr>
              <a:t>            </a:t>
            </a:r>
            <a:r>
              <a:rPr lang="en-US" sz="1800" dirty="0" err="1">
                <a:latin typeface="Consolas" pitchFamily="49" charset="0"/>
                <a:cs typeface="Consolas" pitchFamily="49" charset="0"/>
              </a:rPr>
              <a:t>Storyboard.TargetProperty</a:t>
            </a:r>
            <a:r>
              <a:rPr lang="en-US" sz="1800" dirty="0">
                <a:latin typeface="Consolas" pitchFamily="49" charset="0"/>
                <a:cs typeface="Consolas" pitchFamily="49" charset="0"/>
              </a:rPr>
              <a:t>="(</a:t>
            </a:r>
            <a:r>
              <a:rPr lang="en-US" sz="1800" dirty="0" err="1">
                <a:latin typeface="Consolas" pitchFamily="49" charset="0"/>
                <a:cs typeface="Consolas" pitchFamily="49" charset="0"/>
              </a:rPr>
              <a:t>Canvas.Top</a:t>
            </a:r>
            <a:r>
              <a:rPr lang="en-US" sz="1800" dirty="0">
                <a:latin typeface="Consolas" pitchFamily="49" charset="0"/>
                <a:cs typeface="Consolas" pitchFamily="49" charset="0"/>
              </a:rPr>
              <a:t>)"</a:t>
            </a:r>
          </a:p>
          <a:p>
            <a:pPr marL="0" indent="0">
              <a:buNone/>
            </a:pPr>
            <a:r>
              <a:rPr lang="en-US" sz="1800" dirty="0">
                <a:latin typeface="Consolas" pitchFamily="49" charset="0"/>
                <a:cs typeface="Consolas" pitchFamily="49" charset="0"/>
              </a:rPr>
              <a:t>            From="0"</a:t>
            </a:r>
          </a:p>
          <a:p>
            <a:pPr marL="0" indent="0">
              <a:buNone/>
            </a:pPr>
            <a:r>
              <a:rPr lang="en-US" sz="1800" dirty="0">
                <a:latin typeface="Consolas" pitchFamily="49" charset="0"/>
                <a:cs typeface="Consolas" pitchFamily="49" charset="0"/>
              </a:rPr>
              <a:t>            To="200"</a:t>
            </a:r>
          </a:p>
          <a:p>
            <a:pPr marL="0" indent="0">
              <a:buNone/>
            </a:pPr>
            <a:r>
              <a:rPr lang="en-US" sz="1800" dirty="0">
                <a:latin typeface="Consolas" pitchFamily="49" charset="0"/>
                <a:cs typeface="Consolas" pitchFamily="49" charset="0"/>
              </a:rPr>
              <a:t>            Duration="0:0:2"</a:t>
            </a:r>
          </a:p>
          <a:p>
            <a:pPr marL="0" indent="0">
              <a:buNone/>
            </a:pPr>
            <a:r>
              <a:rPr lang="en-US" sz="1800" dirty="0">
                <a:latin typeface="Consolas" pitchFamily="49" charset="0"/>
                <a:cs typeface="Consolas" pitchFamily="49" charset="0"/>
              </a:rPr>
              <a:t>            </a:t>
            </a:r>
            <a:r>
              <a:rPr lang="en-US" sz="1800" dirty="0" err="1">
                <a:latin typeface="Consolas" pitchFamily="49" charset="0"/>
                <a:cs typeface="Consolas" pitchFamily="49" charset="0"/>
              </a:rPr>
              <a:t>FillBehavior</a:t>
            </a:r>
            <a:r>
              <a:rPr lang="en-US" sz="1800" dirty="0">
                <a:latin typeface="Consolas" pitchFamily="49" charset="0"/>
                <a:cs typeface="Consolas" pitchFamily="49" charset="0"/>
              </a:rPr>
              <a:t>="</a:t>
            </a:r>
            <a:r>
              <a:rPr lang="en-US" sz="1800" dirty="0" err="1">
                <a:latin typeface="Consolas" pitchFamily="49" charset="0"/>
                <a:cs typeface="Consolas" pitchFamily="49" charset="0"/>
              </a:rPr>
              <a:t>HoldEnd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"&gt;</a:t>
            </a:r>
            <a:endParaRPr lang="en-US" sz="1800" dirty="0">
              <a:latin typeface="Consolas" pitchFamily="49" charset="0"/>
              <a:cs typeface="Consolas" pitchFamily="49" charset="0"/>
            </a:endParaRPr>
          </a:p>
          <a:p>
            <a:pPr marL="0" indent="0">
              <a:buNone/>
            </a:pPr>
            <a:r>
              <a:rPr lang="en-US" sz="1800" dirty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  &lt;/</a:t>
            </a:r>
            <a:r>
              <a:rPr lang="en-US" sz="1800" dirty="0" err="1">
                <a:latin typeface="Consolas" pitchFamily="49" charset="0"/>
                <a:cs typeface="Consolas" pitchFamily="49" charset="0"/>
              </a:rPr>
              <a:t>DoubleAnimation</a:t>
            </a:r>
            <a:r>
              <a:rPr lang="en-US" sz="1800" dirty="0">
                <a:latin typeface="Consolas" pitchFamily="49" charset="0"/>
                <a:cs typeface="Consolas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1800" dirty="0">
                <a:latin typeface="Consolas" pitchFamily="49" charset="0"/>
                <a:cs typeface="Consolas" pitchFamily="49" charset="0"/>
              </a:rPr>
              <a:t>&lt;/Storyboard&gt;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val="28822940"/>
      </p:ext>
    </p:extLst>
  </p:cSld>
  <p:clrMapOvr>
    <a:masterClrMapping/>
  </p:clrMapOvr>
  <p:transition xmlns:p14="http://schemas.microsoft.com/office/powerpoint/2007/7/12/main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xmlns:mc="http://schemas.openxmlformats.org/markup-compatibility/2006" xmlns:a14="http://schemas.microsoft.com/office/drawing/2007/7/7/main" val="80FF00" mc:Ignorable=""/>
                </a:solidFill>
              </a:rPr>
              <a:t>Easing</a:t>
            </a:r>
            <a:endParaRPr lang="en-US" dirty="0">
              <a:solidFill>
                <a:srgbClr xmlns:mc="http://schemas.openxmlformats.org/markup-compatibility/2006" xmlns:a14="http://schemas.microsoft.com/office/drawing/2007/7/7/main" val="80FF00" mc:Ignorable="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595473" y="973975"/>
            <a:ext cx="6057900" cy="5648954"/>
            <a:chOff x="762359" y="1103372"/>
            <a:chExt cx="6057900" cy="5648954"/>
          </a:xfrm>
        </p:grpSpPr>
        <p:pic>
          <p:nvPicPr>
            <p:cNvPr id="1026" name="Picture 2" descr="C:\Users\Brian\Documents\Snagit\msdn.microsoft.com\Cc189019.BackEase_Graph(en-us,VS.95)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28A0092B-C50C-407e-A947-70E740481C1C">
                  <a14:useLocalDpi xmlns:a14="http://schemas.microsoft.com/office/drawing/2007/7/7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359" y="1103372"/>
              <a:ext cx="6057900" cy="1114425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07/7/7/main">
                  <a:solidFill>
                    <a:srgbClr xmlns:mc="http://schemas.openxmlformats.org/markup-compatibility/2006" val="FFFFFF" mc:Ignorable=""/>
                  </a:solidFill>
                </a14:hiddenFill>
              </a:ext>
            </a:extLst>
          </p:spPr>
        </p:pic>
        <p:pic>
          <p:nvPicPr>
            <p:cNvPr id="1027" name="Picture 3" descr="C:\Users\Brian\Documents\Snagit\msdn.microsoft.com\Cc189019.BounceEase_Graph(en-us,VS.95)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28A0092B-C50C-407e-A947-70E740481C1C">
                  <a14:useLocalDpi xmlns:a14="http://schemas.microsoft.com/office/drawing/2007/7/7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359" y="2297412"/>
              <a:ext cx="6057900" cy="1038225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07/7/7/main">
                  <a:solidFill>
                    <a:srgbClr xmlns:mc="http://schemas.openxmlformats.org/markup-compatibility/2006" val="FFFFFF" mc:Ignorable=""/>
                  </a:solidFill>
                </a14:hiddenFill>
              </a:ext>
            </a:extLst>
          </p:spPr>
        </p:pic>
        <p:pic>
          <p:nvPicPr>
            <p:cNvPr id="1028" name="Picture 4" descr="C:\Users\Brian\Documents\Snagit\msdn.microsoft.com\Cc189019.CircleEase_Graph(en-us,VS.95)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28A0092B-C50C-407e-A947-70E740481C1C">
                  <a14:useLocalDpi xmlns:a14="http://schemas.microsoft.com/office/drawing/2007/7/7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359" y="3419744"/>
              <a:ext cx="6057900" cy="1019175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07/7/7/main">
                  <a:solidFill>
                    <a:srgbClr xmlns:mc="http://schemas.openxmlformats.org/markup-compatibility/2006" val="FFFFFF" mc:Ignorable=""/>
                  </a:solidFill>
                </a14:hiddenFill>
              </a:ext>
            </a:extLst>
          </p:spPr>
        </p:pic>
        <p:pic>
          <p:nvPicPr>
            <p:cNvPr id="1029" name="Picture 5" descr="C:\Users\Brian\Documents\Snagit\msdn.microsoft.com\Cc189019.CubicEase_Graph(en-us,VS.95)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28A0092B-C50C-407e-A947-70E740481C1C">
                  <a14:useLocalDpi xmlns:a14="http://schemas.microsoft.com/office/drawing/2007/7/7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359" y="4541178"/>
              <a:ext cx="6057900" cy="1019175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07/7/7/main">
                  <a:solidFill>
                    <a:srgbClr xmlns:mc="http://schemas.openxmlformats.org/markup-compatibility/2006" val="FFFFFF" mc:Ignorable=""/>
                  </a:solidFill>
                </a14:hiddenFill>
              </a:ext>
            </a:extLst>
          </p:spPr>
        </p:pic>
        <p:pic>
          <p:nvPicPr>
            <p:cNvPr id="1030" name="Picture 6" descr="C:\Users\Brian\Documents\Snagit\msdn.microsoft.com\Cc189019.ElasticEase_Graph(en-us,VS.95)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28A0092B-C50C-407e-A947-70E740481C1C">
                  <a14:useLocalDpi xmlns:a14="http://schemas.microsoft.com/office/drawing/2007/7/7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359" y="5609326"/>
              <a:ext cx="6057900" cy="1143000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07/7/7/main">
                  <a:solidFill>
                    <a:srgbClr xmlns:mc="http://schemas.openxmlformats.org/markup-compatibility/2006" val="FFFFFF" mc:Ignorable=""/>
                  </a:solidFill>
                </a14:hiddenFill>
              </a:ext>
            </a:extLst>
          </p:spPr>
        </p:pic>
      </p:grpSp>
      <p:sp>
        <p:nvSpPr>
          <p:cNvPr id="3" name="TextBox 2"/>
          <p:cNvSpPr txBox="1"/>
          <p:nvPr/>
        </p:nvSpPr>
        <p:spPr>
          <a:xfrm>
            <a:off x="595223" y="1285336"/>
            <a:ext cx="2032929" cy="4893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BackEase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sz="2400" dirty="0">
              <a:latin typeface="Arial" pitchFamily="34" charset="0"/>
              <a:cs typeface="Arial" pitchFamily="34" charset="0"/>
            </a:endParaRP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BounceEase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sz="2400" dirty="0">
              <a:latin typeface="Arial" pitchFamily="34" charset="0"/>
              <a:cs typeface="Arial" pitchFamily="34" charset="0"/>
            </a:endParaRP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CircleEase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sz="2400" dirty="0">
              <a:latin typeface="Arial" pitchFamily="34" charset="0"/>
              <a:cs typeface="Arial" pitchFamily="34" charset="0"/>
            </a:endParaRP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CubicEase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sz="2400" dirty="0">
              <a:latin typeface="Arial" pitchFamily="34" charset="0"/>
              <a:cs typeface="Arial" pitchFamily="34" charset="0"/>
            </a:endParaRP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ElasticEase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07/7/12/main" val="4211573834"/>
      </p:ext>
    </p:extLst>
  </p:cSld>
  <p:clrMapOvr>
    <a:masterClrMapping/>
  </p:clrMapOvr>
  <p:transition xmlns:p14="http://schemas.microsoft.com/office/powerpoint/2007/7/12/main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xmlns:mc="http://schemas.openxmlformats.org/markup-compatibility/2006" xmlns:a14="http://schemas.microsoft.com/office/drawing/2007/7/7/main" val="80FF00" mc:Ignorable=""/>
                </a:solidFill>
              </a:rPr>
              <a:t>Easing</a:t>
            </a:r>
            <a:endParaRPr lang="en-US" dirty="0">
              <a:solidFill>
                <a:srgbClr xmlns:mc="http://schemas.openxmlformats.org/markup-compatibility/2006" xmlns:a14="http://schemas.microsoft.com/office/drawing/2007/7/7/main" val="80FF00" mc:Ignorable="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2837013" y="1012974"/>
            <a:ext cx="6057900" cy="5487658"/>
            <a:chOff x="1586182" y="1090612"/>
            <a:chExt cx="6057900" cy="5487658"/>
          </a:xfrm>
        </p:grpSpPr>
        <p:pic>
          <p:nvPicPr>
            <p:cNvPr id="2050" name="Picture 2" descr="C:\Users\Brian\Documents\Snagit\msdn.microsoft.com\Cc189019.ExponentialEase_Graph(en-us,VS.95)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28A0092B-C50C-407e-A947-70E740481C1C">
                  <a14:useLocalDpi xmlns:a14="http://schemas.microsoft.com/office/drawing/2007/7/7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182" y="1090612"/>
              <a:ext cx="6057900" cy="1019175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07/7/7/main">
                  <a:solidFill>
                    <a:srgbClr xmlns:mc="http://schemas.openxmlformats.org/markup-compatibility/2006" val="FFFFFF" mc:Ignorable=""/>
                  </a:solidFill>
                </a14:hiddenFill>
              </a:ext>
            </a:extLst>
          </p:spPr>
        </p:pic>
        <p:pic>
          <p:nvPicPr>
            <p:cNvPr id="2051" name="Picture 3" descr="C:\Users\Brian\Documents\Snagit\msdn.microsoft.com\Cc189019.QuadraticEase_Graph(en-us,VS.95)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28A0092B-C50C-407e-A947-70E740481C1C">
                  <a14:useLocalDpi xmlns:a14="http://schemas.microsoft.com/office/drawing/2007/7/7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182" y="2212046"/>
              <a:ext cx="6057900" cy="1019175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07/7/7/main">
                  <a:solidFill>
                    <a:srgbClr xmlns:mc="http://schemas.openxmlformats.org/markup-compatibility/2006" val="FFFFFF" mc:Ignorable=""/>
                  </a:solidFill>
                </a14:hiddenFill>
              </a:ext>
            </a:extLst>
          </p:spPr>
        </p:pic>
        <p:pic>
          <p:nvPicPr>
            <p:cNvPr id="2052" name="Picture 4" descr="C:\Users\Brian\Documents\Snagit\msdn.microsoft.com\Cc189019.QuarticEase_Graph(en-us,VS.95)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28A0092B-C50C-407e-A947-70E740481C1C">
                  <a14:useLocalDpi xmlns:a14="http://schemas.microsoft.com/office/drawing/2007/7/7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182" y="3350733"/>
              <a:ext cx="6057900" cy="1019175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07/7/7/main">
                  <a:solidFill>
                    <a:srgbClr xmlns:mc="http://schemas.openxmlformats.org/markup-compatibility/2006" val="FFFFFF" mc:Ignorable=""/>
                  </a:solidFill>
                </a14:hiddenFill>
              </a:ext>
            </a:extLst>
          </p:spPr>
        </p:pic>
        <p:pic>
          <p:nvPicPr>
            <p:cNvPr id="2053" name="Picture 5" descr="C:\Users\Brian\Documents\Snagit\msdn.microsoft.com\Cc189019.QuinticEase_Graph(en-us,VS.95)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28A0092B-C50C-407e-A947-70E740481C1C">
                  <a14:useLocalDpi xmlns:a14="http://schemas.microsoft.com/office/drawing/2007/7/7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182" y="4454914"/>
              <a:ext cx="6057900" cy="1019175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07/7/7/main">
                  <a:solidFill>
                    <a:srgbClr xmlns:mc="http://schemas.openxmlformats.org/markup-compatibility/2006" val="FFFFFF" mc:Ignorable=""/>
                  </a:solidFill>
                </a14:hiddenFill>
              </a:ext>
            </a:extLst>
          </p:spPr>
        </p:pic>
        <p:pic>
          <p:nvPicPr>
            <p:cNvPr id="2054" name="Picture 6" descr="C:\Users\Brian\Documents\Snagit\msdn.microsoft.com\Cc189019.SineEase_Graph(en-us,VS.95)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28A0092B-C50C-407e-A947-70E740481C1C">
                  <a14:useLocalDpi xmlns:a14="http://schemas.microsoft.com/office/drawing/2007/7/7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182" y="5559095"/>
              <a:ext cx="6057900" cy="1019175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07/7/7/main">
                  <a:solidFill>
                    <a:srgbClr xmlns:mc="http://schemas.openxmlformats.org/markup-compatibility/2006" val="FFFFFF" mc:Ignorable=""/>
                  </a:solidFill>
                </a14:hiddenFill>
              </a:ext>
            </a:extLst>
          </p:spPr>
        </p:pic>
      </p:grpSp>
      <p:sp>
        <p:nvSpPr>
          <p:cNvPr id="9" name="TextBox 8"/>
          <p:cNvSpPr txBox="1"/>
          <p:nvPr/>
        </p:nvSpPr>
        <p:spPr>
          <a:xfrm>
            <a:off x="172529" y="1199072"/>
            <a:ext cx="2646878" cy="4893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ExponentialEase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sz="2400" dirty="0">
              <a:latin typeface="Arial" pitchFamily="34" charset="0"/>
              <a:cs typeface="Arial" pitchFamily="34" charset="0"/>
            </a:endParaRPr>
          </a:p>
          <a:p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QuadraticEase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sz="2400" dirty="0">
              <a:latin typeface="Arial" pitchFamily="34" charset="0"/>
              <a:cs typeface="Arial" pitchFamily="34" charset="0"/>
            </a:endParaRP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QuarticEase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sz="2400" dirty="0">
              <a:latin typeface="Arial" pitchFamily="34" charset="0"/>
              <a:cs typeface="Arial" pitchFamily="34" charset="0"/>
            </a:endParaRP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QuinticEase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sz="2400" dirty="0">
              <a:latin typeface="Arial" pitchFamily="34" charset="0"/>
              <a:cs typeface="Arial" pitchFamily="34" charset="0"/>
            </a:endParaRP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SineEase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07/7/12/main" val="4084879450"/>
      </p:ext>
    </p:extLst>
  </p:cSld>
  <p:clrMapOvr>
    <a:masterClrMapping/>
  </p:clrMapOvr>
  <p:transition xmlns:p14="http://schemas.microsoft.com/office/powerpoint/2007/7/12/main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xmlns:mc="http://schemas.openxmlformats.org/markup-compatibility/2006" xmlns:a14="http://schemas.microsoft.com/office/drawing/2007/7/7/main" val="80FF00" mc:Ignorable=""/>
                </a:solidFill>
              </a:rPr>
              <a:t>Example</a:t>
            </a:r>
            <a:endParaRPr lang="en-US" dirty="0">
              <a:solidFill>
                <a:srgbClr xmlns:mc="http://schemas.openxmlformats.org/markup-compatibility/2006" xmlns:a14="http://schemas.microsoft.com/office/drawing/2007/7/7/main" val="80FF00" mc:Ignorable=""/>
              </a:solidFill>
            </a:endParaRPr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Creating animations</a:t>
            </a:r>
          </a:p>
          <a:p>
            <a:pPr lvl="1"/>
            <a:r>
              <a:rPr lang="en-US" dirty="0" smtClean="0"/>
              <a:t>XAML-based</a:t>
            </a:r>
          </a:p>
          <a:p>
            <a:pPr lvl="1"/>
            <a:r>
              <a:rPr lang="en-US" dirty="0" smtClean="0"/>
              <a:t>Code-based</a:t>
            </a:r>
          </a:p>
          <a:p>
            <a:pPr lvl="1"/>
            <a:r>
              <a:rPr lang="en-US" smtClean="0"/>
              <a:t>“Easing” animations</a:t>
            </a:r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val="830543101"/>
      </p:ext>
    </p:extLst>
  </p:cSld>
  <p:clrMapOvr>
    <a:masterClrMapping/>
  </p:clrMapOvr>
  <p:transition xmlns:p14="http://schemas.microsoft.com/office/powerpoint/2007/7/12/main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xmlns:mc="http://schemas.openxmlformats.org/markup-compatibility/2006" xmlns:a14="http://schemas.microsoft.com/office/drawing/2007/7/7/main" val="80FF00" mc:Ignorable=""/>
                </a:solidFill>
              </a:rPr>
              <a:t>2D Transformations</a:t>
            </a:r>
            <a:endParaRPr lang="en-US" dirty="0">
              <a:solidFill>
                <a:srgbClr xmlns:mc="http://schemas.openxmlformats.org/markup-compatibility/2006" xmlns:a14="http://schemas.microsoft.com/office/drawing/2007/7/7/main" val="80FF00" mc:Ignorable="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28A0092B-C50C-407e-A947-70E740481C1C">
                <a14:useLocalDpi xmlns:a14="http://schemas.microsoft.com/office/drawing/2007/7/7/main" val="0"/>
              </a:ext>
            </a:extLst>
          </a:blip>
          <a:srcRect/>
          <a:stretch>
            <a:fillRect/>
          </a:stretch>
        </p:blipFill>
        <p:spPr bwMode="auto">
          <a:xfrm>
            <a:off x="1900361" y="976847"/>
            <a:ext cx="5808014" cy="567930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07/7/12/main" val="665806817"/>
      </p:ext>
    </p:extLst>
  </p:cSld>
  <p:clrMapOvr>
    <a:masterClrMapping/>
  </p:clrMapOvr>
  <p:transition xmlns:p14="http://schemas.microsoft.com/office/powerpoint/2007/7/12/main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xmlns:mc="http://schemas.openxmlformats.org/markup-compatibility/2006" xmlns:a14="http://schemas.microsoft.com/office/drawing/2007/7/7/main" val="80FF00" mc:Ignorable=""/>
                </a:solidFill>
              </a:rPr>
              <a:t>3D Perspective</a:t>
            </a:r>
            <a:endParaRPr lang="en-US" dirty="0">
              <a:solidFill>
                <a:srgbClr xmlns:mc="http://schemas.openxmlformats.org/markup-compatibility/2006" xmlns:a14="http://schemas.microsoft.com/office/drawing/2007/7/7/main" val="80FF00" mc:Ignorable=""/>
              </a:solidFill>
            </a:endParaRPr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New to Silverlight 3</a:t>
            </a:r>
          </a:p>
          <a:p>
            <a:r>
              <a:rPr lang="en-US" dirty="0" smtClean="0"/>
              <a:t>Can easily rotate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UIElement</a:t>
            </a:r>
            <a:r>
              <a:rPr lang="en-US" dirty="0" err="1" smtClean="0"/>
              <a:t>s</a:t>
            </a:r>
            <a:r>
              <a:rPr lang="en-US" dirty="0" smtClean="0"/>
              <a:t> in </a:t>
            </a:r>
            <a:r>
              <a:rPr lang="en-US" dirty="0" smtClean="0"/>
              <a:t>3D for perspective</a:t>
            </a:r>
          </a:p>
          <a:p>
            <a:r>
              <a:rPr lang="en-US" dirty="0" smtClean="0"/>
              <a:t>Not really TRUE 3D support…</a:t>
            </a:r>
          </a:p>
          <a:p>
            <a:pPr lvl="1"/>
            <a:r>
              <a:rPr lang="en-US" dirty="0" smtClean="0"/>
              <a:t>For example, no support for loading a 3D mesh and animating it</a:t>
            </a:r>
          </a:p>
          <a:p>
            <a:pPr marL="538163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val="2781050151"/>
      </p:ext>
    </p:extLst>
  </p:cSld>
  <p:clrMapOvr>
    <a:masterClrMapping/>
  </p:clrMapOvr>
  <p:transition xmlns:p14="http://schemas.microsoft.com/office/powerpoint/2007/7/12/main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xmlns:mc="http://schemas.openxmlformats.org/markup-compatibility/2006" xmlns:a14="http://schemas.microsoft.com/office/drawing/2007/7/7/main" val="80FF00" mc:Ignorable=""/>
                </a:solidFill>
              </a:rPr>
              <a:t>Example</a:t>
            </a:r>
            <a:endParaRPr lang="en-US" dirty="0">
              <a:solidFill>
                <a:srgbClr xmlns:mc="http://schemas.openxmlformats.org/markup-compatibility/2006" xmlns:a14="http://schemas.microsoft.com/office/drawing/2007/7/7/main" val="80FF00" mc:Ignorable=""/>
              </a:solidFill>
            </a:endParaRPr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Creating 2D and 3D transformations </a:t>
            </a:r>
          </a:p>
          <a:p>
            <a:pPr lvl="1"/>
            <a:r>
              <a:rPr lang="en-US" dirty="0" smtClean="0"/>
              <a:t>Transform </a:t>
            </a:r>
            <a:r>
              <a:rPr lang="en-US" dirty="0"/>
              <a:t>classes also provide a variety of effects (rotate, scale, skew, translate)</a:t>
            </a:r>
          </a:p>
          <a:p>
            <a:pPr lvl="1"/>
            <a:r>
              <a:rPr lang="en-US" dirty="0" smtClean="0"/>
              <a:t>Can easily rotate across 3-axes with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RotateX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/Y/Z</a:t>
            </a:r>
            <a:r>
              <a:rPr lang="en-US" dirty="0" smtClean="0"/>
              <a:t> </a:t>
            </a:r>
            <a:r>
              <a:rPr lang="en-US" dirty="0" smtClean="0"/>
              <a:t>properties</a:t>
            </a:r>
          </a:p>
          <a:p>
            <a:pPr lvl="1"/>
            <a:r>
              <a:rPr lang="en-US" dirty="0" smtClean="0"/>
              <a:t>Can move center point with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CenterOfRotationX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/Y/Z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07/7/12/main" val="3437706387"/>
      </p:ext>
    </p:extLst>
  </p:cSld>
  <p:clrMapOvr>
    <a:masterClrMapping/>
  </p:clrMapOvr>
  <p:transition xmlns:p14="http://schemas.microsoft.com/office/powerpoint/2007/7/12/main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xmlns:mc="http://schemas.openxmlformats.org/markup-compatibility/2006" xmlns:a14="http://schemas.microsoft.com/office/drawing/2007/7/7/main" val="80FF00" mc:Ignorable=""/>
                </a:solidFill>
              </a:rPr>
              <a:t>GPU Acceleration</a:t>
            </a:r>
            <a:endParaRPr lang="en-US" dirty="0">
              <a:solidFill>
                <a:srgbClr xmlns:mc="http://schemas.openxmlformats.org/markup-compatibility/2006" xmlns:a14="http://schemas.microsoft.com/office/drawing/2007/7/7/main" val="80FF00" mc:Ignorable=""/>
              </a:solidFill>
            </a:endParaRPr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With Silverlight 3, you can take advantage of video hardware in the PC and make your animations smoother</a:t>
            </a: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EnableGPUAcceleration</a:t>
            </a:r>
            <a:r>
              <a:rPr lang="en-US" dirty="0" smtClean="0"/>
              <a:t> </a:t>
            </a:r>
            <a:r>
              <a:rPr lang="en-US" dirty="0" err="1" smtClean="0"/>
              <a:t>param</a:t>
            </a:r>
            <a:r>
              <a:rPr lang="en-US" dirty="0" smtClean="0"/>
              <a:t> on the Silverlight tag</a:t>
            </a: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CacheMode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=“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BitmapCache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” </a:t>
            </a:r>
            <a:r>
              <a:rPr lang="en-US" dirty="0" smtClean="0"/>
              <a:t>on controls to accelerate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07/7/12/main" val="829370027"/>
      </p:ext>
    </p:extLst>
  </p:cSld>
  <p:clrMapOvr>
    <a:masterClrMapping/>
  </p:clrMapOvr>
  <p:transition xmlns:p14="http://schemas.microsoft.com/office/powerpoint/2007/7/12/main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xmlns:mc="http://schemas.openxmlformats.org/markup-compatibility/2006" xmlns:a14="http://schemas.microsoft.com/office/drawing/2007/7/7/main" val="80FF00" mc:Ignorable=""/>
                </a:solidFill>
              </a:rPr>
              <a:t>Example</a:t>
            </a:r>
            <a:endParaRPr lang="en-US" dirty="0">
              <a:solidFill>
                <a:srgbClr xmlns:mc="http://schemas.openxmlformats.org/markup-compatibility/2006" xmlns:a14="http://schemas.microsoft.com/office/drawing/2007/7/7/main" val="80FF00" mc:Ignorable=""/>
              </a:solidFill>
            </a:endParaRPr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Using GPU acceleration in a Silverlight page</a:t>
            </a:r>
          </a:p>
          <a:p>
            <a:r>
              <a:rPr lang="en-US" dirty="0" smtClean="0"/>
              <a:t>Visualizer</a:t>
            </a:r>
          </a:p>
          <a:p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07/7/12/main" val="464064593"/>
      </p:ext>
    </p:extLst>
  </p:cSld>
  <p:clrMapOvr>
    <a:masterClrMapping/>
  </p:clrMapOvr>
  <p:transition xmlns:p14="http://schemas.microsoft.com/office/powerpoint/2007/7/12/main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xmlns:mc="http://schemas.openxmlformats.org/markup-compatibility/2006" xmlns:a14="http://schemas.microsoft.com/office/drawing/2007/7/7/main" val="80FF00" mc:Ignorable=""/>
                </a:solidFill>
              </a:rPr>
              <a:t>Summary</a:t>
            </a:r>
            <a:endParaRPr lang="en-US" dirty="0">
              <a:solidFill>
                <a:srgbClr xmlns:mc="http://schemas.openxmlformats.org/markup-compatibility/2006" xmlns:a14="http://schemas.microsoft.com/office/drawing/2007/7/7/main" val="80FF00" mc:Ignorable=""/>
              </a:solidFill>
            </a:endParaRPr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There are a variety of intrinsic and 3</a:t>
            </a:r>
            <a:r>
              <a:rPr lang="en-US" baseline="30000" dirty="0" smtClean="0"/>
              <a:t>rd</a:t>
            </a:r>
            <a:r>
              <a:rPr lang="en-US" dirty="0" smtClean="0"/>
              <a:t> party controls available with Silverlight</a:t>
            </a:r>
          </a:p>
          <a:p>
            <a:r>
              <a:rPr lang="en-US" dirty="0" smtClean="0"/>
              <a:t>You can easily create your own </a:t>
            </a:r>
            <a:r>
              <a:rPr lang="en-US" dirty="0" err="1" smtClean="0"/>
              <a:t>UserControls</a:t>
            </a:r>
            <a:r>
              <a:rPr lang="en-US" dirty="0" smtClean="0"/>
              <a:t> just like you can in </a:t>
            </a:r>
            <a:r>
              <a:rPr lang="en-US" dirty="0" err="1" smtClean="0"/>
              <a:t>WinForms</a:t>
            </a:r>
            <a:r>
              <a:rPr lang="en-US" dirty="0" smtClean="0"/>
              <a:t> and other platforms</a:t>
            </a:r>
          </a:p>
          <a:p>
            <a:r>
              <a:rPr lang="en-US" dirty="0" smtClean="0"/>
              <a:t>Animations provide some flair to any application and are relatively easily </a:t>
            </a:r>
            <a:r>
              <a:rPr lang="en-US" smtClean="0"/>
              <a:t>to implement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val="2287155886"/>
      </p:ext>
    </p:extLst>
  </p:cSld>
  <p:clrMapOvr>
    <a:masterClrMapping/>
  </p:clrMapOvr>
  <p:transition xmlns:p14="http://schemas.microsoft.com/office/powerpoint/2007/7/12/main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xmlns:mc="http://schemas.openxmlformats.org/markup-compatibility/2006" xmlns:a14="http://schemas.microsoft.com/office/drawing/2007/7/7/main" val="80FF00" mc:Ignorable=""/>
                </a:solidFill>
              </a:rPr>
              <a:t>Agenda</a:t>
            </a:r>
            <a:endParaRPr lang="en-US" dirty="0">
              <a:solidFill>
                <a:srgbClr xmlns:mc="http://schemas.openxmlformats.org/markup-compatibility/2006" xmlns:a14="http://schemas.microsoft.com/office/drawing/2007/7/7/main" val="80FF00" mc:Ignorable=""/>
              </a:solidFill>
            </a:endParaRPr>
          </a:p>
        </p:txBody>
      </p:sp>
      <p:sp>
        <p:nvSpPr>
          <p:cNvPr id="221187" name="Rectangle 3"/>
          <p:cNvSpPr>
            <a:spLocks noGrp="1" noChangeArrowheads="1"/>
          </p:cNvSpPr>
          <p:nvPr>
            <p:ph type="body" idx="1"/>
          </p:nvPr>
        </p:nvSpPr>
        <p:spPr>
          <a:extLst>
            <a:ext uri="{53640926-AAD7-44d8-BBD7-CCE9431645EC}">
              <a14:shadowObscured xmlns:a14="http://schemas.microsoft.com/office/drawing/2007/7/7/main" val="1"/>
            </a:ext>
          </a:extLst>
        </p:spPr>
        <p:txBody>
          <a:bodyPr/>
          <a:lstStyle/>
          <a:p>
            <a:r>
              <a:rPr lang="en-US" dirty="0" smtClean="0"/>
              <a:t>Controls</a:t>
            </a:r>
          </a:p>
          <a:p>
            <a:pPr lvl="1"/>
            <a:r>
              <a:rPr lang="en-US" dirty="0" smtClean="0"/>
              <a:t>Intrinsic Silverlight controls (about 100 in SL3)</a:t>
            </a:r>
          </a:p>
          <a:p>
            <a:pPr lvl="1"/>
            <a:r>
              <a:rPr lang="en-US" dirty="0" err="1" smtClean="0"/>
              <a:t>TextBlock</a:t>
            </a:r>
            <a:r>
              <a:rPr lang="en-US" dirty="0" smtClean="0"/>
              <a:t>, Button, etc.</a:t>
            </a:r>
          </a:p>
          <a:p>
            <a:r>
              <a:rPr lang="en-US" dirty="0" smtClean="0"/>
              <a:t>Silverlight controls available elsewhere</a:t>
            </a:r>
          </a:p>
          <a:p>
            <a:pPr lvl="1"/>
            <a:r>
              <a:rPr lang="en-US" dirty="0" smtClean="0"/>
              <a:t>Silverlight Toolkit</a:t>
            </a:r>
          </a:p>
          <a:p>
            <a:r>
              <a:rPr lang="en-US" dirty="0" smtClean="0"/>
              <a:t>Animations</a:t>
            </a:r>
          </a:p>
          <a:p>
            <a:pPr lvl="1"/>
            <a:r>
              <a:rPr lang="en-US" dirty="0" smtClean="0"/>
              <a:t>Creating simple animations in XAML</a:t>
            </a:r>
          </a:p>
          <a:p>
            <a:pPr lvl="1"/>
            <a:r>
              <a:rPr lang="en-US" smtClean="0"/>
              <a:t>Perspective 3D</a:t>
            </a:r>
            <a:endParaRPr lang="en-US" dirty="0" smtClean="0"/>
          </a:p>
          <a:p>
            <a:pPr lvl="1"/>
            <a:r>
              <a:rPr lang="en-US" dirty="0" smtClean="0"/>
              <a:t>GPU acceleration</a:t>
            </a:r>
          </a:p>
          <a:p>
            <a:endParaRPr lang="en-US" dirty="0" smtClean="0"/>
          </a:p>
          <a:p>
            <a:r>
              <a:rPr lang="en-US" dirty="0" smtClean="0"/>
              <a:t>We will be using Silverlight 3, released in July 2009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07/7/12/main"/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xmlns:mc="http://schemas.openxmlformats.org/markup-compatibility/2006" xmlns:a14="http://schemas.microsoft.com/office/drawing/2007/7/7/main" val="80FF00" mc:Ignorable=""/>
                </a:solidFill>
              </a:rPr>
              <a:t>Links</a:t>
            </a:r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My blog</a:t>
            </a:r>
          </a:p>
          <a:p>
            <a:pPr lvl="1">
              <a:defRPr/>
            </a:pPr>
            <a:r>
              <a:rPr lang="en-US" smtClean="0">
                <a:hlinkClick r:id="rId2"/>
              </a:rPr>
              <a:t>http://www.brianpeek.com/</a:t>
            </a:r>
            <a:endParaRPr lang="en-US" smtClean="0"/>
          </a:p>
          <a:p>
            <a:pPr>
              <a:defRPr/>
            </a:pPr>
            <a:r>
              <a:rPr lang="en-US" smtClean="0"/>
              <a:t>Silverlight Home</a:t>
            </a:r>
          </a:p>
          <a:p>
            <a:pPr lvl="1">
              <a:defRPr/>
            </a:pPr>
            <a:r>
              <a:rPr lang="en-US" smtClean="0">
                <a:hlinkClick r:id="rId3"/>
              </a:rPr>
              <a:t>www.silverlight.net</a:t>
            </a:r>
            <a:endParaRPr lang="en-US" smtClean="0"/>
          </a:p>
          <a:p>
            <a:pPr>
              <a:defRPr/>
            </a:pPr>
            <a:r>
              <a:rPr lang="en-US" smtClean="0"/>
              <a:t>Silverlight Tools</a:t>
            </a:r>
          </a:p>
          <a:p>
            <a:pPr lvl="1">
              <a:defRPr/>
            </a:pPr>
            <a:r>
              <a:rPr lang="en-US" smtClean="0">
                <a:hlinkClick r:id="rId4"/>
              </a:rPr>
              <a:t>http://silverlight.net/GetStarted/</a:t>
            </a:r>
            <a:endParaRPr lang="en-US" smtClean="0"/>
          </a:p>
          <a:p>
            <a:pPr>
              <a:defRPr/>
            </a:pPr>
            <a:r>
              <a:rPr lang="en-US" smtClean="0"/>
              <a:t>Expression Tools</a:t>
            </a:r>
          </a:p>
          <a:p>
            <a:pPr lvl="1">
              <a:defRPr/>
            </a:pPr>
            <a:r>
              <a:rPr lang="en-US" smtClean="0"/>
              <a:t>Not free, but part of MSDN</a:t>
            </a:r>
          </a:p>
          <a:p>
            <a:pPr lvl="1">
              <a:defRPr/>
            </a:pPr>
            <a:r>
              <a:rPr lang="en-US" smtClean="0"/>
              <a:t>Trial available at: </a:t>
            </a:r>
            <a:r>
              <a:rPr lang="en-US" smtClean="0">
                <a:hlinkClick r:id="rId5"/>
              </a:rPr>
              <a:t>http://www.microsoft.com/expression/</a:t>
            </a:r>
            <a:endParaRPr lang="en-US" smtClean="0"/>
          </a:p>
          <a:p>
            <a:pPr lvl="1">
              <a:defRPr/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07/7/12/main" val="3160746363"/>
      </p:ext>
    </p:extLst>
  </p:cSld>
  <p:clrMapOvr>
    <a:masterClrMapping/>
  </p:clrMapOvr>
  <p:transition xmlns:p14="http://schemas.microsoft.com/office/powerpoint/2007/7/12/main"/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xmlns:mc="http://schemas.openxmlformats.org/markup-compatibility/2006" xmlns:a14="http://schemas.microsoft.com/office/drawing/2007/7/7/main" val="80FF00" mc:Ignorable=""/>
                </a:solidFill>
              </a:rPr>
              <a:t>Intrinsic Silverlight Controls</a:t>
            </a:r>
            <a:endParaRPr lang="en-US" dirty="0">
              <a:solidFill>
                <a:srgbClr xmlns:mc="http://schemas.openxmlformats.org/markup-compatibility/2006" xmlns:a14="http://schemas.microsoft.com/office/drawing/2007/7/7/main" val="80FF00" mc:Ignorable=""/>
              </a:solidFill>
            </a:endParaRPr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Almost all standard Windows controls are available</a:t>
            </a:r>
          </a:p>
          <a:p>
            <a:pPr lvl="1"/>
            <a:r>
              <a:rPr lang="en-US" dirty="0" smtClean="0"/>
              <a:t>Button, </a:t>
            </a:r>
            <a:r>
              <a:rPr lang="en-US" dirty="0" err="1" smtClean="0"/>
              <a:t>ComboBox</a:t>
            </a:r>
            <a:r>
              <a:rPr lang="en-US" dirty="0" smtClean="0"/>
              <a:t>, </a:t>
            </a:r>
            <a:r>
              <a:rPr lang="en-US" dirty="0" err="1" smtClean="0"/>
              <a:t>Listbox</a:t>
            </a:r>
            <a:r>
              <a:rPr lang="en-US" dirty="0" smtClean="0"/>
              <a:t>, Calendar, </a:t>
            </a:r>
            <a:r>
              <a:rPr lang="en-US" dirty="0" err="1" smtClean="0"/>
              <a:t>TextBox</a:t>
            </a:r>
            <a:r>
              <a:rPr lang="en-US" dirty="0" smtClean="0"/>
              <a:t>, </a:t>
            </a:r>
            <a:r>
              <a:rPr lang="en-US" dirty="0" err="1" smtClean="0"/>
              <a:t>TextBlock</a:t>
            </a:r>
            <a:r>
              <a:rPr lang="en-US" dirty="0" smtClean="0"/>
              <a:t> (think Label), </a:t>
            </a:r>
            <a:r>
              <a:rPr lang="en-US" dirty="0" err="1" smtClean="0"/>
              <a:t>RadioButton</a:t>
            </a:r>
            <a:r>
              <a:rPr lang="en-US" dirty="0" smtClean="0"/>
              <a:t>, </a:t>
            </a:r>
            <a:r>
              <a:rPr lang="en-US" dirty="0" err="1" smtClean="0"/>
              <a:t>ProgressBar</a:t>
            </a:r>
            <a:r>
              <a:rPr lang="en-US" dirty="0" smtClean="0"/>
              <a:t>, etc.</a:t>
            </a:r>
          </a:p>
          <a:p>
            <a:r>
              <a:rPr lang="en-US" dirty="0" smtClean="0"/>
              <a:t>While these may look like Windows controls, properties and events can be quite different</a:t>
            </a:r>
          </a:p>
        </p:txBody>
      </p:sp>
    </p:spTree>
    <p:extLst>
      <p:ext uri="{BB962C8B-B14F-4D97-AF65-F5344CB8AC3E}">
        <p14:creationId xmlns:p14="http://schemas.microsoft.com/office/powerpoint/2007/7/12/main" val="246790371"/>
      </p:ext>
    </p:extLst>
  </p:cSld>
  <p:clrMapOvr>
    <a:masterClrMapping/>
  </p:clrMapOvr>
  <p:transition xmlns:p14="http://schemas.microsoft.com/office/powerpoint/2007/7/12/main"/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xmlns:mc="http://schemas.openxmlformats.org/markup-compatibility/2006" xmlns:a14="http://schemas.microsoft.com/office/drawing/2007/7/7/main" val="80FF00" mc:Ignorable=""/>
                </a:solidFill>
              </a:rPr>
              <a:t>Example</a:t>
            </a:r>
            <a:endParaRPr lang="en-US" dirty="0">
              <a:solidFill>
                <a:srgbClr xmlns:mc="http://schemas.openxmlformats.org/markup-compatibility/2006" xmlns:a14="http://schemas.microsoft.com/office/drawing/2007/7/7/main" val="80FF00" mc:Ignorable=""/>
              </a:solidFill>
            </a:endParaRPr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Examples of using basic Silverlight controls and events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07/7/12/main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xmlns:mc="http://schemas.openxmlformats.org/markup-compatibility/2006" xmlns:a14="http://schemas.microsoft.com/office/drawing/2007/7/7/main" val="80FF00" mc:Ignorable=""/>
                </a:solidFill>
              </a:rPr>
              <a:t>Silverlight Toolkit</a:t>
            </a:r>
            <a:endParaRPr lang="en-US" dirty="0">
              <a:solidFill>
                <a:srgbClr xmlns:mc="http://schemas.openxmlformats.org/markup-compatibility/2006" xmlns:a14="http://schemas.microsoft.com/office/drawing/2007/7/7/main" val="80FF00" mc:Ignorable=""/>
              </a:solidFill>
            </a:endParaRPr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Open-source project under </a:t>
            </a:r>
            <a:r>
              <a:rPr lang="en-US" dirty="0" err="1" smtClean="0"/>
              <a:t>Ms</a:t>
            </a:r>
            <a:r>
              <a:rPr lang="en-US" dirty="0" smtClean="0"/>
              <a:t>-PL available at </a:t>
            </a:r>
            <a:r>
              <a:rPr lang="en-US" dirty="0" err="1" smtClean="0"/>
              <a:t>CodePlex</a:t>
            </a:r>
            <a:endParaRPr lang="en-US" dirty="0" smtClean="0"/>
          </a:p>
          <a:p>
            <a:pPr lvl="1"/>
            <a:r>
              <a:rPr lang="en-US" dirty="0" smtClean="0">
                <a:hlinkClick r:id="rId2"/>
              </a:rPr>
              <a:t>http://www.codeplex.com/Silverlight</a:t>
            </a:r>
            <a:endParaRPr lang="en-US" dirty="0" smtClean="0"/>
          </a:p>
          <a:p>
            <a:r>
              <a:rPr lang="en-US" dirty="0" smtClean="0"/>
              <a:t>Contains a variety of useful controls in varying degrees of stability</a:t>
            </a:r>
          </a:p>
          <a:p>
            <a:r>
              <a:rPr lang="en-US" dirty="0" smtClean="0"/>
              <a:t>Also contains several themes that can be used to style your Silverlight applications</a:t>
            </a:r>
          </a:p>
          <a:p>
            <a:r>
              <a:rPr lang="en-US" dirty="0" err="1" smtClean="0"/>
              <a:t>ImplicitStyleManager</a:t>
            </a:r>
            <a:r>
              <a:rPr lang="en-US" dirty="0" smtClean="0"/>
              <a:t> to use implicit styles (i.e. global styles) like WPF</a:t>
            </a:r>
          </a:p>
          <a:p>
            <a:r>
              <a:rPr lang="en-US" dirty="0" smtClean="0"/>
              <a:t>Note that many of these controls now exist in the SL3 framework</a:t>
            </a:r>
          </a:p>
        </p:txBody>
      </p:sp>
    </p:spTree>
    <p:extLst>
      <p:ext uri="{BB962C8B-B14F-4D97-AF65-F5344CB8AC3E}">
        <p14:creationId xmlns:p14="http://schemas.microsoft.com/office/powerpoint/2007/7/12/main" val="4247613968"/>
      </p:ext>
    </p:extLst>
  </p:cSld>
  <p:clrMapOvr>
    <a:masterClrMapping/>
  </p:clrMapOvr>
  <p:transition xmlns:p14="http://schemas.microsoft.com/office/powerpoint/2007/7/12/main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xmlns:mc="http://schemas.openxmlformats.org/markup-compatibility/2006" xmlns:a14="http://schemas.microsoft.com/office/drawing/2007/7/7/main" val="80FF00" mc:Ignorable=""/>
                </a:solidFill>
              </a:rPr>
              <a:t>Example</a:t>
            </a:r>
            <a:endParaRPr lang="en-US" dirty="0">
              <a:solidFill>
                <a:srgbClr xmlns:mc="http://schemas.openxmlformats.org/markup-compatibility/2006" xmlns:a14="http://schemas.microsoft.com/office/drawing/2007/7/7/main" val="80FF00" mc:Ignorable=""/>
              </a:solidFill>
            </a:endParaRPr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Using the Silverlight Toolkit</a:t>
            </a:r>
          </a:p>
          <a:p>
            <a:pPr lvl="1"/>
            <a:r>
              <a:rPr lang="en-US" dirty="0" smtClean="0"/>
              <a:t>Demo of various controls and themes from the </a:t>
            </a:r>
            <a:r>
              <a:rPr lang="en-US" dirty="0" smtClean="0"/>
              <a:t>sample included with the toolkit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val="1510022851"/>
      </p:ext>
    </p:extLst>
  </p:cSld>
  <p:clrMapOvr>
    <a:masterClrMapping/>
  </p:clrMapOvr>
  <p:transition xmlns:p14="http://schemas.microsoft.com/office/powerpoint/2007/7/12/main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xmlns:mc="http://schemas.openxmlformats.org/markup-compatibility/2006" xmlns:a14="http://schemas.microsoft.com/office/drawing/2007/7/7/main" val="80FF00" mc:Ignorable=""/>
                </a:solidFill>
              </a:rPr>
              <a:t>Custom Controls</a:t>
            </a:r>
            <a:endParaRPr lang="en-US" dirty="0">
              <a:solidFill>
                <a:srgbClr xmlns:mc="http://schemas.openxmlformats.org/markup-compatibility/2006" xmlns:a14="http://schemas.microsoft.com/office/drawing/2007/7/7/main" val="80FF00" mc:Ignorable=""/>
              </a:solidFill>
            </a:endParaRPr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Custom </a:t>
            </a:r>
            <a:r>
              <a:rPr lang="en-US" dirty="0" err="1" smtClean="0"/>
              <a:t>UserControls</a:t>
            </a:r>
            <a:r>
              <a:rPr lang="en-US" dirty="0" smtClean="0"/>
              <a:t> can be created, just like in </a:t>
            </a:r>
            <a:r>
              <a:rPr lang="en-US" dirty="0" err="1" smtClean="0"/>
              <a:t>WinForms</a:t>
            </a:r>
            <a:endParaRPr lang="en-US" dirty="0" smtClean="0"/>
          </a:p>
          <a:p>
            <a:r>
              <a:rPr lang="en-US" dirty="0" smtClean="0"/>
              <a:t>Add new </a:t>
            </a:r>
            <a:r>
              <a:rPr lang="en-US" dirty="0" err="1" smtClean="0"/>
              <a:t>UserControl</a:t>
            </a:r>
            <a:r>
              <a:rPr lang="en-US" dirty="0" smtClean="0"/>
              <a:t> to project</a:t>
            </a:r>
          </a:p>
          <a:p>
            <a:r>
              <a:rPr lang="en-US" dirty="0" smtClean="0"/>
              <a:t>Write XAML and code</a:t>
            </a:r>
          </a:p>
          <a:p>
            <a:r>
              <a:rPr lang="en-US" dirty="0" smtClean="0"/>
              <a:t>Use throughout the application via XML namespace declaration (</a:t>
            </a:r>
            <a:r>
              <a:rPr lang="en-US" dirty="0" err="1" smtClean="0"/>
              <a:t>xmlns</a:t>
            </a:r>
            <a:r>
              <a:rPr lang="en-US" dirty="0" smtClean="0"/>
              <a:t>)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07/7/12/main" val="558767645"/>
      </p:ext>
    </p:extLst>
  </p:cSld>
  <p:clrMapOvr>
    <a:masterClrMapping/>
  </p:clrMapOvr>
  <p:transition xmlns:p14="http://schemas.microsoft.com/office/powerpoint/2007/7/12/main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xmlns:mc="http://schemas.openxmlformats.org/markup-compatibility/2006" xmlns:a14="http://schemas.microsoft.com/office/drawing/2007/7/7/main" val="80FF00" mc:Ignorable=""/>
                </a:solidFill>
              </a:rPr>
              <a:t>Example</a:t>
            </a:r>
            <a:endParaRPr lang="en-US" dirty="0">
              <a:solidFill>
                <a:srgbClr xmlns:mc="http://schemas.openxmlformats.org/markup-compatibility/2006" xmlns:a14="http://schemas.microsoft.com/office/drawing/2007/7/7/main" val="80FF00" mc:Ignorable=""/>
              </a:solidFill>
            </a:endParaRPr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Creating and using a </a:t>
            </a:r>
            <a:r>
              <a:rPr lang="en-US" dirty="0" err="1" smtClean="0"/>
              <a:t>UserControl</a:t>
            </a:r>
            <a:endParaRPr lang="en-US" dirty="0" smtClean="0"/>
          </a:p>
          <a:p>
            <a:pPr lvl="1"/>
            <a:r>
              <a:rPr lang="en-US" dirty="0" smtClean="0"/>
              <a:t>Add new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UserControl</a:t>
            </a:r>
            <a:r>
              <a:rPr lang="en-US" dirty="0" smtClean="0"/>
              <a:t> to project</a:t>
            </a:r>
          </a:p>
          <a:p>
            <a:pPr lvl="1"/>
            <a:r>
              <a:rPr lang="en-US" dirty="0" smtClean="0"/>
              <a:t>Implement</a:t>
            </a:r>
          </a:p>
          <a:p>
            <a:pPr lvl="1"/>
            <a:r>
              <a:rPr lang="en-US" dirty="0" smtClean="0"/>
              <a:t>Add to other pages by creating a new XML namespace (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xmlns</a:t>
            </a:r>
            <a:r>
              <a:rPr lang="en-US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07/7/12/main" val="327701715"/>
      </p:ext>
    </p:extLst>
  </p:cSld>
  <p:clrMapOvr>
    <a:masterClrMapping/>
  </p:clrMapOvr>
  <p:transition xmlns:p14="http://schemas.microsoft.com/office/powerpoint/2007/7/12/main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xmlns:mc="http://schemas.openxmlformats.org/markup-compatibility/2006" xmlns:a14="http://schemas.microsoft.com/office/drawing/2007/7/7/main" val="80FF00" mc:Ignorable=""/>
                </a:solidFill>
              </a:rPr>
              <a:t>Animations</a:t>
            </a:r>
            <a:endParaRPr lang="en-US" dirty="0">
              <a:solidFill>
                <a:srgbClr xmlns:mc="http://schemas.openxmlformats.org/markup-compatibility/2006" xmlns:a14="http://schemas.microsoft.com/office/drawing/2007/7/7/main" val="80FF00" mc:Ignorable=""/>
              </a:solidFill>
            </a:endParaRPr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Animations can be created in XAML by hand or, more visually, in Blend</a:t>
            </a:r>
          </a:p>
          <a:p>
            <a:r>
              <a:rPr lang="en-US" dirty="0" smtClean="0"/>
              <a:t>Basic animations are time-based</a:t>
            </a:r>
          </a:p>
          <a:p>
            <a:pPr lvl="1"/>
            <a:r>
              <a:rPr lang="en-US" dirty="0" smtClean="0"/>
              <a:t>Provide initial value, final value, and time to transition</a:t>
            </a:r>
          </a:p>
          <a:p>
            <a:r>
              <a:rPr lang="en-US" dirty="0" smtClean="0"/>
              <a:t>Animations act on properties</a:t>
            </a:r>
          </a:p>
          <a:p>
            <a:pPr lvl="1"/>
            <a:r>
              <a:rPr lang="en-US" dirty="0" smtClean="0"/>
              <a:t>Animation classes take an object name and target property and act on them</a:t>
            </a:r>
          </a:p>
          <a:p>
            <a:r>
              <a:rPr lang="en-US" dirty="0" smtClean="0"/>
              <a:t>Various animation classes built in, but you can always write your own</a:t>
            </a:r>
          </a:p>
          <a:p>
            <a:r>
              <a:rPr lang="en-US" dirty="0" smtClean="0"/>
              <a:t>Series of “Easing” animations </a:t>
            </a:r>
            <a:r>
              <a:rPr lang="en-US" dirty="0" smtClean="0"/>
              <a:t>included</a:t>
            </a:r>
          </a:p>
          <a:p>
            <a:pPr lvl="1"/>
            <a:r>
              <a:rPr lang="en-US" dirty="0" smtClean="0"/>
              <a:t>Define how animations start and end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val="2592192589"/>
      </p:ext>
    </p:extLst>
  </p:cSld>
  <p:clrMapOvr>
    <a:masterClrMapping/>
  </p:clrMapOvr>
  <p:transition xmlns:p14="http://schemas.microsoft.com/office/powerpoint/2007/7/12/main"/>
</p:sld>
</file>

<file path=ppt/theme/theme1.xml><?xml version="1.0" encoding="utf-8"?>
<a:theme xmlns:a="http://schemas.openxmlformats.org/drawingml/2006/main" name="VSLive2004">
  <a:themeElements>
    <a:clrScheme name="">
      <a:dk1>
        <a:srgbClr xmlns:mc="http://schemas.openxmlformats.org/markup-compatibility/2006" xmlns:a14="http://schemas.microsoft.com/office/drawing/2007/7/7/main" val="000000" mc:Ignorable=""/>
      </a:dk1>
      <a:lt1>
        <a:srgbClr xmlns:mc="http://schemas.openxmlformats.org/markup-compatibility/2006" xmlns:a14="http://schemas.microsoft.com/office/drawing/2007/7/7/main" val="FFFFFF" mc:Ignorable=""/>
      </a:lt1>
      <a:dk2>
        <a:srgbClr xmlns:mc="http://schemas.openxmlformats.org/markup-compatibility/2006" xmlns:a14="http://schemas.microsoft.com/office/drawing/2007/7/7/main" val="000080" mc:Ignorable=""/>
      </a:dk2>
      <a:lt2>
        <a:srgbClr xmlns:mc="http://schemas.openxmlformats.org/markup-compatibility/2006" xmlns:a14="http://schemas.microsoft.com/office/drawing/2007/7/7/main" val="FFFF00" mc:Ignorable=""/>
      </a:lt2>
      <a:accent1>
        <a:srgbClr xmlns:mc="http://schemas.openxmlformats.org/markup-compatibility/2006" xmlns:a14="http://schemas.microsoft.com/office/drawing/2007/7/7/main" val="000080" mc:Ignorable=""/>
      </a:accent1>
      <a:accent2>
        <a:srgbClr xmlns:mc="http://schemas.openxmlformats.org/markup-compatibility/2006" xmlns:a14="http://schemas.microsoft.com/office/drawing/2007/7/7/main" val="3333CC" mc:Ignorable=""/>
      </a:accent2>
      <a:accent3>
        <a:srgbClr xmlns:mc="http://schemas.openxmlformats.org/markup-compatibility/2006" xmlns:a14="http://schemas.microsoft.com/office/drawing/2007/7/7/main" val="AAAAC0" mc:Ignorable=""/>
      </a:accent3>
      <a:accent4>
        <a:srgbClr xmlns:mc="http://schemas.openxmlformats.org/markup-compatibility/2006" xmlns:a14="http://schemas.microsoft.com/office/drawing/2007/7/7/main" val="DADADA" mc:Ignorable=""/>
      </a:accent4>
      <a:accent5>
        <a:srgbClr xmlns:mc="http://schemas.openxmlformats.org/markup-compatibility/2006" xmlns:a14="http://schemas.microsoft.com/office/drawing/2007/7/7/main" val="AAAAC0" mc:Ignorable=""/>
      </a:accent5>
      <a:accent6>
        <a:srgbClr xmlns:mc="http://schemas.openxmlformats.org/markup-compatibility/2006" xmlns:a14="http://schemas.microsoft.com/office/drawing/2007/7/7/main" val="2D2DB9" mc:Ignorable=""/>
      </a:accent6>
      <a:hlink>
        <a:srgbClr xmlns:mc="http://schemas.openxmlformats.org/markup-compatibility/2006" xmlns:a14="http://schemas.microsoft.com/office/drawing/2007/7/7/main" val="6699FF" mc:Ignorable=""/>
      </a:hlink>
      <a:folHlink>
        <a:srgbClr xmlns:mc="http://schemas.openxmlformats.org/markup-compatibility/2006" xmlns:a14="http://schemas.microsoft.com/office/drawing/2007/7/7/main" val="CC0000" mc:Ignorable=""/>
      </a:folHlink>
    </a:clrScheme>
    <a:fontScheme name="VSLive2004">
      <a:majorFont>
        <a:latin typeface="Arial Black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07/7/7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07/7/7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07/7/7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xtLst>
          <a:ext uri="{AF507438-7753-43e0-B8FC-AC1667EBCBE1}">
            <a14:hiddenEffects xmlns:a14="http://schemas.microsoft.com/office/drawing/2007/7/7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xtLst>
          <a:ext uri="{AF507438-7753-43e0-B8FC-AC1667EBCBE1}">
            <a14:hiddenEffects xmlns:a14="http://schemas.microsoft.com/office/drawing/2007/7/7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lnDef>
  </a:objectDefaults>
  <a:extraClrSchemeLst>
    <a:extraClrScheme>
      <a:clrScheme name="VSLive2004 1">
        <a:dk1>
          <a:srgbClr xmlns:mc="http://schemas.openxmlformats.org/markup-compatibility/2006" xmlns:a14="http://schemas.microsoft.com/office/drawing/2007/7/7/main" val="000000" mc:Ignorable=""/>
        </a:dk1>
        <a:lt1>
          <a:srgbClr xmlns:mc="http://schemas.openxmlformats.org/markup-compatibility/2006" xmlns:a14="http://schemas.microsoft.com/office/drawing/2007/7/7/main" val="FFFFFF" mc:Ignorable=""/>
        </a:lt1>
        <a:dk2>
          <a:srgbClr xmlns:mc="http://schemas.openxmlformats.org/markup-compatibility/2006" xmlns:a14="http://schemas.microsoft.com/office/drawing/2007/7/7/main" val="000000" mc:Ignorable=""/>
        </a:dk2>
        <a:lt2>
          <a:srgbClr xmlns:mc="http://schemas.openxmlformats.org/markup-compatibility/2006" xmlns:a14="http://schemas.microsoft.com/office/drawing/2007/7/7/main" val="969696" mc:Ignorable=""/>
        </a:lt2>
        <a:accent1>
          <a:srgbClr xmlns:mc="http://schemas.openxmlformats.org/markup-compatibility/2006" xmlns:a14="http://schemas.microsoft.com/office/drawing/2007/7/7/main" val="00CC99" mc:Ignorable=""/>
        </a:accent1>
        <a:accent2>
          <a:srgbClr xmlns:mc="http://schemas.openxmlformats.org/markup-compatibility/2006" xmlns:a14="http://schemas.microsoft.com/office/drawing/2007/7/7/main" val="3333CC" mc:Ignorable=""/>
        </a:accent2>
        <a:accent3>
          <a:srgbClr xmlns:mc="http://schemas.openxmlformats.org/markup-compatibility/2006" xmlns:a14="http://schemas.microsoft.com/office/drawing/2007/7/7/main" val="FFFFFF" mc:Ignorable=""/>
        </a:accent3>
        <a:accent4>
          <a:srgbClr xmlns:mc="http://schemas.openxmlformats.org/markup-compatibility/2006" xmlns:a14="http://schemas.microsoft.com/office/drawing/2007/7/7/main" val="000000" mc:Ignorable=""/>
        </a:accent4>
        <a:accent5>
          <a:srgbClr xmlns:mc="http://schemas.openxmlformats.org/markup-compatibility/2006" xmlns:a14="http://schemas.microsoft.com/office/drawing/2007/7/7/main" val="AAE2CA" mc:Ignorable=""/>
        </a:accent5>
        <a:accent6>
          <a:srgbClr xmlns:mc="http://schemas.openxmlformats.org/markup-compatibility/2006" xmlns:a14="http://schemas.microsoft.com/office/drawing/2007/7/7/main" val="2D2DB9" mc:Ignorable=""/>
        </a:accent6>
        <a:hlink>
          <a:srgbClr xmlns:mc="http://schemas.openxmlformats.org/markup-compatibility/2006" xmlns:a14="http://schemas.microsoft.com/office/drawing/2007/7/7/main" val="CCCCFF" mc:Ignorable=""/>
        </a:hlink>
        <a:folHlink>
          <a:srgbClr xmlns:mc="http://schemas.openxmlformats.org/markup-compatibility/2006" xmlns:a14="http://schemas.microsoft.com/office/drawing/2007/7/7/main" val="B2B2B2" mc:Ignorable="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SLive2004 2">
        <a:dk1>
          <a:srgbClr xmlns:mc="http://schemas.openxmlformats.org/markup-compatibility/2006" xmlns:a14="http://schemas.microsoft.com/office/drawing/2007/7/7/main" val="000000" mc:Ignorable=""/>
        </a:dk1>
        <a:lt1>
          <a:srgbClr xmlns:mc="http://schemas.openxmlformats.org/markup-compatibility/2006" xmlns:a14="http://schemas.microsoft.com/office/drawing/2007/7/7/main" val="FFFFFF" mc:Ignorable=""/>
        </a:lt1>
        <a:dk2>
          <a:srgbClr xmlns:mc="http://schemas.openxmlformats.org/markup-compatibility/2006" xmlns:a14="http://schemas.microsoft.com/office/drawing/2007/7/7/main" val="0000FF" mc:Ignorable=""/>
        </a:dk2>
        <a:lt2>
          <a:srgbClr xmlns:mc="http://schemas.openxmlformats.org/markup-compatibility/2006" xmlns:a14="http://schemas.microsoft.com/office/drawing/2007/7/7/main" val="FFFF00" mc:Ignorable=""/>
        </a:lt2>
        <a:accent1>
          <a:srgbClr xmlns:mc="http://schemas.openxmlformats.org/markup-compatibility/2006" xmlns:a14="http://schemas.microsoft.com/office/drawing/2007/7/7/main" val="FF9900" mc:Ignorable=""/>
        </a:accent1>
        <a:accent2>
          <a:srgbClr xmlns:mc="http://schemas.openxmlformats.org/markup-compatibility/2006" xmlns:a14="http://schemas.microsoft.com/office/drawing/2007/7/7/main" val="00FFFF" mc:Ignorable=""/>
        </a:accent2>
        <a:accent3>
          <a:srgbClr xmlns:mc="http://schemas.openxmlformats.org/markup-compatibility/2006" xmlns:a14="http://schemas.microsoft.com/office/drawing/2007/7/7/main" val="AAAAFF" mc:Ignorable=""/>
        </a:accent3>
        <a:accent4>
          <a:srgbClr xmlns:mc="http://schemas.openxmlformats.org/markup-compatibility/2006" xmlns:a14="http://schemas.microsoft.com/office/drawing/2007/7/7/main" val="DADADA" mc:Ignorable=""/>
        </a:accent4>
        <a:accent5>
          <a:srgbClr xmlns:mc="http://schemas.openxmlformats.org/markup-compatibility/2006" xmlns:a14="http://schemas.microsoft.com/office/drawing/2007/7/7/main" val="FFCAAA" mc:Ignorable=""/>
        </a:accent5>
        <a:accent6>
          <a:srgbClr xmlns:mc="http://schemas.openxmlformats.org/markup-compatibility/2006" xmlns:a14="http://schemas.microsoft.com/office/drawing/2007/7/7/main" val="00E7E7" mc:Ignorable=""/>
        </a:accent6>
        <a:hlink>
          <a:srgbClr xmlns:mc="http://schemas.openxmlformats.org/markup-compatibility/2006" xmlns:a14="http://schemas.microsoft.com/office/drawing/2007/7/7/main" val="FF0033" mc:Ignorable=""/>
        </a:hlink>
        <a:folHlink>
          <a:srgbClr xmlns:mc="http://schemas.openxmlformats.org/markup-compatibility/2006" xmlns:a14="http://schemas.microsoft.com/office/drawing/2007/7/7/main" val="969696" mc:Ignorable="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SLive2004 3">
        <a:dk1>
          <a:srgbClr xmlns:mc="http://schemas.openxmlformats.org/markup-compatibility/2006" xmlns:a14="http://schemas.microsoft.com/office/drawing/2007/7/7/main" val="000000" mc:Ignorable=""/>
        </a:dk1>
        <a:lt1>
          <a:srgbClr xmlns:mc="http://schemas.openxmlformats.org/markup-compatibility/2006" xmlns:a14="http://schemas.microsoft.com/office/drawing/2007/7/7/main" val="FFFFCC" mc:Ignorable=""/>
        </a:lt1>
        <a:dk2>
          <a:srgbClr xmlns:mc="http://schemas.openxmlformats.org/markup-compatibility/2006" xmlns:a14="http://schemas.microsoft.com/office/drawing/2007/7/7/main" val="999933" mc:Ignorable=""/>
        </a:dk2>
        <a:lt2>
          <a:srgbClr xmlns:mc="http://schemas.openxmlformats.org/markup-compatibility/2006" xmlns:a14="http://schemas.microsoft.com/office/drawing/2007/7/7/main" val="808000" mc:Ignorable=""/>
        </a:lt2>
        <a:accent1>
          <a:srgbClr xmlns:mc="http://schemas.openxmlformats.org/markup-compatibility/2006" xmlns:a14="http://schemas.microsoft.com/office/drawing/2007/7/7/main" val="339933" mc:Ignorable=""/>
        </a:accent1>
        <a:accent2>
          <a:srgbClr xmlns:mc="http://schemas.openxmlformats.org/markup-compatibility/2006" xmlns:a14="http://schemas.microsoft.com/office/drawing/2007/7/7/main" val="800000" mc:Ignorable=""/>
        </a:accent2>
        <a:accent3>
          <a:srgbClr xmlns:mc="http://schemas.openxmlformats.org/markup-compatibility/2006" xmlns:a14="http://schemas.microsoft.com/office/drawing/2007/7/7/main" val="FFFFE2" mc:Ignorable=""/>
        </a:accent3>
        <a:accent4>
          <a:srgbClr xmlns:mc="http://schemas.openxmlformats.org/markup-compatibility/2006" xmlns:a14="http://schemas.microsoft.com/office/drawing/2007/7/7/main" val="000000" mc:Ignorable=""/>
        </a:accent4>
        <a:accent5>
          <a:srgbClr xmlns:mc="http://schemas.openxmlformats.org/markup-compatibility/2006" xmlns:a14="http://schemas.microsoft.com/office/drawing/2007/7/7/main" val="ADCAAD" mc:Ignorable=""/>
        </a:accent5>
        <a:accent6>
          <a:srgbClr xmlns:mc="http://schemas.openxmlformats.org/markup-compatibility/2006" xmlns:a14="http://schemas.microsoft.com/office/drawing/2007/7/7/main" val="730000" mc:Ignorable=""/>
        </a:accent6>
        <a:hlink>
          <a:srgbClr xmlns:mc="http://schemas.openxmlformats.org/markup-compatibility/2006" xmlns:a14="http://schemas.microsoft.com/office/drawing/2007/7/7/main" val="0033CC" mc:Ignorable=""/>
        </a:hlink>
        <a:folHlink>
          <a:srgbClr xmlns:mc="http://schemas.openxmlformats.org/markup-compatibility/2006" xmlns:a14="http://schemas.microsoft.com/office/drawing/2007/7/7/main" val="FFCC66" mc:Ignorable="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SLive2004 4">
        <a:dk1>
          <a:srgbClr xmlns:mc="http://schemas.openxmlformats.org/markup-compatibility/2006" xmlns:a14="http://schemas.microsoft.com/office/drawing/2007/7/7/main" val="000000" mc:Ignorable=""/>
        </a:dk1>
        <a:lt1>
          <a:srgbClr xmlns:mc="http://schemas.openxmlformats.org/markup-compatibility/2006" xmlns:a14="http://schemas.microsoft.com/office/drawing/2007/7/7/main" val="FFFFFF" mc:Ignorable=""/>
        </a:lt1>
        <a:dk2>
          <a:srgbClr xmlns:mc="http://schemas.openxmlformats.org/markup-compatibility/2006" xmlns:a14="http://schemas.microsoft.com/office/drawing/2007/7/7/main" val="000000" mc:Ignorable=""/>
        </a:dk2>
        <a:lt2>
          <a:srgbClr xmlns:mc="http://schemas.openxmlformats.org/markup-compatibility/2006" xmlns:a14="http://schemas.microsoft.com/office/drawing/2007/7/7/main" val="393939" mc:Ignorable=""/>
        </a:lt2>
        <a:accent1>
          <a:srgbClr xmlns:mc="http://schemas.openxmlformats.org/markup-compatibility/2006" xmlns:a14="http://schemas.microsoft.com/office/drawing/2007/7/7/main" val="CBCBCB" mc:Ignorable=""/>
        </a:accent1>
        <a:accent2>
          <a:srgbClr xmlns:mc="http://schemas.openxmlformats.org/markup-compatibility/2006" xmlns:a14="http://schemas.microsoft.com/office/drawing/2007/7/7/main" val="868686" mc:Ignorable=""/>
        </a:accent2>
        <a:accent3>
          <a:srgbClr xmlns:mc="http://schemas.openxmlformats.org/markup-compatibility/2006" xmlns:a14="http://schemas.microsoft.com/office/drawing/2007/7/7/main" val="FFFFFF" mc:Ignorable=""/>
        </a:accent3>
        <a:accent4>
          <a:srgbClr xmlns:mc="http://schemas.openxmlformats.org/markup-compatibility/2006" xmlns:a14="http://schemas.microsoft.com/office/drawing/2007/7/7/main" val="000000" mc:Ignorable=""/>
        </a:accent4>
        <a:accent5>
          <a:srgbClr xmlns:mc="http://schemas.openxmlformats.org/markup-compatibility/2006" xmlns:a14="http://schemas.microsoft.com/office/drawing/2007/7/7/main" val="E2E2E2" mc:Ignorable=""/>
        </a:accent5>
        <a:accent6>
          <a:srgbClr xmlns:mc="http://schemas.openxmlformats.org/markup-compatibility/2006" xmlns:a14="http://schemas.microsoft.com/office/drawing/2007/7/7/main" val="797979" mc:Ignorable=""/>
        </a:accent6>
        <a:hlink>
          <a:srgbClr xmlns:mc="http://schemas.openxmlformats.org/markup-compatibility/2006" xmlns:a14="http://schemas.microsoft.com/office/drawing/2007/7/7/main" val="4D4D4D" mc:Ignorable=""/>
        </a:hlink>
        <a:folHlink>
          <a:srgbClr xmlns:mc="http://schemas.openxmlformats.org/markup-compatibility/2006" xmlns:a14="http://schemas.microsoft.com/office/drawing/2007/7/7/main" val="EAEAEA" mc:Ignorable="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SLive2004 5">
        <a:dk1>
          <a:srgbClr xmlns:mc="http://schemas.openxmlformats.org/markup-compatibility/2006" xmlns:a14="http://schemas.microsoft.com/office/drawing/2007/7/7/main" val="000000" mc:Ignorable=""/>
        </a:dk1>
        <a:lt1>
          <a:srgbClr xmlns:mc="http://schemas.openxmlformats.org/markup-compatibility/2006" xmlns:a14="http://schemas.microsoft.com/office/drawing/2007/7/7/main" val="FFFFFF" mc:Ignorable=""/>
        </a:lt1>
        <a:dk2>
          <a:srgbClr xmlns:mc="http://schemas.openxmlformats.org/markup-compatibility/2006" xmlns:a14="http://schemas.microsoft.com/office/drawing/2007/7/7/main" val="000000" mc:Ignorable=""/>
        </a:dk2>
        <a:lt2>
          <a:srgbClr xmlns:mc="http://schemas.openxmlformats.org/markup-compatibility/2006" xmlns:a14="http://schemas.microsoft.com/office/drawing/2007/7/7/main" val="9F9F9F" mc:Ignorable=""/>
        </a:lt2>
        <a:accent1>
          <a:srgbClr xmlns:mc="http://schemas.openxmlformats.org/markup-compatibility/2006" xmlns:a14="http://schemas.microsoft.com/office/drawing/2007/7/7/main" val="FFCC66" mc:Ignorable=""/>
        </a:accent1>
        <a:accent2>
          <a:srgbClr xmlns:mc="http://schemas.openxmlformats.org/markup-compatibility/2006" xmlns:a14="http://schemas.microsoft.com/office/drawing/2007/7/7/main" val="0000FF" mc:Ignorable=""/>
        </a:accent2>
        <a:accent3>
          <a:srgbClr xmlns:mc="http://schemas.openxmlformats.org/markup-compatibility/2006" xmlns:a14="http://schemas.microsoft.com/office/drawing/2007/7/7/main" val="FFFFFF" mc:Ignorable=""/>
        </a:accent3>
        <a:accent4>
          <a:srgbClr xmlns:mc="http://schemas.openxmlformats.org/markup-compatibility/2006" xmlns:a14="http://schemas.microsoft.com/office/drawing/2007/7/7/main" val="000000" mc:Ignorable=""/>
        </a:accent4>
        <a:accent5>
          <a:srgbClr xmlns:mc="http://schemas.openxmlformats.org/markup-compatibility/2006" xmlns:a14="http://schemas.microsoft.com/office/drawing/2007/7/7/main" val="FFE2B8" mc:Ignorable=""/>
        </a:accent5>
        <a:accent6>
          <a:srgbClr xmlns:mc="http://schemas.openxmlformats.org/markup-compatibility/2006" xmlns:a14="http://schemas.microsoft.com/office/drawing/2007/7/7/main" val="0000E7" mc:Ignorable=""/>
        </a:accent6>
        <a:hlink>
          <a:srgbClr xmlns:mc="http://schemas.openxmlformats.org/markup-compatibility/2006" xmlns:a14="http://schemas.microsoft.com/office/drawing/2007/7/7/main" val="CC00CC" mc:Ignorable=""/>
        </a:hlink>
        <a:folHlink>
          <a:srgbClr xmlns:mc="http://schemas.openxmlformats.org/markup-compatibility/2006" xmlns:a14="http://schemas.microsoft.com/office/drawing/2007/7/7/main" val="C0C0C0" mc:Ignorable="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SLive2004 6">
        <a:dk1>
          <a:srgbClr xmlns:mc="http://schemas.openxmlformats.org/markup-compatibility/2006" xmlns:a14="http://schemas.microsoft.com/office/drawing/2007/7/7/main" val="000000" mc:Ignorable=""/>
        </a:dk1>
        <a:lt1>
          <a:srgbClr xmlns:mc="http://schemas.openxmlformats.org/markup-compatibility/2006" xmlns:a14="http://schemas.microsoft.com/office/drawing/2007/7/7/main" val="FFFFFF" mc:Ignorable=""/>
        </a:lt1>
        <a:dk2>
          <a:srgbClr xmlns:mc="http://schemas.openxmlformats.org/markup-compatibility/2006" xmlns:a14="http://schemas.microsoft.com/office/drawing/2007/7/7/main" val="000000" mc:Ignorable=""/>
        </a:dk2>
        <a:lt2>
          <a:srgbClr xmlns:mc="http://schemas.openxmlformats.org/markup-compatibility/2006" xmlns:a14="http://schemas.microsoft.com/office/drawing/2007/7/7/main" val="868686" mc:Ignorable=""/>
        </a:lt2>
        <a:accent1>
          <a:srgbClr xmlns:mc="http://schemas.openxmlformats.org/markup-compatibility/2006" xmlns:a14="http://schemas.microsoft.com/office/drawing/2007/7/7/main" val="CBCBCB" mc:Ignorable=""/>
        </a:accent1>
        <a:accent2>
          <a:srgbClr xmlns:mc="http://schemas.openxmlformats.org/markup-compatibility/2006" xmlns:a14="http://schemas.microsoft.com/office/drawing/2007/7/7/main" val="0066FF" mc:Ignorable=""/>
        </a:accent2>
        <a:accent3>
          <a:srgbClr xmlns:mc="http://schemas.openxmlformats.org/markup-compatibility/2006" xmlns:a14="http://schemas.microsoft.com/office/drawing/2007/7/7/main" val="FFFFFF" mc:Ignorable=""/>
        </a:accent3>
        <a:accent4>
          <a:srgbClr xmlns:mc="http://schemas.openxmlformats.org/markup-compatibility/2006" xmlns:a14="http://schemas.microsoft.com/office/drawing/2007/7/7/main" val="000000" mc:Ignorable=""/>
        </a:accent4>
        <a:accent5>
          <a:srgbClr xmlns:mc="http://schemas.openxmlformats.org/markup-compatibility/2006" xmlns:a14="http://schemas.microsoft.com/office/drawing/2007/7/7/main" val="E2E2E2" mc:Ignorable=""/>
        </a:accent5>
        <a:accent6>
          <a:srgbClr xmlns:mc="http://schemas.openxmlformats.org/markup-compatibility/2006" xmlns:a14="http://schemas.microsoft.com/office/drawing/2007/7/7/main" val="005CE7" mc:Ignorable=""/>
        </a:accent6>
        <a:hlink>
          <a:srgbClr xmlns:mc="http://schemas.openxmlformats.org/markup-compatibility/2006" xmlns:a14="http://schemas.microsoft.com/office/drawing/2007/7/7/main" val="FF0033" mc:Ignorable=""/>
        </a:hlink>
        <a:folHlink>
          <a:srgbClr xmlns:mc="http://schemas.openxmlformats.org/markup-compatibility/2006" xmlns:a14="http://schemas.microsoft.com/office/drawing/2007/7/7/main" val="009900" mc:Ignorable="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SLive2004 7">
        <a:dk1>
          <a:srgbClr xmlns:mc="http://schemas.openxmlformats.org/markup-compatibility/2006" xmlns:a14="http://schemas.microsoft.com/office/drawing/2007/7/7/main" val="000000" mc:Ignorable=""/>
        </a:dk1>
        <a:lt1>
          <a:srgbClr xmlns:mc="http://schemas.openxmlformats.org/markup-compatibility/2006" xmlns:a14="http://schemas.microsoft.com/office/drawing/2007/7/7/main" val="FFFFFF" mc:Ignorable=""/>
        </a:lt1>
        <a:dk2>
          <a:srgbClr xmlns:mc="http://schemas.openxmlformats.org/markup-compatibility/2006" xmlns:a14="http://schemas.microsoft.com/office/drawing/2007/7/7/main" val="000000" mc:Ignorable=""/>
        </a:dk2>
        <a:lt2>
          <a:srgbClr xmlns:mc="http://schemas.openxmlformats.org/markup-compatibility/2006" xmlns:a14="http://schemas.microsoft.com/office/drawing/2007/7/7/main" val="969696" mc:Ignorable=""/>
        </a:lt2>
        <a:accent1>
          <a:srgbClr xmlns:mc="http://schemas.openxmlformats.org/markup-compatibility/2006" xmlns:a14="http://schemas.microsoft.com/office/drawing/2007/7/7/main" val="3399FF" mc:Ignorable=""/>
        </a:accent1>
        <a:accent2>
          <a:srgbClr xmlns:mc="http://schemas.openxmlformats.org/markup-compatibility/2006" xmlns:a14="http://schemas.microsoft.com/office/drawing/2007/7/7/main" val="99FFCC" mc:Ignorable=""/>
        </a:accent2>
        <a:accent3>
          <a:srgbClr xmlns:mc="http://schemas.openxmlformats.org/markup-compatibility/2006" xmlns:a14="http://schemas.microsoft.com/office/drawing/2007/7/7/main" val="FFFFFF" mc:Ignorable=""/>
        </a:accent3>
        <a:accent4>
          <a:srgbClr xmlns:mc="http://schemas.openxmlformats.org/markup-compatibility/2006" xmlns:a14="http://schemas.microsoft.com/office/drawing/2007/7/7/main" val="000000" mc:Ignorable=""/>
        </a:accent4>
        <a:accent5>
          <a:srgbClr xmlns:mc="http://schemas.openxmlformats.org/markup-compatibility/2006" xmlns:a14="http://schemas.microsoft.com/office/drawing/2007/7/7/main" val="ADCAFF" mc:Ignorable=""/>
        </a:accent5>
        <a:accent6>
          <a:srgbClr xmlns:mc="http://schemas.openxmlformats.org/markup-compatibility/2006" xmlns:a14="http://schemas.microsoft.com/office/drawing/2007/7/7/main" val="8AE7B9" mc:Ignorable=""/>
        </a:accent6>
        <a:hlink>
          <a:srgbClr xmlns:mc="http://schemas.openxmlformats.org/markup-compatibility/2006" xmlns:a14="http://schemas.microsoft.com/office/drawing/2007/7/7/main" val="CC00CC" mc:Ignorable=""/>
        </a:hlink>
        <a:folHlink>
          <a:srgbClr xmlns:mc="http://schemas.openxmlformats.org/markup-compatibility/2006" xmlns:a14="http://schemas.microsoft.com/office/drawing/2007/7/7/main" val="B2B2B2" mc:Ignorable="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xmlns:mc="http://schemas.openxmlformats.org/markup-compatibility/2006" xmlns:a14="http://schemas.microsoft.com/office/drawing/2007/7/7/main" val="000000" mc:Ignorable=""/>
      </a:dk1>
      <a:lt1>
        <a:srgbClr xmlns:mc="http://schemas.openxmlformats.org/markup-compatibility/2006" xmlns:a14="http://schemas.microsoft.com/office/drawing/2007/7/7/main" val="FFFFFF" mc:Ignorable=""/>
      </a:lt1>
      <a:dk2>
        <a:srgbClr xmlns:mc="http://schemas.openxmlformats.org/markup-compatibility/2006" xmlns:a14="http://schemas.microsoft.com/office/drawing/2007/7/7/main" val="000000" mc:Ignorable=""/>
      </a:dk2>
      <a:lt2>
        <a:srgbClr xmlns:mc="http://schemas.openxmlformats.org/markup-compatibility/2006" xmlns:a14="http://schemas.microsoft.com/office/drawing/2007/7/7/main" val="808080" mc:Ignorable=""/>
      </a:lt2>
      <a:accent1>
        <a:srgbClr xmlns:mc="http://schemas.openxmlformats.org/markup-compatibility/2006" xmlns:a14="http://schemas.microsoft.com/office/drawing/2007/7/7/main" val="BBE0E3" mc:Ignorable=""/>
      </a:accent1>
      <a:accent2>
        <a:srgbClr xmlns:mc="http://schemas.openxmlformats.org/markup-compatibility/2006" xmlns:a14="http://schemas.microsoft.com/office/drawing/2007/7/7/main" val="333399" mc:Ignorable=""/>
      </a:accent2>
      <a:accent3>
        <a:srgbClr xmlns:mc="http://schemas.openxmlformats.org/markup-compatibility/2006" xmlns:a14="http://schemas.microsoft.com/office/drawing/2007/7/7/main" val="FFFFFF" mc:Ignorable=""/>
      </a:accent3>
      <a:accent4>
        <a:srgbClr xmlns:mc="http://schemas.openxmlformats.org/markup-compatibility/2006" xmlns:a14="http://schemas.microsoft.com/office/drawing/2007/7/7/main" val="000000" mc:Ignorable=""/>
      </a:accent4>
      <a:accent5>
        <a:srgbClr xmlns:mc="http://schemas.openxmlformats.org/markup-compatibility/2006" xmlns:a14="http://schemas.microsoft.com/office/drawing/2007/7/7/main" val="DAEDEF" mc:Ignorable=""/>
      </a:accent5>
      <a:accent6>
        <a:srgbClr xmlns:mc="http://schemas.openxmlformats.org/markup-compatibility/2006" xmlns:a14="http://schemas.microsoft.com/office/drawing/2007/7/7/main" val="2D2D8A" mc:Ignorable=""/>
      </a:accent6>
      <a:hlink>
        <a:srgbClr xmlns:mc="http://schemas.openxmlformats.org/markup-compatibility/2006" xmlns:a14="http://schemas.microsoft.com/office/drawing/2007/7/7/main" val="009999" mc:Ignorable=""/>
      </a:hlink>
      <a:folHlink>
        <a:srgbClr xmlns:mc="http://schemas.openxmlformats.org/markup-compatibility/2006" xmlns:a14="http://schemas.microsoft.com/office/drawing/2007/7/7/main" val="99CC00" mc:Ignorable="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07/7/7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07/7/7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07/7/7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xmlns:mc="http://schemas.openxmlformats.org/markup-compatibility/2006" xmlns:a14="http://schemas.microsoft.com/office/drawing/2007/7/7/main" val="000000" mc:Ignorable=""/>
      </a:dk1>
      <a:lt1>
        <a:srgbClr xmlns:mc="http://schemas.openxmlformats.org/markup-compatibility/2006" xmlns:a14="http://schemas.microsoft.com/office/drawing/2007/7/7/main" val="FFFFFF" mc:Ignorable=""/>
      </a:lt1>
      <a:dk2>
        <a:srgbClr xmlns:mc="http://schemas.openxmlformats.org/markup-compatibility/2006" xmlns:a14="http://schemas.microsoft.com/office/drawing/2007/7/7/main" val="000000" mc:Ignorable=""/>
      </a:dk2>
      <a:lt2>
        <a:srgbClr xmlns:mc="http://schemas.openxmlformats.org/markup-compatibility/2006" xmlns:a14="http://schemas.microsoft.com/office/drawing/2007/7/7/main" val="808080" mc:Ignorable=""/>
      </a:lt2>
      <a:accent1>
        <a:srgbClr xmlns:mc="http://schemas.openxmlformats.org/markup-compatibility/2006" xmlns:a14="http://schemas.microsoft.com/office/drawing/2007/7/7/main" val="00CC99" mc:Ignorable=""/>
      </a:accent1>
      <a:accent2>
        <a:srgbClr xmlns:mc="http://schemas.openxmlformats.org/markup-compatibility/2006" xmlns:a14="http://schemas.microsoft.com/office/drawing/2007/7/7/main" val="3333CC" mc:Ignorable=""/>
      </a:accent2>
      <a:accent3>
        <a:srgbClr xmlns:mc="http://schemas.openxmlformats.org/markup-compatibility/2006" xmlns:a14="http://schemas.microsoft.com/office/drawing/2007/7/7/main" val="FFFFFF" mc:Ignorable=""/>
      </a:accent3>
      <a:accent4>
        <a:srgbClr xmlns:mc="http://schemas.openxmlformats.org/markup-compatibility/2006" xmlns:a14="http://schemas.microsoft.com/office/drawing/2007/7/7/main" val="000000" mc:Ignorable=""/>
      </a:accent4>
      <a:accent5>
        <a:srgbClr xmlns:mc="http://schemas.openxmlformats.org/markup-compatibility/2006" xmlns:a14="http://schemas.microsoft.com/office/drawing/2007/7/7/main" val="AAE2CA" mc:Ignorable=""/>
      </a:accent5>
      <a:accent6>
        <a:srgbClr xmlns:mc="http://schemas.openxmlformats.org/markup-compatibility/2006" xmlns:a14="http://schemas.microsoft.com/office/drawing/2007/7/7/main" val="2D2DB9" mc:Ignorable=""/>
      </a:accent6>
      <a:hlink>
        <a:srgbClr xmlns:mc="http://schemas.openxmlformats.org/markup-compatibility/2006" xmlns:a14="http://schemas.microsoft.com/office/drawing/2007/7/7/main" val="CCCCFF" mc:Ignorable=""/>
      </a:hlink>
      <a:folHlink>
        <a:srgbClr xmlns:mc="http://schemas.openxmlformats.org/markup-compatibility/2006" xmlns:a14="http://schemas.microsoft.com/office/drawing/2007/7/7/main" val="B2B2B2" mc:Ignorable="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07/7/7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07/7/7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07/7/7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outs:outSpaceData xmlns:outs="http://schemas.microsoft.com/office/2009/outspace/metadata">
  <outs:relatedDates>
    <outs:relatedDate>
      <outs:type>3</outs:type>
      <outs:displayName>Last Modified</outs:displayName>
      <outs:dateTime>2009-10-01T10:02:37Z</outs:dateTime>
      <outs:isPinned>true</outs:isPinned>
    </outs:relatedDate>
    <outs:relatedDate>
      <outs:type>2</outs:type>
      <outs:displayName>Created</outs:displayName>
      <outs:dateTime>2004-06-15T18:50:25Z</outs:dateTime>
      <outs:isPinned>true</outs:isPinned>
    </outs:relatedDate>
    <outs:relatedDate>
      <outs:type>4</outs:type>
      <outs:displayName>Last Printed</outs:displayName>
      <outs:dateTime/>
      <outs:isPinned>true</outs:isPinned>
    </outs:relatedDate>
  </outs:relatedDates>
  <outs:relatedDocuments>
    <outs:relatedDocument>
      <outs:type>2</outs:type>
      <outs:displayName>Other documents in current folder</outs:displayName>
      <outs:uri/>
      <outs:isPinned>true</outs:isPinned>
    </outs:relatedDocument>
  </outs:relatedDocuments>
  <outs:relatedPeople>
    <outs:relatedPeopleItem>
      <outs:category>Author</outs:category>
      <outs:people>
        <outs:relatedPerson>
          <outs:displayName>llloyd</outs:displayName>
          <outs:accountName/>
        </outs:relatedPerson>
      </outs:people>
      <outs:source>0</outs:source>
      <outs:isPinned>true</outs:isPinned>
    </outs:relatedPeopleItem>
    <outs:relatedPeopleItem>
      <outs:category>Last modified by</outs:category>
      <outs:people>
        <outs:relatedPerson>
          <outs:displayName>Brian Peek</outs:displayName>
          <outs:accountName/>
        </outs:relatedPerson>
      </outs:people>
      <outs:source>0</outs:source>
      <outs:isPinned>true</outs:isPinned>
    </outs:relatedPeopleItem>
    <outs:relatedPeopleItem>
      <outs:category>Manager</outs:category>
      <outs:people/>
      <outs:source>0</outs:source>
      <outs:isPinned>false</outs:isPinned>
    </outs:relatedPeopleItem>
  </outs:relatedPeople>
  <propertyMetadataList xmlns="http://schemas.microsoft.com/office/2009/outspace/metadata">
    <propertyMetadata>
      <type>0</type>
      <propertyId>2228224</propertyId>
      <propertyName/>
      <isPinned>true</isPinned>
    </propertyMetadata>
    <propertyMetadata>
      <type>0</type>
      <propertyId>1114115</propertyId>
      <propertyName/>
      <isPinned>true</isPinned>
    </propertyMetadata>
    <propertyMetadata>
      <type>0</type>
      <propertyId>1114117</propertyId>
      <propertyName/>
      <isPinned>true</isPinned>
    </propertyMetadata>
    <propertyMetadata>
      <type>0</type>
      <propertyId>589825</propertyId>
      <propertyName/>
      <isPinned>false</isPinned>
    </propertyMetadata>
    <propertyMetadata>
      <type>0</type>
      <propertyId>1114116</propertyId>
      <propertyName/>
      <isPinned>false</isPinned>
    </propertyMetadata>
    <propertyMetadata>
      <type>0</type>
      <propertyId>14</propertyId>
      <propertyName/>
      <isPinned>true</isPinned>
    </propertyMetadata>
    <propertyMetadata>
      <type>0</type>
      <propertyId>8</propertyId>
      <propertyName/>
      <isPinned>true</isPinned>
    </propertyMetadata>
    <propertyMetadata>
      <type>0</type>
      <propertyId>6</propertyId>
      <propertyName/>
      <isPinned>false</isPinned>
    </propertyMetadata>
    <propertyMetadata>
      <type>0</type>
      <propertyId>1114118</propertyId>
      <propertyName/>
      <isPinned>false</isPinned>
    </propertyMetadata>
    <propertyMetadata>
      <type>0</type>
      <propertyId>1179649</propertyId>
      <propertyName/>
      <isPinned>false</isPinned>
    </propertyMetadata>
    <propertyMetadata>
      <type>0</type>
      <propertyId>655365</propertyId>
      <propertyName/>
      <isPinned>false</isPinned>
    </propertyMetadata>
    <propertyMetadata>
      <type>0</type>
      <propertyId>1</propertyId>
      <propertyName/>
      <isPinned>false</isPinned>
    </propertyMetadata>
    <propertyMetadata>
      <type>0</type>
      <propertyId>0</propertyId>
      <propertyName/>
      <isPinned>true</isPinned>
    </propertyMetadata>
    <propertyMetadata>
      <type>0</type>
      <propertyId>13</propertyId>
      <propertyName/>
      <isPinned>false</isPinned>
    </propertyMetadata>
    <propertyMetadata>
      <type>0</type>
      <propertyId>1179653</propertyId>
      <propertyName/>
      <isPinned>false</isPinned>
    </propertyMetadata>
    <propertyMetadata>
      <type>0</type>
      <propertyId>22</propertyId>
      <propertyName/>
      <isPinned>false</isPinned>
    </propertyMetadata>
  </propertyMetadataList>
  <outs:corruptMetadataWasLost/>
</outs:outSpaceData>
</file>

<file path=customXml/itemProps1.xml><?xml version="1.0" encoding="utf-8"?>
<ds:datastoreItem xmlns:ds="http://schemas.openxmlformats.org/officeDocument/2006/customXml" ds:itemID="{487E0E6C-00AF-46DB-B703-562FFFBD813C}">
  <ds:schemaRefs>
    <ds:schemaRef ds:uri="http://schemas.microsoft.com/office/2009/outspace/metadat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4461</TotalTime>
  <Words>650</Words>
  <Application>Microsoft Office PowerPoint</Application>
  <PresentationFormat>On-screen Show (4:3)</PresentationFormat>
  <Paragraphs>138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VSLive2004</vt:lpstr>
      <vt:lpstr>Silverlight Controls and Animations</vt:lpstr>
      <vt:lpstr>Agenda</vt:lpstr>
      <vt:lpstr>Intrinsic Silverlight Controls</vt:lpstr>
      <vt:lpstr>Example</vt:lpstr>
      <vt:lpstr>Silverlight Toolkit</vt:lpstr>
      <vt:lpstr>Example</vt:lpstr>
      <vt:lpstr>Custom Controls</vt:lpstr>
      <vt:lpstr>Example</vt:lpstr>
      <vt:lpstr>Animations</vt:lpstr>
      <vt:lpstr>Storyboards</vt:lpstr>
      <vt:lpstr>Easing</vt:lpstr>
      <vt:lpstr>Easing</vt:lpstr>
      <vt:lpstr>Example</vt:lpstr>
      <vt:lpstr>2D Transformations</vt:lpstr>
      <vt:lpstr>3D Perspective</vt:lpstr>
      <vt:lpstr>Example</vt:lpstr>
      <vt:lpstr>GPU Acceleration</vt:lpstr>
      <vt:lpstr>Example</vt:lpstr>
      <vt:lpstr>Summary</vt:lpstr>
      <vt:lpstr>Links</vt:lpstr>
    </vt:vector>
  </TitlesOfParts>
  <Company>Fawcette Technical Publications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Title</dc:title>
  <dc:subject>MGB 2003</dc:subject>
  <dc:creator>llloyd</dc:creator>
  <dc:description>Template design: aliciad_x000d_
Formatter:_x000d_
Event Date:_x000d_
Event Location:_x000d_
Speech Length:_x000d_
Audience:_x000d_
Key Topics:</dc:description>
  <cp:lastModifiedBy>Brian Peek</cp:lastModifiedBy>
  <cp:revision>105</cp:revision>
  <cp:lastPrinted>2009-10-04T06:45:59Z</cp:lastPrinted>
  <dcterms:created xsi:type="dcterms:W3CDTF">2004-06-15T18:50:25Z</dcterms:created>
  <dcterms:modified xsi:type="dcterms:W3CDTF">2009-10-04T07:02:45Z</dcterms:modified>
</cp:coreProperties>
</file>