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0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57" r:id="rId3"/>
    <p:sldId id="258" r:id="rId4"/>
    <p:sldId id="259" r:id="rId5"/>
    <p:sldId id="290" r:id="rId6"/>
    <p:sldId id="260" r:id="rId7"/>
    <p:sldId id="285" r:id="rId8"/>
    <p:sldId id="284" r:id="rId9"/>
    <p:sldId id="264" r:id="rId10"/>
    <p:sldId id="265" r:id="rId11"/>
    <p:sldId id="282" r:id="rId12"/>
    <p:sldId id="287" r:id="rId13"/>
    <p:sldId id="288" r:id="rId14"/>
    <p:sldId id="292" r:id="rId15"/>
    <p:sldId id="289" r:id="rId16"/>
    <p:sldId id="286" r:id="rId17"/>
    <p:sldId id="261" r:id="rId18"/>
    <p:sldId id="273" r:id="rId19"/>
    <p:sldId id="272" r:id="rId20"/>
    <p:sldId id="276" r:id="rId21"/>
    <p:sldId id="262" r:id="rId22"/>
    <p:sldId id="274" r:id="rId23"/>
    <p:sldId id="277" r:id="rId24"/>
    <p:sldId id="278" r:id="rId25"/>
    <p:sldId id="263" r:id="rId26"/>
    <p:sldId id="275" r:id="rId27"/>
    <p:sldId id="279" r:id="rId28"/>
    <p:sldId id="281" r:id="rId29"/>
    <p:sldId id="280" r:id="rId30"/>
    <p:sldId id="266" r:id="rId31"/>
    <p:sldId id="267" r:id="rId32"/>
    <p:sldId id="283" r:id="rId33"/>
    <p:sldId id="291" r:id="rId34"/>
    <p:sldId id="268" r:id="rId35"/>
    <p:sldId id="269" r:id="rId36"/>
    <p:sldId id="270" r:id="rId37"/>
    <p:sldId id="271" r:id="rId3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rt" id="{290C96A4-DC02-4F2C-958F-785146176B85}">
          <p14:sldIdLst>
            <p14:sldId id="256"/>
            <p14:sldId id="257"/>
            <p14:sldId id="258"/>
            <p14:sldId id="259"/>
            <p14:sldId id="290"/>
          </p14:sldIdLst>
        </p14:section>
        <p14:section name="Win7" id="{B1AB4575-75B4-4349-BAFA-A099D03780DB}">
          <p14:sldIdLst>
            <p14:sldId id="260"/>
            <p14:sldId id="285"/>
            <p14:sldId id="284"/>
          </p14:sldIdLst>
        </p14:section>
        <p14:section name="Silverlight" id="{1729F7FA-06EC-45F6-8E77-188F51453F18}">
          <p14:sldIdLst>
            <p14:sldId id="264"/>
            <p14:sldId id="265"/>
          </p14:sldIdLst>
        </p14:section>
        <p14:section name="System.Windows.Input.Manipulations" id="{98086306-8D94-4487-98ED-4E1E31D736E5}">
          <p14:sldIdLst>
            <p14:sldId id="282"/>
            <p14:sldId id="287"/>
            <p14:sldId id="288"/>
            <p14:sldId id="292"/>
            <p14:sldId id="289"/>
            <p14:sldId id="286"/>
          </p14:sldIdLst>
        </p14:section>
        <p14:section name="WPF4" id="{1FF30B23-0E64-438D-B752-27F8466822EA}">
          <p14:sldIdLst>
            <p14:sldId id="261"/>
            <p14:sldId id="273"/>
            <p14:sldId id="272"/>
            <p14:sldId id="276"/>
            <p14:sldId id="262"/>
            <p14:sldId id="274"/>
            <p14:sldId id="277"/>
            <p14:sldId id="278"/>
            <p14:sldId id="263"/>
            <p14:sldId id="275"/>
            <p14:sldId id="279"/>
            <p14:sldId id="281"/>
            <p14:sldId id="280"/>
          </p14:sldIdLst>
        </p14:section>
        <p14:section name="Surface" id="{9E068AEF-6FF7-4071-83C4-EE3CDF78892B}">
          <p14:sldIdLst>
            <p14:sldId id="266"/>
            <p14:sldId id="267"/>
            <p14:sldId id="283"/>
            <p14:sldId id="291"/>
            <p14:sldId id="268"/>
            <p14:sldId id="269"/>
          </p14:sldIdLst>
        </p14:section>
        <p14:section name="End" id="{41514C5C-A548-410D-8885-11004690953F}">
          <p14:sldIdLst>
            <p14:sldId id="270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27" autoAdjust="0"/>
  </p:normalViewPr>
  <p:slideViewPr>
    <p:cSldViewPr>
      <p:cViewPr varScale="1">
        <p:scale>
          <a:sx n="128" d="100"/>
          <a:sy n="128" d="100"/>
        </p:scale>
        <p:origin x="-11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2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1AACFA0-2EAB-4FBE-8016-AD024C93A842}" type="datetimeFigureOut">
              <a:rPr lang="en-US" smtClean="0"/>
              <a:t>1/11/2010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617A64D-71F1-496A-B84F-2C6AFF95F1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94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7FBBE03-EAA9-4DE7-B073-06E163F81C19}" type="datetimeFigureOut">
              <a:rPr lang="en-US" smtClean="0"/>
              <a:t>1/11/2010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4402357-65D1-4528-ABA1-1299E7F35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754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02357-65D1-4528-ABA1-1299E7F35A0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409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7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1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3175" cap="rnd" cmpd="sng" algn="ctr">
            <a:solidFill>
              <a:srgbClr xmlns:mc="http://schemas.openxmlformats.org/markup-compatibility/2006" xmlns:a14="http://schemas.microsoft.com/office/drawing/2010/main" val="C0C0C0" mc:Ignorable=""/>
            </a:solidFill>
            <a:prstDash val="solid"/>
          </a:ln>
          <a:effectLst>
            <a:outerShdw blurRad="63500" dist="38500" dir="7500000" sx="98500" sy="100080" kx="100000" algn="tl" rotWithShape="0">
              <a:srgbClr xmlns:mc="http://schemas.openxmlformats.org/markup-compatibility/2006" xmlns:a14="http://schemas.microsoft.com/office/drawing/2010/main" val="000000" mc:Ignorable="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12700" cap="flat" cmpd="sng" algn="ctr">
            <a:solidFill>
              <a:srgbClr xmlns:mc="http://schemas.openxmlformats.org/markup-compatibility/2006" xmlns:a14="http://schemas.microsoft.com/office/drawing/2010/main" val="FFFFFF" mc:Ignorable=""/>
            </a:solidFill>
            <a:prstDash val="solid"/>
            <a:bevel/>
          </a:ln>
          <a:effectLst>
            <a:outerShdw blurRad="19685" dist="6350" dir="12900000" algn="tl" rotWithShape="0">
              <a:srgbClr xmlns:mc="http://schemas.openxmlformats.org/markup-compatibility/2006" xmlns:a14="http://schemas.microsoft.com/office/drawing/2010/main" val="000000" mc:Ignorable="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xmlns:mc="http://schemas.openxmlformats.org/markup-compatibility/2006" xmlns:a14="http://schemas.microsoft.com/office/drawing/2010/main" val="C0C0C0" mc:Ignorable="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09A3FA-4531-4119-9A13-0125C076434E}" type="datetimeFigureOut">
              <a:rPr lang="en-US" smtClean="0"/>
              <a:t>12/28/2009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1DB5358-8059-40F2-BBF3-124C63A12C7D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rianpee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brian@brianpeek.co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tinyurl.com/slman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tinyurl.com/surface64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nyurl.com/vs2010b2" TargetMode="External"/><Relationship Id="rId7" Type="http://schemas.openxmlformats.org/officeDocument/2006/relationships/hyperlink" Target="http://multitouchvista.codeplex.com/" TargetMode="External"/><Relationship Id="rId2" Type="http://schemas.openxmlformats.org/officeDocument/2006/relationships/hyperlink" Target="http://www.brianpeek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inyurl.com/slmanip" TargetMode="External"/><Relationship Id="rId5" Type="http://schemas.openxmlformats.org/officeDocument/2006/relationships/hyperlink" Target="http://www.microsoft.com/surface/" TargetMode="External"/><Relationship Id="rId4" Type="http://schemas.openxmlformats.org/officeDocument/2006/relationships/hyperlink" Target="http://www.silverlight.net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Multi-touch </a:t>
            </a:r>
            <a:r>
              <a:rPr lang="en-US" dirty="0" smtClean="0"/>
              <a:t>Madness!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Brian Peek</a:t>
            </a:r>
          </a:p>
          <a:p>
            <a:r>
              <a:rPr lang="en-US" dirty="0" smtClean="0">
                <a:hlinkClick r:id="rId3"/>
              </a:rPr>
              <a:t>http://www.brianpeek.com/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brian@brianpeek.com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588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Silverlight </a:t>
            </a:r>
            <a:r>
              <a:rPr lang="en-US" dirty="0" smtClean="0"/>
              <a:t>Multi-touch</a:t>
            </a:r>
          </a:p>
        </p:txBody>
      </p:sp>
    </p:spTree>
    <p:extLst>
      <p:ext uri="{BB962C8B-B14F-4D97-AF65-F5344CB8AC3E}">
        <p14:creationId xmlns:p14="http://schemas.microsoft.com/office/powerpoint/2010/main" val="3156454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err="1"/>
              <a:t>System.Windows.Input.Manipulations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Microsoft Surface Silverlight Manipulations and Inertia Sample</a:t>
            </a:r>
          </a:p>
          <a:p>
            <a:pPr lvl="1"/>
            <a:r>
              <a:rPr lang="en-US" b="1" dirty="0" smtClean="0">
                <a:hlinkClick r:id="rId2" tooltip="Linkification: http://tinyurl.com/slmanip"/>
              </a:rPr>
              <a:t>http://tinyurl.com/slmanip</a:t>
            </a:r>
            <a:endParaRPr lang="en-US" dirty="0" smtClean="0"/>
          </a:p>
          <a:p>
            <a:pPr lvl="1"/>
            <a:r>
              <a:rPr lang="en-US" dirty="0" smtClean="0"/>
              <a:t>Contains System.Windows.Input.Manipulations.dll</a:t>
            </a:r>
          </a:p>
          <a:p>
            <a:pPr lvl="1"/>
            <a:r>
              <a:rPr lang="en-US" dirty="0" smtClean="0"/>
              <a:t>Will be included in .NET 4.0</a:t>
            </a:r>
          </a:p>
          <a:p>
            <a:pPr lvl="1"/>
            <a:r>
              <a:rPr lang="en-US" dirty="0" smtClean="0"/>
              <a:t>For now, the one included in the sample is built for .NET 3.5 and is </a:t>
            </a:r>
            <a:r>
              <a:rPr lang="en-US" b="1" dirty="0" smtClean="0"/>
              <a:t>NOT</a:t>
            </a:r>
            <a:r>
              <a:rPr lang="en-US" dirty="0" smtClean="0"/>
              <a:t> redistributable</a:t>
            </a:r>
          </a:p>
          <a:p>
            <a:pPr lvl="1"/>
            <a:r>
              <a:rPr lang="en-US" dirty="0" smtClean="0"/>
              <a:t>Works with Silverlight 3 and 4 (and everything else), but obviously the end user needs .NET Framework 4.0 installed</a:t>
            </a:r>
          </a:p>
          <a:p>
            <a:pPr lvl="1"/>
            <a:r>
              <a:rPr lang="en-US" dirty="0" smtClean="0"/>
              <a:t>Stupidly complex…needs to be baked into Silverlight like it is in WPF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129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err="1"/>
              <a:t>System.Windows.Input.Manipulations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Consolas" pitchFamily="49" charset="0"/>
                <a:cs typeface="Consolas" pitchFamily="49" charset="0"/>
              </a:rPr>
              <a:t>ManipulationProcessor2D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Performs calculations required for 2D manipulation</a:t>
            </a:r>
          </a:p>
          <a:p>
            <a:pPr lvl="1"/>
            <a:r>
              <a:rPr lang="en-US" dirty="0" smtClean="0">
                <a:cs typeface="Consolas" pitchFamily="49" charset="0"/>
              </a:rPr>
              <a:t>Translate, scale and rotate</a:t>
            </a:r>
          </a:p>
          <a:p>
            <a:pPr lvl="1"/>
            <a:r>
              <a:rPr lang="en-US" dirty="0" smtClean="0">
                <a:cs typeface="Consolas" pitchFamily="49" charset="0"/>
              </a:rPr>
              <a:t>Doesn’t move the object, just does the calculation</a:t>
            </a:r>
          </a:p>
          <a:p>
            <a:pPr lvl="1"/>
            <a:r>
              <a:rPr lang="en-US" dirty="0" smtClean="0">
                <a:cs typeface="Consolas" pitchFamily="49" charset="0"/>
              </a:rPr>
              <a:t>Hook the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Started</a:t>
            </a:r>
            <a:r>
              <a:rPr lang="en-US" dirty="0" smtClean="0">
                <a:cs typeface="Consolas" pitchFamily="49" charset="0"/>
              </a:rPr>
              <a:t>,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Delta</a:t>
            </a:r>
            <a:r>
              <a:rPr lang="en-US" dirty="0" smtClean="0">
                <a:cs typeface="Consolas" pitchFamily="49" charset="0"/>
              </a:rPr>
              <a:t> and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Completed</a:t>
            </a:r>
            <a:r>
              <a:rPr lang="en-US" dirty="0" smtClean="0">
                <a:cs typeface="Consolas" pitchFamily="49" charset="0"/>
              </a:rPr>
              <a:t> events</a:t>
            </a:r>
          </a:p>
          <a:p>
            <a:pPr lvl="1"/>
            <a:r>
              <a:rPr lang="en-US" dirty="0" smtClean="0">
                <a:cs typeface="Consolas" pitchFamily="49" charset="0"/>
              </a:rPr>
              <a:t>Call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ProcessManipulators</a:t>
            </a:r>
            <a:r>
              <a:rPr lang="en-US" dirty="0" smtClean="0">
                <a:cs typeface="Consolas" pitchFamily="49" charset="0"/>
              </a:rPr>
              <a:t> when touch point events raised</a:t>
            </a:r>
            <a:endParaRPr lang="en-US" dirty="0"/>
          </a:p>
          <a:p>
            <a:endParaRPr lang="en-US" b="1" dirty="0"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58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err="1"/>
              <a:t>System.Windows.Input.Manipulations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Consolas" pitchFamily="49" charset="0"/>
                <a:cs typeface="Consolas" pitchFamily="49" charset="0"/>
              </a:rPr>
              <a:t>InertiaProcessor2D</a:t>
            </a:r>
          </a:p>
          <a:p>
            <a:pPr lvl="1"/>
            <a:r>
              <a:rPr lang="en-US" dirty="0">
                <a:cs typeface="Consolas" pitchFamily="49" charset="0"/>
              </a:rPr>
              <a:t>Performs calculations required for 2D inertia</a:t>
            </a:r>
          </a:p>
          <a:p>
            <a:pPr lvl="1"/>
            <a:r>
              <a:rPr lang="en-US" dirty="0">
                <a:cs typeface="Consolas" pitchFamily="49" charset="0"/>
              </a:rPr>
              <a:t>Deceleration for translate, scale and rotate</a:t>
            </a:r>
          </a:p>
          <a:p>
            <a:pPr lvl="1"/>
            <a:r>
              <a:rPr lang="en-US" dirty="0">
                <a:cs typeface="Consolas" pitchFamily="49" charset="0"/>
              </a:rPr>
              <a:t>As with the above, doesn’t move objects, just does calculations over time</a:t>
            </a:r>
          </a:p>
          <a:p>
            <a:pPr lvl="1"/>
            <a:r>
              <a:rPr lang="en-US" dirty="0">
                <a:cs typeface="Consolas" pitchFamily="49" charset="0"/>
              </a:rPr>
              <a:t>Set the desired deceleration </a:t>
            </a:r>
            <a:r>
              <a:rPr lang="en-US" dirty="0" smtClean="0">
                <a:cs typeface="Consolas" pitchFamily="49" charset="0"/>
              </a:rPr>
              <a:t>values</a:t>
            </a:r>
            <a:endParaRPr lang="en-US" dirty="0">
              <a:cs typeface="Consolas" pitchFamily="49" charset="0"/>
            </a:endParaRPr>
          </a:p>
          <a:p>
            <a:pPr lvl="1"/>
            <a:r>
              <a:rPr lang="en-US" dirty="0">
                <a:cs typeface="Consolas" pitchFamily="49" charset="0"/>
              </a:rPr>
              <a:t>Hook </a:t>
            </a:r>
            <a:r>
              <a:rPr lang="en-US" dirty="0" smtClean="0">
                <a:cs typeface="Consolas" pitchFamily="49" charset="0"/>
              </a:rPr>
              <a:t>the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Delta</a:t>
            </a:r>
            <a:r>
              <a:rPr lang="en-US" dirty="0">
                <a:cs typeface="Consolas" pitchFamily="49" charset="0"/>
              </a:rPr>
              <a:t> and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Completed</a:t>
            </a:r>
            <a:r>
              <a:rPr lang="en-US" dirty="0">
                <a:cs typeface="Consolas" pitchFamily="49" charset="0"/>
              </a:rPr>
              <a:t> events</a:t>
            </a:r>
          </a:p>
          <a:p>
            <a:pPr lvl="1"/>
            <a:r>
              <a:rPr lang="en-US" dirty="0">
                <a:cs typeface="Consolas" pitchFamily="49" charset="0"/>
              </a:rPr>
              <a:t>Must call </a:t>
            </a:r>
            <a:r>
              <a:rPr lang="en-US" sz="2500" b="1" dirty="0">
                <a:latin typeface="Consolas" pitchFamily="49" charset="0"/>
                <a:cs typeface="Consolas" pitchFamily="49" charset="0"/>
              </a:rPr>
              <a:t>Process</a:t>
            </a:r>
            <a:r>
              <a:rPr lang="en-US" dirty="0">
                <a:cs typeface="Consolas" pitchFamily="49" charset="0"/>
              </a:rPr>
              <a:t> method regularly (</a:t>
            </a:r>
            <a:r>
              <a:rPr lang="en-US" sz="2500" b="1" dirty="0" err="1">
                <a:latin typeface="Consolas" pitchFamily="49" charset="0"/>
                <a:cs typeface="Consolas" pitchFamily="49" charset="0"/>
              </a:rPr>
              <a:t>DispatchTimer</a:t>
            </a:r>
            <a:r>
              <a:rPr lang="en-US" dirty="0">
                <a:cs typeface="Consolas" pitchFamily="49" charset="0"/>
              </a:rPr>
              <a:t>)</a:t>
            </a:r>
          </a:p>
          <a:p>
            <a:r>
              <a:rPr lang="en-US" dirty="0">
                <a:cs typeface="Consolas" pitchFamily="49" charset="0"/>
              </a:rPr>
              <a:t>For each of these, you move the designated object in the </a:t>
            </a:r>
            <a:r>
              <a:rPr lang="en-US" sz="2400" b="1" dirty="0">
                <a:latin typeface="Consolas" pitchFamily="49" charset="0"/>
                <a:cs typeface="Consolas" pitchFamily="49" charset="0"/>
              </a:rPr>
              <a:t>Delta</a:t>
            </a:r>
            <a:r>
              <a:rPr lang="en-US" dirty="0">
                <a:cs typeface="Consolas" pitchFamily="49" charset="0"/>
              </a:rPr>
              <a:t> event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122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 err="1"/>
              <a:t>System.Windows.Input.Manipulations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Consolas" pitchFamily="49" charset="0"/>
              </a:rPr>
              <a:t>Velocity values</a:t>
            </a:r>
          </a:p>
          <a:p>
            <a:pPr lvl="1"/>
            <a:r>
              <a:rPr lang="en-US" dirty="0">
                <a:cs typeface="Consolas" pitchFamily="49" charset="0"/>
              </a:rPr>
              <a:t>Scaling (Expansion) – DIPs / </a:t>
            </a:r>
            <a:r>
              <a:rPr lang="en-US" dirty="0" smtClean="0">
                <a:cs typeface="Consolas" pitchFamily="49" charset="0"/>
              </a:rPr>
              <a:t>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Rotation </a:t>
            </a:r>
            <a:r>
              <a:rPr lang="en-US" dirty="0">
                <a:cs typeface="Consolas" pitchFamily="49" charset="0"/>
              </a:rPr>
              <a:t>– Degrees / 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Translation – DIPs / millisecond</a:t>
            </a:r>
          </a:p>
          <a:p>
            <a:r>
              <a:rPr lang="en-US" dirty="0" smtClean="0">
                <a:cs typeface="Consolas" pitchFamily="49" charset="0"/>
              </a:rPr>
              <a:t>Deceleration values</a:t>
            </a:r>
          </a:p>
          <a:p>
            <a:pPr lvl="1"/>
            <a:r>
              <a:rPr lang="en-US" dirty="0">
                <a:cs typeface="Consolas" pitchFamily="49" charset="0"/>
              </a:rPr>
              <a:t>Scaling (Expansion) – (DIPs / millisecond)</a:t>
            </a:r>
            <a:r>
              <a:rPr lang="en-US" baseline="30000" dirty="0">
                <a:cs typeface="Consolas" pitchFamily="49" charset="0"/>
              </a:rPr>
              <a:t> 2</a:t>
            </a:r>
          </a:p>
          <a:p>
            <a:pPr lvl="1"/>
            <a:r>
              <a:rPr lang="en-US" dirty="0">
                <a:cs typeface="Consolas" pitchFamily="49" charset="0"/>
              </a:rPr>
              <a:t>Rotation – (Degrees / millisecond)</a:t>
            </a:r>
            <a:r>
              <a:rPr lang="en-US" baseline="30000" dirty="0">
                <a:cs typeface="Consolas" pitchFamily="49" charset="0"/>
              </a:rPr>
              <a:t> 2</a:t>
            </a:r>
            <a:endParaRPr lang="en-US" dirty="0">
              <a:cs typeface="Consolas" pitchFamily="49" charset="0"/>
            </a:endParaRPr>
          </a:p>
          <a:p>
            <a:pPr lvl="1"/>
            <a:r>
              <a:rPr lang="en-US" dirty="0" smtClean="0">
                <a:cs typeface="Consolas" pitchFamily="49" charset="0"/>
              </a:rPr>
              <a:t>Translation </a:t>
            </a:r>
            <a:r>
              <a:rPr lang="en-US" dirty="0">
                <a:cs typeface="Consolas" pitchFamily="49" charset="0"/>
              </a:rPr>
              <a:t>– </a:t>
            </a:r>
            <a:r>
              <a:rPr lang="en-US" dirty="0" smtClean="0">
                <a:cs typeface="Consolas" pitchFamily="49" charset="0"/>
              </a:rPr>
              <a:t>(DIPs / millisecond)</a:t>
            </a:r>
            <a:r>
              <a:rPr lang="en-US" baseline="30000" dirty="0" smtClean="0">
                <a:cs typeface="Consolas" pitchFamily="49" charset="0"/>
              </a:rPr>
              <a:t>2</a:t>
            </a:r>
            <a:endParaRPr lang="en-US" dirty="0"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DIP – </a:t>
            </a:r>
            <a:r>
              <a:rPr lang="en-US" b="1" dirty="0" smtClean="0">
                <a:cs typeface="Consolas" pitchFamily="49" charset="0"/>
              </a:rPr>
              <a:t>D</a:t>
            </a:r>
            <a:r>
              <a:rPr lang="en-US" dirty="0" smtClean="0">
                <a:cs typeface="Consolas" pitchFamily="49" charset="0"/>
              </a:rPr>
              <a:t>evice </a:t>
            </a:r>
            <a:r>
              <a:rPr lang="en-US" b="1" dirty="0" smtClean="0">
                <a:cs typeface="Consolas" pitchFamily="49" charset="0"/>
              </a:rPr>
              <a:t>I</a:t>
            </a:r>
            <a:r>
              <a:rPr lang="en-US" dirty="0" smtClean="0">
                <a:cs typeface="Consolas" pitchFamily="49" charset="0"/>
              </a:rPr>
              <a:t>ndependent </a:t>
            </a:r>
            <a:r>
              <a:rPr lang="en-US" b="1" dirty="0" smtClean="0">
                <a:cs typeface="Consolas" pitchFamily="49" charset="0"/>
              </a:rPr>
              <a:t>P</a:t>
            </a:r>
            <a:r>
              <a:rPr lang="en-US" dirty="0" smtClean="0">
                <a:cs typeface="Consolas" pitchFamily="49" charset="0"/>
              </a:rPr>
              <a:t>ixel, 1/96</a:t>
            </a:r>
            <a:r>
              <a:rPr lang="en-US" baseline="30000" dirty="0" smtClean="0">
                <a:cs typeface="Consolas" pitchFamily="49" charset="0"/>
              </a:rPr>
              <a:t>th</a:t>
            </a:r>
            <a:r>
              <a:rPr lang="en-US" dirty="0" smtClean="0">
                <a:cs typeface="Consolas" pitchFamily="49" charset="0"/>
              </a:rPr>
              <a:t> inch</a:t>
            </a:r>
          </a:p>
        </p:txBody>
      </p:sp>
    </p:spTree>
    <p:extLst>
      <p:ext uri="{BB962C8B-B14F-4D97-AF65-F5344CB8AC3E}">
        <p14:creationId xmlns:p14="http://schemas.microsoft.com/office/powerpoint/2010/main" val="275391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err="1"/>
              <a:t>System.Windows.Input.Manipulations</a:t>
            </a:r>
            <a:endParaRPr lang="en-US" sz="4200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291" y="1935163"/>
            <a:ext cx="6861418" cy="4389437"/>
          </a:xfrm>
        </p:spPr>
      </p:pic>
    </p:spTree>
    <p:extLst>
      <p:ext uri="{BB962C8B-B14F-4D97-AF65-F5344CB8AC3E}">
        <p14:creationId xmlns:p14="http://schemas.microsoft.com/office/powerpoint/2010/main" val="4044880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Multi-touch and manipulation/inertia with Silverlight</a:t>
            </a:r>
          </a:p>
        </p:txBody>
      </p:sp>
    </p:spTree>
    <p:extLst>
      <p:ext uri="{BB962C8B-B14F-4D97-AF65-F5344CB8AC3E}">
        <p14:creationId xmlns:p14="http://schemas.microsoft.com/office/powerpoint/2010/main" val="3166539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Multi-touch </a:t>
            </a:r>
            <a:r>
              <a:rPr lang="en-US" dirty="0" smtClean="0"/>
              <a:t>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Consolas" pitchFamily="49" charset="0"/>
              </a:rPr>
              <a:t>Contains </a:t>
            </a:r>
            <a:r>
              <a:rPr lang="en-US" dirty="0">
                <a:cs typeface="Consolas" pitchFamily="49" charset="0"/>
              </a:rPr>
              <a:t>3 APIs:</a:t>
            </a:r>
          </a:p>
          <a:p>
            <a:pPr lvl="1"/>
            <a:r>
              <a:rPr lang="en-US" dirty="0">
                <a:cs typeface="Consolas" pitchFamily="49" charset="0"/>
              </a:rPr>
              <a:t>Touch application object (just like Silverlight)</a:t>
            </a:r>
          </a:p>
          <a:p>
            <a:pPr lvl="1"/>
            <a:r>
              <a:rPr lang="en-US" dirty="0" smtClean="0">
                <a:cs typeface="Consolas" pitchFamily="49" charset="0"/>
              </a:rPr>
              <a:t>Application-wide routed </a:t>
            </a:r>
            <a:r>
              <a:rPr lang="en-US" dirty="0">
                <a:cs typeface="Consolas" pitchFamily="49" charset="0"/>
              </a:rPr>
              <a:t>touch </a:t>
            </a:r>
            <a:r>
              <a:rPr lang="en-US" dirty="0" smtClean="0">
                <a:cs typeface="Consolas" pitchFamily="49" charset="0"/>
              </a:rPr>
              <a:t>events </a:t>
            </a:r>
            <a:endParaRPr lang="en-US" dirty="0">
              <a:cs typeface="Consolas" pitchFamily="49" charset="0"/>
            </a:endParaRPr>
          </a:p>
          <a:p>
            <a:pPr lvl="1"/>
            <a:r>
              <a:rPr lang="en-US" dirty="0">
                <a:cs typeface="Consolas" pitchFamily="49" charset="0"/>
              </a:rPr>
              <a:t>Object-level Manipulation/Inertia</a:t>
            </a:r>
          </a:p>
          <a:p>
            <a:pPr lvl="2"/>
            <a:r>
              <a:rPr lang="en-US" dirty="0" smtClean="0"/>
              <a:t>Every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dirty="0" smtClean="0"/>
              <a:t>,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UIElement3D</a:t>
            </a:r>
            <a:r>
              <a:rPr lang="en-US" dirty="0" smtClean="0"/>
              <a:t>, and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ContentElement</a:t>
            </a:r>
            <a:r>
              <a:rPr lang="en-US" dirty="0" smtClean="0"/>
              <a:t> supports this</a:t>
            </a:r>
          </a:p>
          <a:p>
            <a:pPr lvl="2"/>
            <a:r>
              <a:rPr lang="en-US" dirty="0" smtClean="0"/>
              <a:t>Final </a:t>
            </a:r>
            <a:r>
              <a:rPr lang="en-US" dirty="0" smtClean="0"/>
              <a:t>release </a:t>
            </a:r>
            <a:r>
              <a:rPr lang="en-US" dirty="0" smtClean="0"/>
              <a:t>(not in Beta 2) will </a:t>
            </a:r>
            <a:r>
              <a:rPr lang="en-US" dirty="0" smtClean="0"/>
              <a:t>include default touch support for container controls, like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ScrollViewer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511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Consolas" pitchFamily="49" charset="0"/>
              </a:rPr>
              <a:t>The following raw events can be hooked for native multi-touch support:</a:t>
            </a:r>
          </a:p>
          <a:p>
            <a:pPr lvl="1"/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public 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static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TouchDownEvent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 lvl="1"/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public 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static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latin typeface="Consolas" pitchFamily="49" charset="0"/>
                <a:cs typeface="Consolas" pitchFamily="49" charset="0"/>
              </a:rPr>
              <a:t>TouchEnterEvent</a:t>
            </a:r>
            <a:r>
              <a:rPr lang="en-US" sz="1800" b="1" dirty="0" smtClean="0">
                <a:latin typeface="Consolas" pitchFamily="49" charset="0"/>
                <a:cs typeface="Consolas" pitchFamily="49" charset="0"/>
              </a:rPr>
              <a:t>;</a:t>
            </a:r>
            <a:endParaRPr lang="en-US" sz="1800" b="1" dirty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sz="1800" b="1" dirty="0"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TouchLeaveEvent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b="1" dirty="0"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TouchMoveEvent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b="1" dirty="0"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>
                <a:latin typeface="Consolas" pitchFamily="49" charset="0"/>
                <a:cs typeface="Consolas" pitchFamily="49" charset="0"/>
              </a:rPr>
              <a:t>TouchUpEvent</a:t>
            </a:r>
            <a:r>
              <a:rPr lang="en-US" sz="1800" b="1" dirty="0">
                <a:latin typeface="Consolas" pitchFamily="49" charset="0"/>
                <a:cs typeface="Consolas" pitchFamily="49" charset="0"/>
              </a:rPr>
              <a:t>; </a:t>
            </a:r>
          </a:p>
          <a:p>
            <a:r>
              <a:rPr lang="en-US" dirty="0" smtClean="0"/>
              <a:t>Each event also has a “routed” and “preview” version</a:t>
            </a:r>
          </a:p>
          <a:p>
            <a:r>
              <a:rPr lang="en-US" dirty="0" smtClean="0"/>
              <a:t>Each event is given a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TouchEventArgs</a:t>
            </a:r>
            <a:r>
              <a:rPr lang="en-US" dirty="0" smtClean="0"/>
              <a:t> parameter which holds the useful touch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838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Raw Multi-touch in WPF4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932" y="1935164"/>
            <a:ext cx="5440136" cy="4389437"/>
          </a:xfrm>
        </p:spPr>
      </p:pic>
    </p:spTree>
    <p:extLst>
      <p:ext uri="{BB962C8B-B14F-4D97-AF65-F5344CB8AC3E}">
        <p14:creationId xmlns:p14="http://schemas.microsoft.com/office/powerpoint/2010/main" val="692451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Multi-touch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Why do I care?</a:t>
            </a:r>
          </a:p>
          <a:p>
            <a:r>
              <a:rPr lang="en-US" dirty="0" smtClean="0"/>
              <a:t>Multi-touch </a:t>
            </a:r>
            <a:r>
              <a:rPr lang="en-US" dirty="0" smtClean="0"/>
              <a:t>in Windows 7</a:t>
            </a:r>
          </a:p>
          <a:p>
            <a:r>
              <a:rPr lang="en-US" dirty="0" smtClean="0"/>
              <a:t>Multi-touch </a:t>
            </a:r>
            <a:r>
              <a:rPr lang="en-US" dirty="0" smtClean="0"/>
              <a:t>in WPF4</a:t>
            </a:r>
          </a:p>
          <a:p>
            <a:r>
              <a:rPr lang="en-US" dirty="0" smtClean="0"/>
              <a:t>Multi-touch </a:t>
            </a:r>
            <a:r>
              <a:rPr lang="en-US" dirty="0" smtClean="0"/>
              <a:t>in Silverlight</a:t>
            </a:r>
          </a:p>
          <a:p>
            <a:r>
              <a:rPr lang="en-US" dirty="0" smtClean="0"/>
              <a:t>Multi-touch </a:t>
            </a:r>
            <a:r>
              <a:rPr lang="en-US" dirty="0" smtClean="0"/>
              <a:t>in Surface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80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Hook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TouchDown</a:t>
            </a:r>
            <a:r>
              <a:rPr lang="en-US" dirty="0" smtClean="0"/>
              <a:t>,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TouchMove</a:t>
            </a:r>
            <a:r>
              <a:rPr lang="en-US" dirty="0" smtClean="0"/>
              <a:t>,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TouchUp</a:t>
            </a:r>
            <a:r>
              <a:rPr lang="en-US" dirty="0" smtClean="0"/>
              <a:t> events (at minimum)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TouchEventArgs.TouchDevice.Id</a:t>
            </a:r>
            <a:r>
              <a:rPr lang="en-US" dirty="0" smtClean="0"/>
              <a:t> to keep track of touch point between events</a:t>
            </a:r>
          </a:p>
          <a:p>
            <a:pPr lvl="1"/>
            <a:r>
              <a:rPr lang="en-US" dirty="0" smtClean="0"/>
              <a:t>Each individual touch point will have unique ID through lifetime of the touch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TouchEventArgs.GetTouchPoint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()</a:t>
            </a:r>
            <a:r>
              <a:rPr lang="en-US" b="1" dirty="0" smtClean="0"/>
              <a:t> </a:t>
            </a:r>
            <a:r>
              <a:rPr lang="en-US" dirty="0" smtClean="0"/>
              <a:t>to get position and other information for the current point</a:t>
            </a:r>
          </a:p>
          <a:p>
            <a:pPr lvl="1"/>
            <a:r>
              <a:rPr lang="en-US" dirty="0" smtClean="0"/>
              <a:t>Must pass in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dirty="0" smtClean="0"/>
              <a:t> to get position of touch point relative to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438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WPF Raw Touch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740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Each control must opt-in to manipulation</a:t>
            </a:r>
          </a:p>
          <a:p>
            <a:r>
              <a:rPr lang="en-US" dirty="0" err="1">
                <a:solidFill>
                  <a:srgbClr xmlns:mc="http://schemas.openxmlformats.org/markup-compatibility/2006" xmlns:a14="http://schemas.microsoft.com/office/drawing/2010/main" val="FF0000" mc:Ignorable=""/>
                </a:solidFill>
                <a:latin typeface="Consolas" pitchFamily="49" charset="0"/>
                <a:cs typeface="Consolas" pitchFamily="49" charset="0"/>
              </a:rPr>
              <a:t>IsManipulationEnabled</a:t>
            </a:r>
            <a:r>
              <a:rPr lang="en-US" dirty="0">
                <a:solidFill>
                  <a:srgbClr xmlns:mc="http://schemas.openxmlformats.org/markup-compatibility/2006" xmlns:a14="http://schemas.microsoft.com/office/drawing/2010/main" val="0000FF" mc:Ignorable=""/>
                </a:solidFill>
                <a:latin typeface="Consolas" pitchFamily="49" charset="0"/>
                <a:cs typeface="Consolas" pitchFamily="49" charset="0"/>
              </a:rPr>
              <a:t>="True"</a:t>
            </a:r>
            <a:r>
              <a:rPr lang="en-US" dirty="0" smtClean="0"/>
              <a:t> on controls which </a:t>
            </a:r>
            <a:r>
              <a:rPr lang="en-US" dirty="0"/>
              <a:t>are </a:t>
            </a:r>
            <a:r>
              <a:rPr lang="en-US" dirty="0" err="1" smtClean="0"/>
              <a:t>manipulable</a:t>
            </a:r>
            <a:endParaRPr lang="en-US" dirty="0" smtClean="0"/>
          </a:p>
          <a:p>
            <a:r>
              <a:rPr lang="en-US" dirty="0" smtClean="0"/>
              <a:t>Hook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ManipulationStarting</a:t>
            </a:r>
            <a:r>
              <a:rPr lang="en-US" dirty="0" smtClean="0"/>
              <a:t> and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/>
              <a:t> events</a:t>
            </a:r>
          </a:p>
          <a:p>
            <a:r>
              <a:rPr lang="en-US" dirty="0" smtClean="0"/>
              <a:t>Optionally hook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ManipulationCompleted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event</a:t>
            </a:r>
          </a:p>
        </p:txBody>
      </p:sp>
    </p:spTree>
    <p:extLst>
      <p:ext uri="{BB962C8B-B14F-4D97-AF65-F5344CB8AC3E}">
        <p14:creationId xmlns:p14="http://schemas.microsoft.com/office/powerpoint/2010/main" val="246452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Manipulation in WPF4</a:t>
            </a:r>
            <a:endParaRPr lang="en-US" dirty="0"/>
          </a:p>
        </p:txBody>
      </p:sp>
      <p:pic>
        <p:nvPicPr>
          <p:cNvPr id="16" name="Content Placeholder 1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669" y="1935164"/>
            <a:ext cx="5744665" cy="4389437"/>
          </a:xfrm>
        </p:spPr>
      </p:pic>
    </p:spTree>
    <p:extLst>
      <p:ext uri="{BB962C8B-B14F-4D97-AF65-F5344CB8AC3E}">
        <p14:creationId xmlns:p14="http://schemas.microsoft.com/office/powerpoint/2010/main" val="4041647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err="1">
                <a:latin typeface="Consolas" pitchFamily="49" charset="0"/>
                <a:cs typeface="Consolas" pitchFamily="49" charset="0"/>
              </a:rPr>
              <a:t>ManipulationStarting</a:t>
            </a:r>
            <a:endParaRPr lang="en-US" dirty="0"/>
          </a:p>
          <a:p>
            <a:pPr lvl="1"/>
            <a:r>
              <a:rPr lang="en-US" dirty="0"/>
              <a:t>Set </a:t>
            </a:r>
            <a:r>
              <a:rPr lang="en-US" sz="2000" b="1" dirty="0" err="1">
                <a:latin typeface="Consolas" pitchFamily="49" charset="0"/>
                <a:cs typeface="Consolas" pitchFamily="49" charset="0"/>
              </a:rPr>
              <a:t>ManipulationStartingEventArgs.ManipulationContainer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/>
              <a:t>to the parent element so manipulations are rendered relative to it</a:t>
            </a:r>
          </a:p>
          <a:p>
            <a:pPr lvl="1"/>
            <a:r>
              <a:rPr lang="en-US" dirty="0" smtClean="0"/>
              <a:t>Use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ManipulationStartingEventArgs.Mode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cs typeface="Consolas" pitchFamily="49" charset="0"/>
              </a:rPr>
              <a:t>to set allowed manipulation modes</a:t>
            </a:r>
            <a:endParaRPr lang="en-US" dirty="0"/>
          </a:p>
          <a:p>
            <a:r>
              <a:rPr lang="en-US" b="1" dirty="0" err="1">
                <a:latin typeface="Consolas" pitchFamily="49" charset="0"/>
                <a:cs typeface="Consolas" pitchFamily="49" charset="0"/>
              </a:rPr>
              <a:t>ManipulationDelta</a:t>
            </a:r>
            <a:endParaRPr lang="en-US" dirty="0"/>
          </a:p>
          <a:p>
            <a:pPr lvl="1"/>
            <a:r>
              <a:rPr lang="en-US" dirty="0"/>
              <a:t>Apply the manipulations from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ManipulationDeltaEventArgs.ManipulationDelta</a:t>
            </a:r>
            <a:r>
              <a:rPr lang="en-US" dirty="0"/>
              <a:t> to the element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291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WPF </a:t>
            </a:r>
            <a:r>
              <a:rPr lang="en-US" dirty="0" smtClean="0"/>
              <a:t>Manipulation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203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items in our last example didn’t behave like real-world objects because they lacked physics</a:t>
            </a:r>
          </a:p>
          <a:p>
            <a:r>
              <a:rPr lang="en-US" dirty="0" smtClean="0"/>
              <a:t>We can easily add simple inertial physics</a:t>
            </a:r>
          </a:p>
          <a:p>
            <a:r>
              <a:rPr lang="en-US" dirty="0" smtClean="0"/>
              <a:t>Hook the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ManipulationInertiaStarting</a:t>
            </a:r>
            <a:r>
              <a:rPr lang="en-US" dirty="0" smtClean="0"/>
              <a:t> event and set behaviors for the required manipulation behaviors</a:t>
            </a:r>
          </a:p>
          <a:p>
            <a:pPr lvl="1"/>
            <a:r>
              <a:rPr lang="en-US" b="1" dirty="0" err="1">
                <a:latin typeface="Consolas" pitchFamily="49" charset="0"/>
                <a:cs typeface="Consolas" pitchFamily="49" charset="0"/>
              </a:rPr>
              <a:t>ExpansionBehavior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b="1" dirty="0" err="1">
                <a:latin typeface="Consolas" pitchFamily="49" charset="0"/>
                <a:cs typeface="Consolas" pitchFamily="49" charset="0"/>
              </a:rPr>
              <a:t>RotationBehavior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TranslationBehavior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Each behavior has an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InitialVelocity</a:t>
            </a:r>
            <a:r>
              <a:rPr lang="en-US" dirty="0" smtClean="0">
                <a:cs typeface="Consolas" pitchFamily="49" charset="0"/>
              </a:rPr>
              <a:t> and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DesiredDeceleration</a:t>
            </a:r>
            <a:r>
              <a:rPr lang="en-US" dirty="0" smtClean="0">
                <a:cs typeface="Consolas" pitchFamily="49" charset="0"/>
              </a:rPr>
              <a:t> property to be set</a:t>
            </a:r>
          </a:p>
          <a:p>
            <a:r>
              <a:rPr lang="en-US" dirty="0" smtClean="0">
                <a:cs typeface="Consolas" pitchFamily="49" charset="0"/>
              </a:rPr>
              <a:t>Optionally handle objects moving out of view in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cs typeface="Consolas" pitchFamily="49" charset="0"/>
              </a:rPr>
              <a:t>event handler</a:t>
            </a:r>
          </a:p>
        </p:txBody>
      </p:sp>
    </p:spTree>
    <p:extLst>
      <p:ext uri="{BB962C8B-B14F-4D97-AF65-F5344CB8AC3E}">
        <p14:creationId xmlns:p14="http://schemas.microsoft.com/office/powerpoint/2010/main" val="2610624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cs typeface="Consolas" pitchFamily="49" charset="0"/>
              </a:rPr>
              <a:t>Velocity values</a:t>
            </a:r>
          </a:p>
          <a:p>
            <a:pPr lvl="1"/>
            <a:r>
              <a:rPr lang="en-US" dirty="0">
                <a:cs typeface="Consolas" pitchFamily="49" charset="0"/>
              </a:rPr>
              <a:t>Scaling (Expansion) – DIPs / </a:t>
            </a:r>
            <a:r>
              <a:rPr lang="en-US" dirty="0" smtClean="0">
                <a:cs typeface="Consolas" pitchFamily="49" charset="0"/>
              </a:rPr>
              <a:t>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Rotation </a:t>
            </a:r>
            <a:r>
              <a:rPr lang="en-US" dirty="0">
                <a:cs typeface="Consolas" pitchFamily="49" charset="0"/>
              </a:rPr>
              <a:t>– Degrees / 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Translation – DIPs / millisecond</a:t>
            </a:r>
          </a:p>
          <a:p>
            <a:r>
              <a:rPr lang="en-US" dirty="0" smtClean="0">
                <a:cs typeface="Consolas" pitchFamily="49" charset="0"/>
              </a:rPr>
              <a:t>Deceleration values</a:t>
            </a:r>
          </a:p>
          <a:p>
            <a:pPr lvl="1"/>
            <a:r>
              <a:rPr lang="en-US" dirty="0">
                <a:cs typeface="Consolas" pitchFamily="49" charset="0"/>
              </a:rPr>
              <a:t>Scaling (Expansion) – (DIPs / millisecond)</a:t>
            </a:r>
            <a:r>
              <a:rPr lang="en-US" baseline="30000" dirty="0">
                <a:cs typeface="Consolas" pitchFamily="49" charset="0"/>
              </a:rPr>
              <a:t> 2</a:t>
            </a:r>
          </a:p>
          <a:p>
            <a:pPr lvl="1"/>
            <a:r>
              <a:rPr lang="en-US" dirty="0">
                <a:cs typeface="Consolas" pitchFamily="49" charset="0"/>
              </a:rPr>
              <a:t>Rotation – (Degrees / millisecond)</a:t>
            </a:r>
            <a:r>
              <a:rPr lang="en-US" baseline="30000" dirty="0">
                <a:cs typeface="Consolas" pitchFamily="49" charset="0"/>
              </a:rPr>
              <a:t> 2</a:t>
            </a:r>
            <a:endParaRPr lang="en-US" dirty="0">
              <a:cs typeface="Consolas" pitchFamily="49" charset="0"/>
            </a:endParaRPr>
          </a:p>
          <a:p>
            <a:pPr lvl="1"/>
            <a:r>
              <a:rPr lang="en-US" dirty="0" smtClean="0">
                <a:cs typeface="Consolas" pitchFamily="49" charset="0"/>
              </a:rPr>
              <a:t>Translation </a:t>
            </a:r>
            <a:r>
              <a:rPr lang="en-US" dirty="0">
                <a:cs typeface="Consolas" pitchFamily="49" charset="0"/>
              </a:rPr>
              <a:t>– </a:t>
            </a:r>
            <a:r>
              <a:rPr lang="en-US" dirty="0" smtClean="0">
                <a:cs typeface="Consolas" pitchFamily="49" charset="0"/>
              </a:rPr>
              <a:t>(DIPs / millisecond)</a:t>
            </a:r>
            <a:r>
              <a:rPr lang="en-US" baseline="30000" dirty="0" smtClean="0">
                <a:cs typeface="Consolas" pitchFamily="49" charset="0"/>
              </a:rPr>
              <a:t>2</a:t>
            </a:r>
            <a:endParaRPr lang="en-US" dirty="0"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DIP – </a:t>
            </a:r>
            <a:r>
              <a:rPr lang="en-US" b="1" dirty="0" smtClean="0">
                <a:cs typeface="Consolas" pitchFamily="49" charset="0"/>
              </a:rPr>
              <a:t>D</a:t>
            </a:r>
            <a:r>
              <a:rPr lang="en-US" dirty="0" smtClean="0">
                <a:cs typeface="Consolas" pitchFamily="49" charset="0"/>
              </a:rPr>
              <a:t>evice </a:t>
            </a:r>
            <a:r>
              <a:rPr lang="en-US" b="1" dirty="0" smtClean="0">
                <a:cs typeface="Consolas" pitchFamily="49" charset="0"/>
              </a:rPr>
              <a:t>I</a:t>
            </a:r>
            <a:r>
              <a:rPr lang="en-US" dirty="0" smtClean="0">
                <a:cs typeface="Consolas" pitchFamily="49" charset="0"/>
              </a:rPr>
              <a:t>ndependent </a:t>
            </a:r>
            <a:r>
              <a:rPr lang="en-US" b="1" dirty="0" smtClean="0">
                <a:cs typeface="Consolas" pitchFamily="49" charset="0"/>
              </a:rPr>
              <a:t>P</a:t>
            </a:r>
            <a:r>
              <a:rPr lang="en-US" dirty="0" smtClean="0">
                <a:cs typeface="Consolas" pitchFamily="49" charset="0"/>
              </a:rPr>
              <a:t>ixel, 1/96</a:t>
            </a:r>
            <a:r>
              <a:rPr lang="en-US" baseline="30000" dirty="0" smtClean="0">
                <a:cs typeface="Consolas" pitchFamily="49" charset="0"/>
              </a:rPr>
              <a:t>th</a:t>
            </a:r>
            <a:r>
              <a:rPr lang="en-US" dirty="0" smtClean="0">
                <a:cs typeface="Consolas" pitchFamily="49" charset="0"/>
              </a:rPr>
              <a:t> inch</a:t>
            </a:r>
          </a:p>
        </p:txBody>
      </p:sp>
    </p:spTree>
    <p:extLst>
      <p:ext uri="{BB962C8B-B14F-4D97-AF65-F5344CB8AC3E}">
        <p14:creationId xmlns:p14="http://schemas.microsoft.com/office/powerpoint/2010/main" val="138150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Inertia in WPF4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84" y="1935163"/>
            <a:ext cx="7913032" cy="4389437"/>
          </a:xfrm>
        </p:spPr>
      </p:pic>
    </p:spTree>
    <p:extLst>
      <p:ext uri="{BB962C8B-B14F-4D97-AF65-F5344CB8AC3E}">
        <p14:creationId xmlns:p14="http://schemas.microsoft.com/office/powerpoint/2010/main" val="496438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WPF Inertia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13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Multi-touch?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device that supports multiple touch points</a:t>
            </a:r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iPhone</a:t>
            </a:r>
          </a:p>
          <a:p>
            <a:pPr lvl="1"/>
            <a:r>
              <a:rPr lang="en-US" dirty="0" smtClean="0"/>
              <a:t>Dell SX2210T </a:t>
            </a:r>
            <a:r>
              <a:rPr lang="en-US" dirty="0" smtClean="0"/>
              <a:t>monitor (this one!)</a:t>
            </a:r>
            <a:endParaRPr lang="en-US" dirty="0" smtClean="0"/>
          </a:p>
          <a:p>
            <a:pPr lvl="1"/>
            <a:r>
              <a:rPr lang="en-US" dirty="0" smtClean="0"/>
              <a:t>HP </a:t>
            </a:r>
            <a:r>
              <a:rPr lang="en-US" dirty="0" err="1" smtClean="0"/>
              <a:t>TouchSmart</a:t>
            </a:r>
            <a:endParaRPr lang="en-US" dirty="0"/>
          </a:p>
          <a:p>
            <a:pPr lvl="1"/>
            <a:r>
              <a:rPr lang="en-US" dirty="0" smtClean="0"/>
              <a:t>Microsoft Surface</a:t>
            </a:r>
          </a:p>
          <a:p>
            <a:r>
              <a:rPr lang="en-US" dirty="0" smtClean="0"/>
              <a:t>Allows for easy manipulation of user interface elements with multiple fingers and/or </a:t>
            </a:r>
            <a:r>
              <a:rPr lang="en-US" dirty="0" smtClean="0"/>
              <a:t>hands</a:t>
            </a:r>
          </a:p>
          <a:p>
            <a:r>
              <a:rPr lang="en-US" dirty="0" smtClean="0"/>
              <a:t>Note that devices have different number of touch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999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Otherwise known as the “big-ass table”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2"/>
            <a:ext cx="4953000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1593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Workstation SDK now available to </a:t>
            </a:r>
            <a:r>
              <a:rPr lang="en-US" dirty="0" smtClean="0"/>
              <a:t>everyone (VS2008 SP1 only)</a:t>
            </a:r>
            <a:endParaRPr lang="en-US" dirty="0" smtClean="0"/>
          </a:p>
          <a:p>
            <a:r>
              <a:rPr lang="en-US" dirty="0" smtClean="0"/>
              <a:t>SDK includes an emulator which emulates touch points with mice, one mouse per finger</a:t>
            </a:r>
          </a:p>
          <a:p>
            <a:r>
              <a:rPr lang="en-US" dirty="0" smtClean="0"/>
              <a:t>Multi-touch monitors do </a:t>
            </a:r>
            <a:r>
              <a:rPr lang="en-US" b="1" dirty="0" smtClean="0"/>
              <a:t>NOT</a:t>
            </a:r>
            <a:r>
              <a:rPr lang="en-US" dirty="0" smtClean="0"/>
              <a:t> provide a multi-touch experience in the emulator</a:t>
            </a:r>
          </a:p>
          <a:p>
            <a:r>
              <a:rPr lang="en-US" dirty="0" smtClean="0"/>
              <a:t>64bit operating systems not supported, but the installer can be hacked to </a:t>
            </a:r>
            <a:r>
              <a:rPr lang="en-US" dirty="0" smtClean="0"/>
              <a:t>work</a:t>
            </a:r>
          </a:p>
          <a:p>
            <a:pPr lvl="1"/>
            <a:r>
              <a:rPr lang="en-US" dirty="0">
                <a:hlinkClick r:id="rId2" tooltip="Linkification: http://tinyurl.com/surface64"/>
              </a:rPr>
              <a:t>http://</a:t>
            </a:r>
            <a:r>
              <a:rPr lang="en-US" dirty="0" smtClean="0">
                <a:hlinkClick r:id="rId2" tooltip="Linkification: http://tinyurl.com/surface64"/>
              </a:rPr>
              <a:t>tinyurl.com/surface64</a:t>
            </a:r>
            <a:r>
              <a:rPr lang="en-US" dirty="0" smtClean="0"/>
              <a:t> (link to my site with instructions)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182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Apps </a:t>
            </a:r>
            <a:r>
              <a:rPr lang="en-US" dirty="0"/>
              <a:t>can be written in WPF or </a:t>
            </a:r>
            <a:r>
              <a:rPr lang="en-US" dirty="0" smtClean="0"/>
              <a:t>XNA</a:t>
            </a:r>
          </a:p>
          <a:p>
            <a:pPr lvl="1"/>
            <a:r>
              <a:rPr lang="en-US" dirty="0" smtClean="0"/>
              <a:t>We </a:t>
            </a:r>
            <a:r>
              <a:rPr lang="en-US" dirty="0"/>
              <a:t>will focus on </a:t>
            </a:r>
            <a:r>
              <a:rPr lang="en-US" dirty="0" smtClean="0"/>
              <a:t>WPF today</a:t>
            </a:r>
            <a:endParaRPr lang="en-US" dirty="0"/>
          </a:p>
          <a:p>
            <a:r>
              <a:rPr lang="en-US" dirty="0"/>
              <a:t>Once the SDK is installed, you will find a new Surface group in the New Solution explorer</a:t>
            </a:r>
          </a:p>
          <a:p>
            <a:r>
              <a:rPr lang="en-US" dirty="0" smtClean="0"/>
              <a:t>Manipulation and inertia engines can be used outside of existing controls for your own user controls and functionality, mostly in XNA mode</a:t>
            </a:r>
          </a:p>
          <a:p>
            <a:r>
              <a:rPr lang="en-US" dirty="0" smtClean="0"/>
              <a:t>These engines are the basis of the external manipulation API we saw earlier with Silverlight</a:t>
            </a:r>
            <a:endParaRPr lang="en-US" dirty="0" smtClean="0"/>
          </a:p>
          <a:p>
            <a:r>
              <a:rPr lang="en-US" dirty="0" smtClean="0"/>
              <a:t>Sticking with WPF, there’s not a whole lot to it…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67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There’s more to Surface than just multi-touch…</a:t>
            </a:r>
          </a:p>
          <a:p>
            <a:pPr lvl="1"/>
            <a:r>
              <a:rPr lang="en-US" dirty="0" smtClean="0"/>
              <a:t>Unique byte tags for identification and rotation of physical objects</a:t>
            </a:r>
          </a:p>
          <a:p>
            <a:pPr lvl="1"/>
            <a:r>
              <a:rPr lang="en-US" dirty="0" smtClean="0"/>
              <a:t>Can read from IR camera directly for blob and shape detection</a:t>
            </a:r>
          </a:p>
          <a:p>
            <a:pPr lvl="1"/>
            <a:r>
              <a:rPr lang="en-US" dirty="0" smtClean="0"/>
              <a:t>Collaborative environment for multiple people on all sides of table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922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Surface-specific </a:t>
            </a:r>
            <a:r>
              <a:rPr lang="en-US" dirty="0" smtClean="0"/>
              <a:t>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ScatterView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ScatterViewItem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UI element that allows moving, rotation, resizing</a:t>
            </a:r>
          </a:p>
          <a:p>
            <a:pPr lvl="1"/>
            <a:r>
              <a:rPr lang="en-US" dirty="0" smtClean="0"/>
              <a:t>Consider this the most important control on Surface</a:t>
            </a:r>
          </a:p>
          <a:p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ElementMenu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Tree-like menu displayed when user presses and holds a point</a:t>
            </a:r>
          </a:p>
          <a:p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LibraryStack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LibraryStackItem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Holds a “pile” of other elements</a:t>
            </a:r>
          </a:p>
          <a:p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LibraryBar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LibraryBarItem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Like the stack, but allows arranging horizontally, grouping, etc.</a:t>
            </a:r>
          </a:p>
          <a:p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LibraryContainer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Arrange items in horizontal bar or vertical stack and can switch between these views</a:t>
            </a:r>
          </a:p>
          <a:p>
            <a:r>
              <a:rPr lang="en-US" dirty="0" smtClean="0"/>
              <a:t>And a bunch of standard UI controls (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SurfaceListBox</a:t>
            </a:r>
            <a:r>
              <a:rPr lang="en-US" dirty="0" smtClean="0"/>
              <a:t>,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SurfaceTextBox</a:t>
            </a:r>
            <a:r>
              <a:rPr lang="en-US" dirty="0" smtClean="0"/>
              <a:t>,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SurfaceButton</a:t>
            </a:r>
            <a:r>
              <a:rPr lang="en-US" dirty="0" smtClean="0"/>
              <a:t>, etc.)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99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Surface application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947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Surface Toolkit for Windows Touch</a:t>
            </a:r>
          </a:p>
          <a:p>
            <a:pPr lvl="1"/>
            <a:r>
              <a:rPr lang="en-US" dirty="0" smtClean="0"/>
              <a:t>Microsoft </a:t>
            </a:r>
            <a:r>
              <a:rPr lang="en-US" dirty="0" smtClean="0"/>
              <a:t>is bringing the Surface controls to WPF4 </a:t>
            </a:r>
            <a:r>
              <a:rPr lang="en-US" dirty="0" smtClean="0"/>
              <a:t>in </a:t>
            </a:r>
            <a:r>
              <a:rPr lang="en-US" dirty="0" smtClean="0"/>
              <a:t>the Surface Control Pack shortly after VS2010 release (now April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Potential to see these on Silverlight, Windows Mobile, etc. in the future</a:t>
            </a:r>
            <a:endParaRPr lang="en-US" dirty="0" smtClean="0"/>
          </a:p>
          <a:p>
            <a:r>
              <a:rPr lang="en-US" dirty="0" smtClean="0"/>
              <a:t>WPF4 multi-touch will work seamlessly on </a:t>
            </a:r>
            <a:r>
              <a:rPr lang="en-US" dirty="0" err="1" smtClean="0"/>
              <a:t>vNext</a:t>
            </a:r>
            <a:r>
              <a:rPr lang="en-US" dirty="0" smtClean="0"/>
              <a:t> of Surface (no known ETA</a:t>
            </a:r>
            <a:r>
              <a:rPr lang="en-US" dirty="0" smtClean="0"/>
              <a:t>)</a:t>
            </a:r>
          </a:p>
          <a:p>
            <a:r>
              <a:rPr lang="en-US" dirty="0"/>
              <a:t>Overall goal is unification of these controls, </a:t>
            </a:r>
            <a:r>
              <a:rPr lang="en-US" dirty="0" smtClean="0"/>
              <a:t>manipulation and inertia engine, </a:t>
            </a:r>
            <a:r>
              <a:rPr lang="en-US" dirty="0"/>
              <a:t>etc. across all </a:t>
            </a:r>
            <a:r>
              <a:rPr lang="en-US" dirty="0" smtClean="0"/>
              <a:t>Windows platforms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77660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Slides/source</a:t>
            </a:r>
          </a:p>
          <a:p>
            <a:pPr lvl="1"/>
            <a:r>
              <a:rPr lang="en-US" dirty="0" smtClean="0">
                <a:hlinkClick r:id="rId2"/>
              </a:rPr>
              <a:t>www.brianpeek.com</a:t>
            </a:r>
            <a:endParaRPr lang="en-US" dirty="0" smtClean="0"/>
          </a:p>
          <a:p>
            <a:r>
              <a:rPr lang="en-US" dirty="0"/>
              <a:t>VS2010 Beta 2</a:t>
            </a:r>
          </a:p>
          <a:p>
            <a:pPr lvl="1"/>
            <a:r>
              <a:rPr lang="en-US" dirty="0">
                <a:hlinkClick r:id="rId3"/>
              </a:rPr>
              <a:t>www.tinyurl.com/vs2010b2</a:t>
            </a:r>
            <a:endParaRPr lang="en-US" dirty="0"/>
          </a:p>
          <a:p>
            <a:r>
              <a:rPr lang="en-US" dirty="0"/>
              <a:t>Silverlight Tools and SDK</a:t>
            </a:r>
          </a:p>
          <a:p>
            <a:pPr lvl="1"/>
            <a:r>
              <a:rPr lang="en-US" dirty="0">
                <a:hlinkClick r:id="rId4"/>
              </a:rPr>
              <a:t>www.silverlight.net</a:t>
            </a:r>
            <a:endParaRPr lang="en-US" dirty="0"/>
          </a:p>
          <a:p>
            <a:r>
              <a:rPr lang="en-US" dirty="0" smtClean="0"/>
              <a:t>Surface SDK (VS2008 SP1 only)</a:t>
            </a:r>
          </a:p>
          <a:p>
            <a:pPr lvl="1"/>
            <a:r>
              <a:rPr lang="en-US" dirty="0" smtClean="0">
                <a:hlinkClick r:id="rId5"/>
              </a:rPr>
              <a:t>www.microsoft.com/surface/</a:t>
            </a:r>
            <a:endParaRPr lang="en-US" dirty="0" smtClean="0"/>
          </a:p>
          <a:p>
            <a:r>
              <a:rPr lang="en-US" dirty="0" smtClean="0"/>
              <a:t>Microsoft </a:t>
            </a:r>
            <a:r>
              <a:rPr lang="en-US" dirty="0"/>
              <a:t>Surface Silverlight Manipulations and Inertia Sample</a:t>
            </a:r>
          </a:p>
          <a:p>
            <a:pPr lvl="1"/>
            <a:r>
              <a:rPr lang="en-US" dirty="0">
                <a:hlinkClick r:id="rId6" tooltip="Linkification: http://tinyurl.com/slmanip"/>
              </a:rPr>
              <a:t>http://tinyurl.com/slmanip</a:t>
            </a:r>
            <a:endParaRPr lang="en-US" dirty="0"/>
          </a:p>
          <a:p>
            <a:r>
              <a:rPr lang="en-US" dirty="0" smtClean="0"/>
              <a:t>Multi-Touch Vista</a:t>
            </a:r>
          </a:p>
          <a:p>
            <a:pPr lvl="1"/>
            <a:r>
              <a:rPr lang="en-US" dirty="0" smtClean="0"/>
              <a:t>No multi-touch hardware?  Get this!</a:t>
            </a:r>
          </a:p>
          <a:p>
            <a:pPr lvl="1"/>
            <a:r>
              <a:rPr lang="en-US" dirty="0">
                <a:hlinkClick r:id="rId7"/>
              </a:rPr>
              <a:t>http://multitouchvista.codeplex.com</a:t>
            </a:r>
            <a:r>
              <a:rPr lang="en-US" dirty="0" smtClean="0">
                <a:hlinkClick r:id="rId7"/>
              </a:rPr>
              <a:t>/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1023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I Care?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way to interact with applications</a:t>
            </a:r>
          </a:p>
          <a:p>
            <a:r>
              <a:rPr lang="en-US" dirty="0" smtClean="0"/>
              <a:t>More natural </a:t>
            </a:r>
            <a:r>
              <a:rPr lang="en-US" dirty="0" smtClean="0"/>
              <a:t>input than </a:t>
            </a:r>
            <a:r>
              <a:rPr lang="en-US" dirty="0" smtClean="0"/>
              <a:t>mouse and keyboard</a:t>
            </a:r>
          </a:p>
          <a:p>
            <a:r>
              <a:rPr lang="en-US" dirty="0" smtClean="0"/>
              <a:t>Many new laptops, netbooks, and tablets coming equipped with multi-touch screens</a:t>
            </a:r>
          </a:p>
          <a:p>
            <a:r>
              <a:rPr lang="en-US" dirty="0"/>
              <a:t>As devices become more prevalent, users will start to expect touch-enabled applications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908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Multi-touch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Capacitive</a:t>
            </a:r>
          </a:p>
          <a:p>
            <a:pPr lvl="1"/>
            <a:r>
              <a:rPr lang="en-US" dirty="0" smtClean="0"/>
              <a:t>Glass covered with transparent conductive surface</a:t>
            </a:r>
          </a:p>
          <a:p>
            <a:pPr lvl="1"/>
            <a:r>
              <a:rPr lang="en-US" dirty="0" smtClean="0"/>
              <a:t>Touching screen creates distortion of electrostatic field, measured as capacitance</a:t>
            </a:r>
          </a:p>
          <a:p>
            <a:pPr lvl="1"/>
            <a:r>
              <a:rPr lang="en-US" dirty="0" smtClean="0"/>
              <a:t>iPhone/iPod Touch screen</a:t>
            </a:r>
          </a:p>
          <a:p>
            <a:r>
              <a:rPr lang="en-US" dirty="0" smtClean="0"/>
              <a:t>Optical</a:t>
            </a:r>
          </a:p>
          <a:p>
            <a:pPr lvl="1"/>
            <a:r>
              <a:rPr lang="en-US" dirty="0" smtClean="0"/>
              <a:t>Optical sensors placed in corners of screen</a:t>
            </a:r>
          </a:p>
          <a:p>
            <a:pPr lvl="1"/>
            <a:r>
              <a:rPr lang="en-US" dirty="0" smtClean="0"/>
              <a:t>IR light used as background</a:t>
            </a:r>
          </a:p>
          <a:p>
            <a:pPr lvl="1"/>
            <a:r>
              <a:rPr lang="en-US" dirty="0" smtClean="0"/>
              <a:t>Disturbance in light (i.e. shadow created by your finger) triangulated by cameras to determine position</a:t>
            </a:r>
          </a:p>
          <a:p>
            <a:pPr lvl="1"/>
            <a:r>
              <a:rPr lang="en-US" dirty="0" smtClean="0"/>
              <a:t>Dell SX2110T (this one!)</a:t>
            </a:r>
          </a:p>
          <a:p>
            <a:r>
              <a:rPr lang="en-US" dirty="0" smtClean="0"/>
              <a:t>Resistive</a:t>
            </a:r>
          </a:p>
          <a:p>
            <a:pPr lvl="1"/>
            <a:r>
              <a:rPr lang="en-US" dirty="0" smtClean="0"/>
              <a:t>Screen covered by two conductive layers</a:t>
            </a:r>
          </a:p>
          <a:p>
            <a:pPr lvl="1"/>
            <a:r>
              <a:rPr lang="en-US" dirty="0" smtClean="0"/>
              <a:t>When pressed, the layers connect and position can be measured</a:t>
            </a:r>
          </a:p>
          <a:p>
            <a:pPr lvl="1"/>
            <a:r>
              <a:rPr lang="en-US" dirty="0" smtClean="0"/>
              <a:t>Old-school PDA screens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16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Multi-touch </a:t>
            </a:r>
            <a:r>
              <a:rPr lang="en-US" dirty="0" smtClean="0"/>
              <a:t>in Windows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 Microsoft OS to natively support touch control</a:t>
            </a:r>
          </a:p>
          <a:p>
            <a:r>
              <a:rPr lang="en-US" dirty="0" smtClean="0"/>
              <a:t>Many built-in apps (Paint, IE8) natively support </a:t>
            </a:r>
            <a:r>
              <a:rPr lang="en-US" dirty="0" smtClean="0"/>
              <a:t>multi-touch</a:t>
            </a:r>
          </a:p>
          <a:p>
            <a:r>
              <a:rPr lang="en-US" dirty="0" smtClean="0"/>
              <a:t>Touch events/messages are handled at the OS level</a:t>
            </a:r>
          </a:p>
          <a:p>
            <a:r>
              <a:rPr lang="en-US" dirty="0" smtClean="0"/>
              <a:t>Standard controls are mostly touch-enabled out of the box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11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Multi-touch in Windows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Three different input levels:</a:t>
            </a:r>
          </a:p>
          <a:p>
            <a:pPr lvl="1"/>
            <a:r>
              <a:rPr lang="en-US" dirty="0"/>
              <a:t>Raw touch</a:t>
            </a:r>
          </a:p>
          <a:p>
            <a:pPr lvl="2"/>
            <a:r>
              <a:rPr lang="en-US" dirty="0"/>
              <a:t>Access to all touch messages</a:t>
            </a:r>
          </a:p>
          <a:p>
            <a:pPr lvl="2"/>
            <a:r>
              <a:rPr lang="en-US" dirty="0"/>
              <a:t>Interpretation is left to the developer</a:t>
            </a:r>
          </a:p>
          <a:p>
            <a:pPr lvl="2"/>
            <a:r>
              <a:rPr lang="en-US" b="1" dirty="0">
                <a:latin typeface="Consolas" pitchFamily="49" charset="0"/>
                <a:cs typeface="Consolas" pitchFamily="49" charset="0"/>
              </a:rPr>
              <a:t>WM_TOUCH</a:t>
            </a:r>
            <a:r>
              <a:rPr lang="en-US" dirty="0"/>
              <a:t> message</a:t>
            </a:r>
          </a:p>
          <a:p>
            <a:pPr lvl="1"/>
            <a:r>
              <a:rPr lang="en-US" dirty="0"/>
              <a:t>Gestures</a:t>
            </a:r>
          </a:p>
          <a:p>
            <a:pPr lvl="2"/>
            <a:r>
              <a:rPr lang="en-US" dirty="0"/>
              <a:t>Takes raw touch data and interprets them as canned movements</a:t>
            </a:r>
          </a:p>
          <a:p>
            <a:pPr lvl="2"/>
            <a:r>
              <a:rPr lang="en-US" dirty="0"/>
              <a:t>Pan, zoom, scale, rotate</a:t>
            </a:r>
          </a:p>
          <a:p>
            <a:pPr lvl="2"/>
            <a:r>
              <a:rPr lang="en-US" b="1" dirty="0">
                <a:latin typeface="Consolas" pitchFamily="49" charset="0"/>
                <a:cs typeface="Consolas" pitchFamily="49" charset="0"/>
              </a:rPr>
              <a:t>WM_GESTURE</a:t>
            </a:r>
            <a:r>
              <a:rPr lang="en-US" dirty="0"/>
              <a:t> message</a:t>
            </a:r>
          </a:p>
          <a:p>
            <a:pPr lvl="1"/>
            <a:r>
              <a:rPr lang="en-US" dirty="0"/>
              <a:t>Manipulation/inertia</a:t>
            </a:r>
          </a:p>
          <a:p>
            <a:pPr lvl="2"/>
            <a:r>
              <a:rPr lang="en-US" dirty="0"/>
              <a:t>More granular control over gestures</a:t>
            </a:r>
          </a:p>
          <a:p>
            <a:pPr lvl="2"/>
            <a:r>
              <a:rPr lang="en-US" dirty="0"/>
              <a:t>Inertia provides physics to make animations more realistic</a:t>
            </a:r>
          </a:p>
          <a:p>
            <a:pPr lvl="2"/>
            <a:r>
              <a:rPr lang="en-US" dirty="0"/>
              <a:t>Built on top of the above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3181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examples of how multi-touch is baked into Windows 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156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Multi-touch in </a:t>
            </a:r>
            <a:r>
              <a:rPr lang="en-US" dirty="0" smtClean="0"/>
              <a:t>Silverlight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Baked-in support is rather limited</a:t>
            </a:r>
            <a:endParaRPr lang="en-US" dirty="0" smtClean="0"/>
          </a:p>
          <a:p>
            <a:r>
              <a:rPr lang="en-US" dirty="0" smtClean="0"/>
              <a:t>Really just </a:t>
            </a:r>
            <a:r>
              <a:rPr lang="en-US" dirty="0" smtClean="0"/>
              <a:t>a collection </a:t>
            </a:r>
            <a:r>
              <a:rPr lang="en-US" dirty="0" smtClean="0"/>
              <a:t>of raw-touch points (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TouchPoint</a:t>
            </a:r>
            <a:r>
              <a:rPr lang="en-US" dirty="0" smtClean="0"/>
              <a:t>)</a:t>
            </a:r>
          </a:p>
          <a:p>
            <a:r>
              <a:rPr lang="en-US" dirty="0" smtClean="0"/>
              <a:t>Hook 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Touch.FrameReported</a:t>
            </a:r>
            <a:r>
              <a:rPr lang="en-US" dirty="0" smtClean="0"/>
              <a:t> event</a:t>
            </a:r>
          </a:p>
          <a:p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TouchFrameEventArgs</a:t>
            </a:r>
            <a:r>
              <a:rPr lang="en-US" dirty="0" smtClean="0"/>
              <a:t> in hooked event contains the collection of </a:t>
            </a:r>
            <a:r>
              <a:rPr lang="en-US" dirty="0" smtClean="0"/>
              <a:t>points</a:t>
            </a:r>
          </a:p>
          <a:p>
            <a:r>
              <a:rPr lang="en-US" dirty="0" smtClean="0"/>
              <a:t>Each point contains a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TouchAction</a:t>
            </a:r>
            <a:r>
              <a:rPr lang="en-US" dirty="0"/>
              <a:t> </a:t>
            </a:r>
            <a:r>
              <a:rPr lang="en-US" dirty="0" smtClean="0"/>
              <a:t>of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Down</a:t>
            </a:r>
            <a:r>
              <a:rPr lang="en-US" dirty="0" smtClean="0"/>
              <a:t>,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Move</a:t>
            </a:r>
            <a:r>
              <a:rPr lang="en-US" dirty="0" smtClean="0"/>
              <a:t> or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Up</a:t>
            </a:r>
          </a:p>
          <a:p>
            <a:r>
              <a:rPr lang="en-US" dirty="0" smtClean="0"/>
              <a:t>No built-in inertia or manipulation support</a:t>
            </a:r>
          </a:p>
          <a:p>
            <a:r>
              <a:rPr lang="en-US" dirty="0" smtClean="0"/>
              <a:t>Very easy to port between raw WPF4 multi-touch and Silverlight 3 multi-touch – this exact framework lives in WPF4 as well</a:t>
            </a:r>
          </a:p>
        </p:txBody>
      </p:sp>
    </p:spTree>
    <p:extLst>
      <p:ext uri="{BB962C8B-B14F-4D97-AF65-F5344CB8AC3E}">
        <p14:creationId xmlns:p14="http://schemas.microsoft.com/office/powerpoint/2010/main" val="2285251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04617B" mc:Ignorable=""/>
      </a:dk2>
      <a:lt2>
        <a:srgbClr xmlns:mc="http://schemas.openxmlformats.org/markup-compatibility/2006" xmlns:a14="http://schemas.microsoft.com/office/drawing/2010/main" val="DBF5F9" mc:Ignorable=""/>
      </a:lt2>
      <a:accent1>
        <a:srgbClr xmlns:mc="http://schemas.openxmlformats.org/markup-compatibility/2006" xmlns:a14="http://schemas.microsoft.com/office/drawing/2010/main" val="0F6FC6" mc:Ignorable=""/>
      </a:accent1>
      <a:accent2>
        <a:srgbClr xmlns:mc="http://schemas.openxmlformats.org/markup-compatibility/2006" xmlns:a14="http://schemas.microsoft.com/office/drawing/2010/main" val="009DD9" mc:Ignorable=""/>
      </a:accent2>
      <a:accent3>
        <a:srgbClr xmlns:mc="http://schemas.openxmlformats.org/markup-compatibility/2006" xmlns:a14="http://schemas.microsoft.com/office/drawing/2010/main" val="0BD0D9" mc:Ignorable=""/>
      </a:accent3>
      <a:accent4>
        <a:srgbClr xmlns:mc="http://schemas.openxmlformats.org/markup-compatibility/2006" xmlns:a14="http://schemas.microsoft.com/office/drawing/2010/main" val="10CF9B" mc:Ignorable=""/>
      </a:accent4>
      <a:accent5>
        <a:srgbClr xmlns:mc="http://schemas.openxmlformats.org/markup-compatibility/2006" xmlns:a14="http://schemas.microsoft.com/office/drawing/2010/main" val="7CCA62" mc:Ignorable=""/>
      </a:accent5>
      <a:accent6>
        <a:srgbClr xmlns:mc="http://schemas.openxmlformats.org/markup-compatibility/2006" xmlns:a14="http://schemas.microsoft.com/office/drawing/2010/main" val="A5C249" mc:Ignorable=""/>
      </a:accent6>
      <a:hlink>
        <a:srgbClr xmlns:mc="http://schemas.openxmlformats.org/markup-compatibility/2006" xmlns:a14="http://schemas.microsoft.com/office/drawing/2010/main" val="F49100" mc:Ignorable=""/>
      </a:hlink>
      <a:folHlink>
        <a:srgbClr xmlns:mc="http://schemas.openxmlformats.org/markup-compatibility/2006" xmlns:a14="http://schemas.microsoft.com/office/drawing/2010/main" val="85DFD0" mc:Ignorable="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21729</TotalTime>
  <Words>1417</Words>
  <Application>Microsoft Office PowerPoint</Application>
  <PresentationFormat>On-screen Show (4:3)</PresentationFormat>
  <Paragraphs>224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Flow</vt:lpstr>
      <vt:lpstr>Multi-touch Madness!</vt:lpstr>
      <vt:lpstr>Agenda</vt:lpstr>
      <vt:lpstr>What is Multi-touch?</vt:lpstr>
      <vt:lpstr>Why Do I Care?</vt:lpstr>
      <vt:lpstr>Types of Multi-touch Devices</vt:lpstr>
      <vt:lpstr>Multi-touch in Windows 7</vt:lpstr>
      <vt:lpstr>Multi-touch in Windows 7</vt:lpstr>
      <vt:lpstr>Example</vt:lpstr>
      <vt:lpstr>Multi-touch in Silverlight</vt:lpstr>
      <vt:lpstr>Example</vt:lpstr>
      <vt:lpstr>System.Windows.Input.Manipulations</vt:lpstr>
      <vt:lpstr>System.Windows.Input.Manipulations</vt:lpstr>
      <vt:lpstr>System.Windows.Input.Manipulations</vt:lpstr>
      <vt:lpstr>System.Windows.Input.Manipulations</vt:lpstr>
      <vt:lpstr>System.Windows.Input.Manipulations</vt:lpstr>
      <vt:lpstr>Example</vt:lpstr>
      <vt:lpstr>Multi-touch in WPF4</vt:lpstr>
      <vt:lpstr>Raw Multi-touch in WPF4</vt:lpstr>
      <vt:lpstr>Raw Multi-touch in WPF4</vt:lpstr>
      <vt:lpstr>Raw Multi-touch in WPF4</vt:lpstr>
      <vt:lpstr>Example</vt:lpstr>
      <vt:lpstr>Manipulation in WPF4</vt:lpstr>
      <vt:lpstr>Manipulation in WPF4</vt:lpstr>
      <vt:lpstr>Manipulation in WPF4</vt:lpstr>
      <vt:lpstr>Example</vt:lpstr>
      <vt:lpstr>Inertia in WPF4</vt:lpstr>
      <vt:lpstr>Inertia in WPF4</vt:lpstr>
      <vt:lpstr>Inertia in WPF4</vt:lpstr>
      <vt:lpstr>Example</vt:lpstr>
      <vt:lpstr>Surface</vt:lpstr>
      <vt:lpstr>Surface</vt:lpstr>
      <vt:lpstr>Surface</vt:lpstr>
      <vt:lpstr>Surface</vt:lpstr>
      <vt:lpstr>Surface-specific Controls</vt:lpstr>
      <vt:lpstr>Example</vt:lpstr>
      <vt:lpstr>The Future</vt:lpstr>
      <vt:lpstr>Links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Multitouch Madness!</dc:title>
  <dc:creator>Brian Peek</dc:creator>
  <cp:lastModifiedBy>Brian Peek</cp:lastModifiedBy>
  <cp:revision>205</cp:revision>
  <cp:lastPrinted>2010-01-12T04:05:33Z</cp:lastPrinted>
  <dcterms:created xsi:type="dcterms:W3CDTF">2009-12-23T09:09:43Z</dcterms:created>
  <dcterms:modified xsi:type="dcterms:W3CDTF">2010-01-12T04:05:38Z</dcterms:modified>
</cp:coreProperties>
</file>