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318" r:id="rId2"/>
    <p:sldId id="321" r:id="rId3"/>
    <p:sldId id="324" r:id="rId4"/>
    <p:sldId id="325" r:id="rId5"/>
    <p:sldId id="326" r:id="rId6"/>
    <p:sldId id="322" r:id="rId7"/>
    <p:sldId id="323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Lucida Console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80FF00"/>
    <a:srgbClr val="00FF00"/>
    <a:srgbClr val="669B48"/>
    <a:srgbClr val="FFCC00"/>
    <a:srgbClr val="FFCC66"/>
    <a:srgbClr val="004522"/>
    <a:srgbClr val="3EB4DD"/>
    <a:srgbClr val="D4D4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5026" autoAdjust="0"/>
    <p:restoredTop sz="90370" autoAdjust="0"/>
  </p:normalViewPr>
  <p:slideViewPr>
    <p:cSldViewPr snapToGrid="0">
      <p:cViewPr varScale="1">
        <p:scale>
          <a:sx n="109" d="100"/>
          <a:sy n="109" d="100"/>
        </p:scale>
        <p:origin x="-1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2262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r>
              <a:rPr lang="en-US"/>
              <a:t>Visual Studio Live Orlando 2010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D4969B4-870A-4C7D-A2EF-93F7A67534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89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Franklin Gothic Medium" pitchFamily="34" charset="0"/>
              </a:defRPr>
            </a:lvl1pPr>
          </a:lstStyle>
          <a:p>
            <a:r>
              <a:rPr lang="en-US"/>
              <a:t>Visual Studio Live Orlando 2010MGB 2003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Franklin Gothic Medium" pitchFamily="34" charset="0"/>
              </a:defRPr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1575"/>
            <a:ext cx="56673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 b="0">
                <a:latin typeface="Franklin Gothic Medium" pitchFamily="34" charset="0"/>
                <a:cs typeface="Arial" charset="0"/>
              </a:defRPr>
            </a:lvl1pPr>
          </a:lstStyle>
          <a:p>
            <a:r>
              <a:rPr lang="en-US">
                <a:cs typeface="+mn-cs"/>
              </a:rPr>
              <a:t>© 2003 Microsoft Corporation. All rights reserved.</a:t>
            </a:r>
          </a:p>
          <a:p>
            <a:pPr eaLnBrk="0" hangingPunct="0"/>
            <a:r>
              <a:rPr lang="en-US"/>
              <a:t>This presentation is for informational purposes only. Microsoft makes no warranties, express or implied, in this summary.</a:t>
            </a:r>
            <a:endParaRPr lang="en-US" sz="1200">
              <a:cs typeface="+mn-cs"/>
            </a:endParaRP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3238" y="8685213"/>
            <a:ext cx="1273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Franklin Gothic Medium" pitchFamily="34" charset="0"/>
              </a:defRPr>
            </a:lvl1pPr>
          </a:lstStyle>
          <a:p>
            <a:fld id="{B2700F27-1DCA-4AD2-91A3-5D2F9230D6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131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anklin Gothic Medium" pitchFamily="34" charset="0"/>
        <a:ea typeface="+mn-ea"/>
        <a:cs typeface="+mn-cs"/>
      </a:defRPr>
    </a:lvl1pPr>
    <a:lvl2pPr marL="233363" indent="9525" algn="l" rtl="0" fontAlgn="base">
      <a:spcBef>
        <a:spcPct val="30000"/>
      </a:spcBef>
      <a:spcAft>
        <a:spcPct val="0"/>
      </a:spcAft>
      <a:buChar char="•"/>
      <a:defRPr sz="1000" kern="1200">
        <a:solidFill>
          <a:schemeClr val="tx1"/>
        </a:solidFill>
        <a:latin typeface="Franklin Gothic Medium" pitchFamily="34" charset="0"/>
        <a:ea typeface="+mn-ea"/>
        <a:cs typeface="+mn-cs"/>
      </a:defRPr>
    </a:lvl2pPr>
    <a:lvl3pPr marL="457200" indent="-9525" algn="l" rtl="0" fontAlgn="base">
      <a:spcBef>
        <a:spcPct val="30000"/>
      </a:spcBef>
      <a:spcAft>
        <a:spcPct val="0"/>
      </a:spcAft>
      <a:buChar char="•"/>
      <a:defRPr sz="900" kern="1200">
        <a:solidFill>
          <a:schemeClr val="tx1"/>
        </a:solidFill>
        <a:latin typeface="Franklin Gothic Medium" pitchFamily="34" charset="0"/>
        <a:ea typeface="+mn-ea"/>
        <a:cs typeface="+mn-cs"/>
      </a:defRPr>
    </a:lvl3pPr>
    <a:lvl4pPr marL="681038" algn="l" rtl="0" fontAlgn="base">
      <a:spcBef>
        <a:spcPct val="30000"/>
      </a:spcBef>
      <a:spcAft>
        <a:spcPct val="0"/>
      </a:spcAft>
      <a:buChar char="•"/>
      <a:defRPr sz="900" kern="1200">
        <a:solidFill>
          <a:schemeClr val="tx1"/>
        </a:solidFill>
        <a:latin typeface="Franklin Gothic Medium" pitchFamily="34" charset="0"/>
        <a:ea typeface="+mn-ea"/>
        <a:cs typeface="+mn-cs"/>
      </a:defRPr>
    </a:lvl4pPr>
    <a:lvl5pPr marL="904875" algn="l" rtl="0" fontAlgn="base">
      <a:spcBef>
        <a:spcPct val="30000"/>
      </a:spcBef>
      <a:spcAft>
        <a:spcPct val="0"/>
      </a:spcAft>
      <a:buChar char="•"/>
      <a:defRPr sz="900" kern="1200">
        <a:solidFill>
          <a:schemeClr val="tx1"/>
        </a:solidFill>
        <a:latin typeface="Franklin Gothic Medium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Visual Studio Live Orlando 2010MGB 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© 2003 Microsoft Corporation. All rights reserved.</a:t>
            </a:r>
          </a:p>
          <a:p>
            <a:pPr eaLnBrk="0" hangingPunct="0"/>
            <a:r>
              <a:rPr lang="en-US"/>
              <a:t>This presentation is for informational purposes only. Microsoft makes no warranties, express or implied, in this summary.</a:t>
            </a:r>
            <a:endParaRPr lang="en-US" sz="1200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9738" y="4278313"/>
            <a:ext cx="5978525" cy="4592637"/>
          </a:xfrm>
          <a:ln/>
        </p:spPr>
        <p:txBody>
          <a:bodyPr lIns="92614" tIns="47092" rIns="92614" bIns="47092"/>
          <a:lstStyle/>
          <a:p>
            <a:endParaRPr lang="en-US"/>
          </a:p>
        </p:txBody>
      </p:sp>
      <p:sp>
        <p:nvSpPr>
          <p:cNvPr id="1894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blackWhite">
          <a:xfrm>
            <a:off x="1100138" y="676275"/>
            <a:ext cx="4605337" cy="3452813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9367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8690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26200" y="712788"/>
            <a:ext cx="1843088" cy="5541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712788"/>
            <a:ext cx="5380037" cy="5541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651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5788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0932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2012950"/>
            <a:ext cx="3608387" cy="424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900" y="2012950"/>
            <a:ext cx="3608388" cy="424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037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6429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5252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276884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96160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332388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hidden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0C0C0"/>
                    </a:gs>
                    <a:gs pos="100000">
                      <a:srgbClr val="C0C0C0">
                        <a:gamma/>
                        <a:tint val="6275"/>
                        <a:invGamma/>
                      </a:srgb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712788"/>
            <a:ext cx="73691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79" tIns="44448" rIns="90379" bIns="444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89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2012950"/>
            <a:ext cx="7369175" cy="424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79" tIns="44448" rIns="90379" bIns="444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2pPr>
      <a:lvl3pPr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3pPr>
      <a:lvl4pPr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4pPr>
      <a:lvl5pPr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5pPr>
      <a:lvl6pPr marL="457200"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6pPr>
      <a:lvl7pPr marL="914400"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7pPr>
      <a:lvl8pPr marL="1371600"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8pPr>
      <a:lvl9pPr marL="1828800" algn="l" defTabSz="896938" rtl="0" eaLnBrk="0" fontAlgn="base" hangingPunct="0">
        <a:spcBef>
          <a:spcPct val="0"/>
        </a:spcBef>
        <a:spcAft>
          <a:spcPct val="0"/>
        </a:spcAft>
        <a:defRPr sz="3000">
          <a:solidFill>
            <a:srgbClr val="80FF00"/>
          </a:solidFill>
          <a:effectLst>
            <a:outerShdw blurRad="38100" dist="38100" dir="2700000" algn="tl">
              <a:srgbClr val="000000"/>
            </a:outerShdw>
          </a:effectLst>
          <a:latin typeface="Arial Black" pitchFamily="84" charset="0"/>
        </a:defRPr>
      </a:lvl9pPr>
    </p:titleStyle>
    <p:bodyStyle>
      <a:lvl1pPr marL="431800" indent="-431800" algn="l" defTabSz="896938" rtl="0" eaLnBrk="0" fontAlgn="base" hangingPunct="0">
        <a:spcBef>
          <a:spcPct val="10000"/>
        </a:spcBef>
        <a:spcAft>
          <a:spcPct val="15000"/>
        </a:spcAft>
        <a:buClr>
          <a:srgbClr val="0077B0"/>
        </a:buClr>
        <a:buSzPct val="75000"/>
        <a:buFont typeface="Times" charset="0"/>
        <a:buChar char="•"/>
        <a:tabLst>
          <a:tab pos="1387475" algn="l"/>
          <a:tab pos="1706563" algn="l"/>
          <a:tab pos="2079625" algn="l"/>
        </a:tabLst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763588" indent="-225425" algn="l" defTabSz="896938" rtl="0" eaLnBrk="0" fontAlgn="base" hangingPunct="0">
        <a:spcBef>
          <a:spcPct val="0"/>
        </a:spcBef>
        <a:spcAft>
          <a:spcPct val="25000"/>
        </a:spcAft>
        <a:buClr>
          <a:srgbClr val="0077B0"/>
        </a:buClr>
        <a:buSzPct val="100000"/>
        <a:buChar char="–"/>
        <a:tabLst>
          <a:tab pos="1387475" algn="l"/>
          <a:tab pos="1706563" algn="l"/>
          <a:tab pos="2079625" algn="l"/>
        </a:tabLst>
        <a:defRPr sz="2100">
          <a:solidFill>
            <a:srgbClr val="D4D4D4"/>
          </a:solidFill>
          <a:latin typeface="+mn-lt"/>
        </a:defRPr>
      </a:lvl2pPr>
      <a:lvl3pPr marL="869950" algn="l" defTabSz="896938" rtl="0" eaLnBrk="0" fontAlgn="base" hangingPunct="0">
        <a:spcBef>
          <a:spcPct val="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900" b="1">
          <a:solidFill>
            <a:srgbClr val="80FF00"/>
          </a:solidFill>
          <a:latin typeface="+mn-lt"/>
        </a:defRPr>
      </a:lvl3pPr>
      <a:lvl4pPr marL="998538" algn="l" defTabSz="896938" rtl="0" eaLnBrk="0" fontAlgn="base" hangingPunct="0">
        <a:spcBef>
          <a:spcPct val="2000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700">
          <a:solidFill>
            <a:schemeClr val="tx1"/>
          </a:solidFill>
          <a:latin typeface="+mn-lt"/>
        </a:defRPr>
      </a:lvl4pPr>
      <a:lvl5pPr marL="1344613" algn="l" defTabSz="896938" rtl="0" eaLnBrk="0" fontAlgn="base" hangingPunct="0">
        <a:spcBef>
          <a:spcPct val="2000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700">
          <a:solidFill>
            <a:schemeClr val="tx1"/>
          </a:solidFill>
          <a:latin typeface="+mn-lt"/>
        </a:defRPr>
      </a:lvl5pPr>
      <a:lvl6pPr marL="1801813" algn="l" defTabSz="896938" rtl="0" eaLnBrk="0" fontAlgn="base" hangingPunct="0">
        <a:spcBef>
          <a:spcPct val="2000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700">
          <a:solidFill>
            <a:schemeClr val="tx1"/>
          </a:solidFill>
          <a:latin typeface="+mn-lt"/>
        </a:defRPr>
      </a:lvl6pPr>
      <a:lvl7pPr marL="2259013" algn="l" defTabSz="896938" rtl="0" eaLnBrk="0" fontAlgn="base" hangingPunct="0">
        <a:spcBef>
          <a:spcPct val="2000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700">
          <a:solidFill>
            <a:schemeClr val="tx1"/>
          </a:solidFill>
          <a:latin typeface="+mn-lt"/>
        </a:defRPr>
      </a:lvl7pPr>
      <a:lvl8pPr marL="2716213" algn="l" defTabSz="896938" rtl="0" eaLnBrk="0" fontAlgn="base" hangingPunct="0">
        <a:spcBef>
          <a:spcPct val="2000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700">
          <a:solidFill>
            <a:schemeClr val="tx1"/>
          </a:solidFill>
          <a:latin typeface="+mn-lt"/>
        </a:defRPr>
      </a:lvl8pPr>
      <a:lvl9pPr marL="3173413" algn="l" defTabSz="896938" rtl="0" eaLnBrk="0" fontAlgn="base" hangingPunct="0">
        <a:spcBef>
          <a:spcPct val="20000"/>
        </a:spcBef>
        <a:spcAft>
          <a:spcPct val="0"/>
        </a:spcAft>
        <a:tabLst>
          <a:tab pos="1387475" algn="l"/>
          <a:tab pos="1706563" algn="l"/>
          <a:tab pos="2079625" algn="l"/>
        </a:tabLst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9750" y="2165985"/>
            <a:ext cx="5210175" cy="1741488"/>
          </a:xfrm>
        </p:spPr>
        <p:txBody>
          <a:bodyPr/>
          <a:lstStyle/>
          <a:p>
            <a:r>
              <a:rPr lang="en-US" b="1" dirty="0" smtClean="0"/>
              <a:t>What's New in Visual Studio 2010 Debugging</a:t>
            </a:r>
            <a:endParaRPr lang="en-US" dirty="0"/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539750" y="3795713"/>
            <a:ext cx="415417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923" tIns="42962" rIns="85923" bIns="42962"/>
          <a:lstStyle/>
          <a:p>
            <a:pPr eaLnBrk="1" hangingPunct="1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Brian Peek</a:t>
            </a:r>
          </a:p>
          <a:p>
            <a:pPr eaLnBrk="1" hangingPunct="1"/>
            <a:r>
              <a:rPr lang="en-US" sz="1800" dirty="0">
                <a:solidFill>
                  <a:srgbClr val="80FF00"/>
                </a:solidFill>
                <a:latin typeface="Arial" charset="0"/>
              </a:rPr>
              <a:t>Senior Consultant, ASPSOFT, Inc.</a:t>
            </a:r>
          </a:p>
          <a:p>
            <a:pPr eaLnBrk="1" hangingPunct="1"/>
            <a:r>
              <a:rPr lang="en-US" sz="1800" dirty="0">
                <a:solidFill>
                  <a:srgbClr val="80FF00"/>
                </a:solidFill>
                <a:latin typeface="Arial" charset="0"/>
              </a:rPr>
              <a:t>Microsoft MVP - C#</a:t>
            </a:r>
          </a:p>
          <a:p>
            <a:pPr eaLnBrk="1" hangingPunct="1"/>
            <a:r>
              <a:rPr lang="en-US" sz="1800" dirty="0">
                <a:solidFill>
                  <a:srgbClr val="80FF00"/>
                </a:solidFill>
                <a:latin typeface="Arial" charset="0"/>
              </a:rPr>
              <a:t>http://www.brianpeek.com</a:t>
            </a:r>
            <a:r>
              <a:rPr lang="en-US" sz="1800" dirty="0" smtClean="0">
                <a:solidFill>
                  <a:srgbClr val="80FF00"/>
                </a:solidFill>
                <a:latin typeface="Arial" charset="0"/>
              </a:rPr>
              <a:t>/</a:t>
            </a:r>
          </a:p>
          <a:p>
            <a:pPr eaLnBrk="1" hangingPunct="1"/>
            <a:r>
              <a:rPr lang="en-US" sz="1800" dirty="0" smtClean="0">
                <a:solidFill>
                  <a:srgbClr val="80FF00"/>
                </a:solidFill>
                <a:latin typeface="Arial" charset="0"/>
              </a:rPr>
              <a:t>Twitter: @</a:t>
            </a:r>
            <a:r>
              <a:rPr lang="en-US" sz="1800" smtClean="0">
                <a:solidFill>
                  <a:srgbClr val="80FF00"/>
                </a:solidFill>
                <a:latin typeface="Arial" charset="0"/>
              </a:rPr>
              <a:t>BrianPeek</a:t>
            </a:r>
            <a:endParaRPr lang="en-US" sz="1800" dirty="0">
              <a:solidFill>
                <a:srgbClr val="80FF00"/>
              </a:solidFill>
              <a:latin typeface="Arial" charset="0"/>
            </a:endParaRPr>
          </a:p>
          <a:p>
            <a:pPr eaLnBrk="1" hangingPunct="1"/>
            <a:endParaRPr lang="en-US" sz="1800" dirty="0">
              <a:solidFill>
                <a:srgbClr val="FFCC00"/>
              </a:solidFill>
              <a:latin typeface="Arial" charset="0"/>
            </a:endParaRPr>
          </a:p>
          <a:p>
            <a:pPr eaLnBrk="1" hangingPunct="1"/>
            <a:endParaRPr lang="en-US" sz="1400" b="0" dirty="0">
              <a:latin typeface="Times New Roman" pitchFamily="84" charset="0"/>
            </a:endParaRPr>
          </a:p>
        </p:txBody>
      </p:sp>
      <p:sp>
        <p:nvSpPr>
          <p:cNvPr id="188423" name="Text Box 7"/>
          <p:cNvSpPr txBox="1">
            <a:spLocks noChangeArrowheads="1"/>
          </p:cNvSpPr>
          <p:nvPr/>
        </p:nvSpPr>
        <p:spPr bwMode="auto">
          <a:xfrm>
            <a:off x="558482" y="5830570"/>
            <a:ext cx="19129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dirty="0">
                <a:latin typeface="Arial" charset="0"/>
              </a:rPr>
              <a:t>Level: </a:t>
            </a:r>
            <a:r>
              <a:rPr lang="en-US" b="0" dirty="0">
                <a:solidFill>
                  <a:srgbClr val="80FF00"/>
                </a:solidFill>
                <a:latin typeface="Arial" charset="0"/>
              </a:rPr>
              <a:t>Intermediate</a:t>
            </a:r>
          </a:p>
          <a:p>
            <a:endParaRPr lang="en-US" dirty="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Drag </a:t>
            </a:r>
            <a:r>
              <a:rPr lang="en-US" dirty="0"/>
              <a:t>any window (debugger, editor, etc.) out of the IDE and place it on any monitor</a:t>
            </a:r>
          </a:p>
          <a:p>
            <a:r>
              <a:rPr lang="en-US" dirty="0" smtClean="0"/>
              <a:t>Windows are easily re-docked back into 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7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092" y="1387308"/>
            <a:ext cx="7369175" cy="4241800"/>
          </a:xfrm>
        </p:spPr>
        <p:txBody>
          <a:bodyPr/>
          <a:lstStyle/>
          <a:p>
            <a:r>
              <a:rPr lang="en-US" dirty="0" smtClean="0"/>
              <a:t>Parallel Stacks window shows currently executing threads and tasks in the application</a:t>
            </a:r>
          </a:p>
          <a:p>
            <a:r>
              <a:rPr lang="en-US" dirty="0" smtClean="0"/>
              <a:t>Shows graph of executing threads as well as call stacks for each thread</a:t>
            </a:r>
          </a:p>
          <a:p>
            <a:r>
              <a:rPr lang="en-US" dirty="0"/>
              <a:t>This window can be used in conjunction with the standard Threads </a:t>
            </a:r>
            <a:r>
              <a:rPr lang="en-US" dirty="0" smtClean="0"/>
              <a:t>and </a:t>
            </a:r>
            <a:r>
              <a:rPr lang="en-US" dirty="0"/>
              <a:t>Call Stack window to get additional information, or you can drill down from this window for call stack </a:t>
            </a:r>
            <a:r>
              <a:rPr lang="en-US" dirty="0" smtClean="0"/>
              <a:t>info</a:t>
            </a:r>
          </a:p>
          <a:p>
            <a:r>
              <a:rPr lang="en-US" dirty="0" smtClean="0"/>
              <a:t>Blue highlight shows path of current task/thread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3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Stacks</a:t>
            </a:r>
            <a:endParaRPr lang="en-US" dirty="0"/>
          </a:p>
        </p:txBody>
      </p:sp>
      <p:pic>
        <p:nvPicPr>
          <p:cNvPr id="4" name="Picture 2" descr="C:\Users\Brian\AppData\Local\Temp\SNAGHTML8f5168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385887"/>
            <a:ext cx="436245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Brian\AppData\Local\Temp\SNAGHTMLfa3898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325" y="3987799"/>
            <a:ext cx="630555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38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using the new Task Parallel Library additions to .NET4, this window will show currently executing Tasks, their running status, the owning thread, and tons of other information</a:t>
            </a:r>
          </a:p>
          <a:p>
            <a:r>
              <a:rPr lang="en-US" dirty="0" smtClean="0"/>
              <a:t>Threads can be frozen </a:t>
            </a:r>
          </a:p>
          <a:p>
            <a:r>
              <a:rPr lang="en-US" dirty="0" smtClean="0"/>
              <a:t>Ability to “flag” tasks and interact with in Parallel Stacks window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1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Tasks</a:t>
            </a:r>
            <a:endParaRPr lang="en-US" dirty="0"/>
          </a:p>
        </p:txBody>
      </p:sp>
      <p:pic>
        <p:nvPicPr>
          <p:cNvPr id="1032" name="Picture 8" descr="C:\Users\Brian\AppData\Local\Temp\SNAGHTMLfa1dfe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4" y="2771775"/>
            <a:ext cx="76866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44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712788"/>
            <a:ext cx="7526337" cy="609600"/>
          </a:xfrm>
        </p:spPr>
        <p:txBody>
          <a:bodyPr/>
          <a:lstStyle/>
          <a:p>
            <a:r>
              <a:rPr lang="en-US" dirty="0" err="1" smtClean="0"/>
              <a:t>IntelliTrace</a:t>
            </a:r>
            <a:r>
              <a:rPr lang="en-US" dirty="0" smtClean="0"/>
              <a:t> (Historical Debugging)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available in VS2010 Ultimate</a:t>
            </a:r>
          </a:p>
          <a:p>
            <a:r>
              <a:rPr lang="en-US" dirty="0" smtClean="0"/>
              <a:t>Creates tracing logs which can be viewed in IDE showing application execution</a:t>
            </a:r>
          </a:p>
          <a:p>
            <a:r>
              <a:rPr lang="en-US" dirty="0" smtClean="0"/>
              <a:t>Inspect variables during the process</a:t>
            </a:r>
          </a:p>
          <a:p>
            <a:r>
              <a:rPr lang="en-US" dirty="0" smtClean="0"/>
              <a:t>Run through debugger as though it were executing through your machine directly</a:t>
            </a:r>
          </a:p>
          <a:p>
            <a:r>
              <a:rPr lang="en-US" dirty="0" smtClean="0"/>
              <a:t>32-bit / x86 ONLY!!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01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IntelliTrace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838" y="1657888"/>
            <a:ext cx="7369175" cy="4241800"/>
          </a:xfrm>
        </p:spPr>
        <p:txBody>
          <a:bodyPr/>
          <a:lstStyle/>
          <a:p>
            <a:r>
              <a:rPr lang="en-US" dirty="0" smtClean="0"/>
              <a:t>Latest Azure SDK supports deploying services with </a:t>
            </a:r>
            <a:r>
              <a:rPr lang="en-US" dirty="0" err="1" smtClean="0"/>
              <a:t>IntelliTrace</a:t>
            </a:r>
            <a:r>
              <a:rPr lang="en-US" dirty="0" smtClean="0"/>
              <a:t> enabled</a:t>
            </a:r>
          </a:p>
          <a:p>
            <a:r>
              <a:rPr lang="en-US" dirty="0" smtClean="0"/>
              <a:t>Microsoft Test Manager and VS2010 Unit tests can use </a:t>
            </a:r>
            <a:r>
              <a:rPr lang="en-US" dirty="0" err="1" smtClean="0"/>
              <a:t>IntelliTrace</a:t>
            </a:r>
            <a:endParaRPr lang="en-US" dirty="0" smtClean="0"/>
          </a:p>
          <a:p>
            <a:r>
              <a:rPr lang="en-US" dirty="0" smtClean="0"/>
              <a:t>If you want to use on a machine without VS2010, requires some extra hacking that isn’t supported (and perhaps not licensed…)</a:t>
            </a:r>
          </a:p>
          <a:p>
            <a:pPr lvl="1"/>
            <a:r>
              <a:rPr lang="en-US" dirty="0" smtClean="0"/>
              <a:t>Great post by </a:t>
            </a:r>
            <a:r>
              <a:rPr lang="en-US" dirty="0"/>
              <a:t>Naveen </a:t>
            </a:r>
            <a:r>
              <a:rPr lang="en-US" dirty="0" err="1" smtClean="0"/>
              <a:t>Srinivasan</a:t>
            </a:r>
            <a:r>
              <a:rPr lang="en-US" dirty="0" smtClean="0"/>
              <a:t>: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http://tinyurl.com/intellitracehack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565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</a:t>
            </a:r>
            <a:r>
              <a:rPr lang="en-US" dirty="0" err="1" smtClean="0"/>
              <a:t>IntelliTrace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538" y="1270000"/>
            <a:ext cx="7369175" cy="4241800"/>
          </a:xfrm>
        </p:spPr>
        <p:txBody>
          <a:bodyPr/>
          <a:lstStyle/>
          <a:p>
            <a:r>
              <a:rPr lang="en-US" dirty="0" err="1" smtClean="0"/>
              <a:t>IntelliTrace</a:t>
            </a:r>
            <a:r>
              <a:rPr lang="en-US" dirty="0" smtClean="0"/>
              <a:t> can be configured from the standard Tools -&gt; Options dialog</a:t>
            </a:r>
          </a:p>
          <a:p>
            <a:r>
              <a:rPr lang="en-US" dirty="0"/>
              <a:t>Different levels of tracing available</a:t>
            </a:r>
          </a:p>
          <a:p>
            <a:pPr lvl="1"/>
            <a:r>
              <a:rPr lang="en-US" dirty="0"/>
              <a:t>By default, traces specific </a:t>
            </a:r>
            <a:r>
              <a:rPr lang="en-US" dirty="0" err="1"/>
              <a:t>IntelliTrace</a:t>
            </a:r>
            <a:r>
              <a:rPr lang="en-US" dirty="0"/>
              <a:t> Events only</a:t>
            </a:r>
          </a:p>
          <a:p>
            <a:pPr lvl="1"/>
            <a:r>
              <a:rPr lang="en-US" dirty="0"/>
              <a:t>Can turn on “call information”, but much slower</a:t>
            </a:r>
          </a:p>
          <a:p>
            <a:pPr lvl="1"/>
            <a:r>
              <a:rPr lang="en-US" dirty="0"/>
              <a:t>Can specify exactly what events are traced or ignored</a:t>
            </a:r>
          </a:p>
          <a:p>
            <a:pPr lvl="1"/>
            <a:r>
              <a:rPr lang="en-US" dirty="0"/>
              <a:t>Can also </a:t>
            </a:r>
            <a:r>
              <a:rPr lang="en-US" dirty="0" smtClean="0"/>
              <a:t>specify </a:t>
            </a:r>
            <a:r>
              <a:rPr lang="en-US" dirty="0"/>
              <a:t>what modules are traced or </a:t>
            </a:r>
            <a:r>
              <a:rPr lang="en-US" dirty="0" smtClean="0"/>
              <a:t>ignored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9" y="4181475"/>
            <a:ext cx="4604841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64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</a:t>
            </a:r>
            <a:r>
              <a:rPr lang="en-US" dirty="0" err="1" smtClean="0"/>
              <a:t>IntelliTrace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411" y="1260475"/>
            <a:ext cx="7369175" cy="4241800"/>
          </a:xfrm>
        </p:spPr>
        <p:txBody>
          <a:bodyPr/>
          <a:lstStyle/>
          <a:p>
            <a:r>
              <a:rPr lang="en-US" dirty="0" smtClean="0"/>
              <a:t>Fine-grained control over which events are collected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6" y="2124075"/>
            <a:ext cx="7210425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715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IntelliTrace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413" y="1289050"/>
            <a:ext cx="7369175" cy="4241800"/>
          </a:xfrm>
        </p:spPr>
        <p:txBody>
          <a:bodyPr/>
          <a:lstStyle/>
          <a:p>
            <a:r>
              <a:rPr lang="en-US" dirty="0" smtClean="0"/>
              <a:t>Run your application in debug mode in VS</a:t>
            </a:r>
          </a:p>
          <a:p>
            <a:r>
              <a:rPr lang="en-US" dirty="0" smtClean="0"/>
              <a:t>When breakpoint is hit or debugging is paused, view the </a:t>
            </a:r>
            <a:r>
              <a:rPr lang="en-US" dirty="0" err="1" smtClean="0"/>
              <a:t>IntelliTrace</a:t>
            </a:r>
            <a:r>
              <a:rPr lang="en-US" dirty="0" smtClean="0"/>
              <a:t> tab for what events have been collected since the start of the debug session</a:t>
            </a:r>
          </a:p>
          <a:p>
            <a:r>
              <a:rPr lang="en-US" dirty="0" smtClean="0"/>
              <a:t>Pull out interesting data like executed SQL automatically, even with LINQ</a:t>
            </a:r>
          </a:p>
          <a:p>
            <a:r>
              <a:rPr lang="en-US" dirty="0" smtClean="0"/>
              <a:t>Search for a specific line of code</a:t>
            </a:r>
          </a:p>
          <a:p>
            <a:r>
              <a:rPr lang="en-US" dirty="0" smtClean="0"/>
              <a:t>Navigate through code with icons in editor gutter</a:t>
            </a:r>
          </a:p>
          <a:p>
            <a:r>
              <a:rPr lang="en-US" dirty="0" smtClean="0"/>
              <a:t>View local variables in each method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1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230403" name="Rectangle 3"/>
          <p:cNvSpPr>
            <a:spLocks noGrp="1" noChangeArrowheads="1"/>
          </p:cNvSpPr>
          <p:nvPr>
            <p:ph idx="1"/>
          </p:nvPr>
        </p:nvSpPr>
        <p:spPr>
          <a:xfrm>
            <a:off x="887413" y="1403350"/>
            <a:ext cx="7369175" cy="4241800"/>
          </a:xfrm>
        </p:spPr>
        <p:txBody>
          <a:bodyPr/>
          <a:lstStyle/>
          <a:p>
            <a:r>
              <a:rPr lang="en-US" sz="2400" dirty="0" smtClean="0"/>
              <a:t>New UI features</a:t>
            </a:r>
          </a:p>
          <a:p>
            <a:pPr lvl="1"/>
            <a:r>
              <a:rPr lang="en-US" sz="2000" dirty="0"/>
              <a:t>Call Hierarchy</a:t>
            </a:r>
          </a:p>
          <a:p>
            <a:pPr lvl="1"/>
            <a:r>
              <a:rPr lang="en-US" sz="2000" dirty="0"/>
              <a:t>Sequence Diagrams</a:t>
            </a:r>
          </a:p>
          <a:p>
            <a:pPr lvl="1"/>
            <a:r>
              <a:rPr lang="en-US" sz="2000" dirty="0"/>
              <a:t>Dependency Graphs </a:t>
            </a:r>
            <a:endParaRPr lang="en-US" sz="2000" dirty="0" smtClean="0"/>
          </a:p>
          <a:p>
            <a:pPr lvl="1"/>
            <a:r>
              <a:rPr lang="en-US" sz="2000" dirty="0" smtClean="0"/>
              <a:t>Variable Pinning</a:t>
            </a:r>
          </a:p>
          <a:p>
            <a:pPr lvl="1"/>
            <a:r>
              <a:rPr lang="en-US" sz="2000" dirty="0" smtClean="0"/>
              <a:t>Breakpoint Enhancements</a:t>
            </a:r>
          </a:p>
          <a:p>
            <a:r>
              <a:rPr lang="en-US" sz="2400" dirty="0" smtClean="0"/>
              <a:t>Output Window</a:t>
            </a:r>
          </a:p>
          <a:p>
            <a:r>
              <a:rPr lang="en-US" sz="2400" dirty="0" smtClean="0"/>
              <a:t>WPF Tree Visualizer</a:t>
            </a:r>
          </a:p>
          <a:p>
            <a:r>
              <a:rPr lang="en-US" sz="2400" dirty="0" smtClean="0"/>
              <a:t>Parallel Tasks / Stacks / Threads</a:t>
            </a:r>
          </a:p>
          <a:p>
            <a:r>
              <a:rPr lang="en-US" sz="2400" dirty="0" err="1" smtClean="0"/>
              <a:t>IntelliTrace</a:t>
            </a:r>
            <a:r>
              <a:rPr lang="en-US" sz="2400" dirty="0" smtClean="0"/>
              <a:t> / Historical debugging</a:t>
            </a:r>
          </a:p>
          <a:p>
            <a:r>
              <a:rPr lang="en-US" sz="2400" dirty="0" smtClean="0"/>
              <a:t>Not going to have a lot of slides, but will demonstrate each item live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220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IntelliTrace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838" y="1479550"/>
            <a:ext cx="7369175" cy="4241800"/>
          </a:xfrm>
        </p:spPr>
        <p:txBody>
          <a:bodyPr/>
          <a:lstStyle/>
          <a:p>
            <a:r>
              <a:rPr lang="en-US" dirty="0" smtClean="0"/>
              <a:t>By loading an </a:t>
            </a:r>
            <a:r>
              <a:rPr lang="en-US" dirty="0" err="1" smtClean="0"/>
              <a:t>IntelliTrace</a:t>
            </a:r>
            <a:r>
              <a:rPr lang="en-US" dirty="0" smtClean="0"/>
              <a:t> “</a:t>
            </a:r>
            <a:r>
              <a:rPr lang="en-US" dirty="0" err="1" smtClean="0"/>
              <a:t>iTrace</a:t>
            </a:r>
            <a:r>
              <a:rPr lang="en-US" dirty="0" smtClean="0"/>
              <a:t>” file, you can view and use </a:t>
            </a:r>
            <a:r>
              <a:rPr lang="en-US" dirty="0" err="1" smtClean="0"/>
              <a:t>IntelliTrace</a:t>
            </a:r>
            <a:r>
              <a:rPr lang="en-US" dirty="0" smtClean="0"/>
              <a:t> information directly</a:t>
            </a:r>
          </a:p>
          <a:p>
            <a:r>
              <a:rPr lang="en-US" dirty="0" smtClean="0"/>
              <a:t>These are stored on the local hard drive at location specified in configuration, or can be attached to bugs when using Test Manager and TFS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7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IntelliTrace</a:t>
            </a:r>
            <a:r>
              <a:rPr lang="en-US" dirty="0" smtClean="0"/>
              <a:t> Sample Output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0250" y="1519771"/>
            <a:ext cx="4933950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705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363" y="1479550"/>
            <a:ext cx="7369175" cy="4241800"/>
          </a:xfrm>
        </p:spPr>
        <p:txBody>
          <a:bodyPr/>
          <a:lstStyle/>
          <a:p>
            <a:r>
              <a:rPr lang="en-US" dirty="0" smtClean="0"/>
              <a:t>Me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http://www.brianpeek.com/</a:t>
            </a:r>
          </a:p>
          <a:p>
            <a:r>
              <a:rPr lang="en-US" b="1" dirty="0" smtClean="0"/>
              <a:t>Slides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http://www.brianpeek.com/events/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New debugging features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http://</a:t>
            </a:r>
            <a:r>
              <a:rPr lang="en-US" b="1" dirty="0" smtClean="0">
                <a:solidFill>
                  <a:srgbClr val="FF0000"/>
                </a:solidFill>
              </a:rPr>
              <a:t>tinyurl.com/vs2010newdebug</a:t>
            </a:r>
          </a:p>
          <a:p>
            <a:r>
              <a:rPr lang="en-US" dirty="0" smtClean="0"/>
              <a:t>MSDN Article on </a:t>
            </a:r>
            <a:r>
              <a:rPr lang="en-US" dirty="0" err="1" smtClean="0"/>
              <a:t>IntelliTrace</a:t>
            </a:r>
            <a:endParaRPr lang="en-US" dirty="0" smtClean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http://</a:t>
            </a:r>
            <a:r>
              <a:rPr lang="en-US" b="1" dirty="0" smtClean="0">
                <a:solidFill>
                  <a:srgbClr val="FF0000"/>
                </a:solidFill>
              </a:rPr>
              <a:t>tinyurl.com/msdnintellitrace</a:t>
            </a:r>
          </a:p>
          <a:p>
            <a:r>
              <a:rPr lang="en-US" dirty="0" smtClean="0"/>
              <a:t>Information on Parallel debugging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http://www.danielmoth.com/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8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Hierarchy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on context-menu at all times</a:t>
            </a:r>
          </a:p>
          <a:p>
            <a:r>
              <a:rPr lang="en-US" dirty="0" smtClean="0"/>
              <a:t>View calls to/from methods and navigate to locations</a:t>
            </a:r>
            <a:endParaRPr lang="en-US" dirty="0"/>
          </a:p>
        </p:txBody>
      </p:sp>
      <p:pic>
        <p:nvPicPr>
          <p:cNvPr id="6" name="Snagit_PPTDC4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10" y="3782522"/>
            <a:ext cx="8135781" cy="234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23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on context-menu at all times</a:t>
            </a:r>
          </a:p>
          <a:p>
            <a:r>
              <a:rPr lang="en-US" dirty="0" smtClean="0"/>
              <a:t>Diagram of call structure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0" y="3219450"/>
            <a:ext cx="3048000" cy="333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02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106" y="1308100"/>
            <a:ext cx="7779483" cy="4241800"/>
          </a:xfrm>
        </p:spPr>
        <p:txBody>
          <a:bodyPr/>
          <a:lstStyle/>
          <a:p>
            <a:r>
              <a:rPr lang="en-US" dirty="0" smtClean="0"/>
              <a:t>Available in VS2010 Ultimate only</a:t>
            </a:r>
          </a:p>
          <a:p>
            <a:r>
              <a:rPr lang="en-US" dirty="0" smtClean="0"/>
              <a:t>Architecture -&gt; Generate Dependency Graph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445" y="2343149"/>
            <a:ext cx="4158843" cy="4324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650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Pin variables to the IDE</a:t>
            </a:r>
          </a:p>
          <a:p>
            <a:pPr lvl="1"/>
            <a:r>
              <a:rPr lang="en-US" dirty="0" smtClean="0"/>
              <a:t>Add comments</a:t>
            </a:r>
          </a:p>
          <a:p>
            <a:pPr lvl="1"/>
            <a:r>
              <a:rPr lang="en-US" dirty="0" smtClean="0"/>
              <a:t>Edit values</a:t>
            </a:r>
          </a:p>
          <a:p>
            <a:pPr lvl="1"/>
            <a:r>
              <a:rPr lang="en-US" dirty="0" smtClean="0"/>
              <a:t>Saved across sessions</a:t>
            </a:r>
          </a:p>
          <a:p>
            <a:pPr lvl="1"/>
            <a:r>
              <a:rPr lang="en-US" dirty="0" smtClean="0"/>
              <a:t>Last value shown at next session</a:t>
            </a:r>
          </a:p>
          <a:p>
            <a:pPr lvl="1"/>
            <a:r>
              <a:rPr lang="en-US" dirty="0" smtClean="0"/>
              <a:t>Can be imported and exported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686300"/>
            <a:ext cx="42291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879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Breakpoints can now be named and grouped</a:t>
            </a:r>
          </a:p>
          <a:p>
            <a:r>
              <a:rPr lang="en-US" dirty="0" smtClean="0"/>
              <a:t>Breakpoints can be imported and exported</a:t>
            </a:r>
            <a:endParaRPr 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88" y="3429000"/>
            <a:ext cx="7132637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903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413" y="1327150"/>
            <a:ext cx="7369175" cy="4241800"/>
          </a:xfrm>
        </p:spPr>
        <p:txBody>
          <a:bodyPr/>
          <a:lstStyle/>
          <a:p>
            <a:r>
              <a:rPr lang="en-US" dirty="0" smtClean="0"/>
              <a:t>IDE now allows setting levels of output for specific bits of information</a:t>
            </a:r>
            <a:endParaRPr lang="en-US" dirty="0"/>
          </a:p>
        </p:txBody>
      </p:sp>
      <p:pic>
        <p:nvPicPr>
          <p:cNvPr id="2050" name="Picture 2" descr="C:\Users\Brian\AppData\Local\Temp\SNAGHTMLf66004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5200" y="2246108"/>
            <a:ext cx="7209524" cy="419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72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WPF Tree Visualizer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363" y="1289050"/>
            <a:ext cx="7369175" cy="4241800"/>
          </a:xfrm>
        </p:spPr>
        <p:txBody>
          <a:bodyPr/>
          <a:lstStyle/>
          <a:p>
            <a:r>
              <a:rPr lang="en-US" dirty="0" smtClean="0"/>
              <a:t>Use the standard magnifying glass icon in a watch window on the WPF item</a:t>
            </a:r>
            <a:endParaRPr lang="en-US" dirty="0"/>
          </a:p>
        </p:txBody>
      </p:sp>
      <p:pic>
        <p:nvPicPr>
          <p:cNvPr id="3074" name="Picture 2" descr="C:\Users\Brian\AppData\Local\Temp\SNAGHTMLf6d5b3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23" y="3044870"/>
            <a:ext cx="6435727" cy="359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095498"/>
            <a:ext cx="8075613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ight Arrow 5"/>
          <p:cNvSpPr/>
          <p:nvPr/>
        </p:nvSpPr>
        <p:spPr bwMode="auto">
          <a:xfrm>
            <a:off x="7100557" y="2095498"/>
            <a:ext cx="978408" cy="484632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Lucida Console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81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ual Studio Live Orlando 2010">
  <a:themeElements>
    <a:clrScheme name="">
      <a:dk1>
        <a:srgbClr val="000000"/>
      </a:dk1>
      <a:lt1>
        <a:srgbClr val="FFFFFF"/>
      </a:lt1>
      <a:dk2>
        <a:srgbClr val="000080"/>
      </a:dk2>
      <a:lt2>
        <a:srgbClr val="FFFF00"/>
      </a:lt2>
      <a:accent1>
        <a:srgbClr val="000080"/>
      </a:accent1>
      <a:accent2>
        <a:srgbClr val="3333CC"/>
      </a:accent2>
      <a:accent3>
        <a:srgbClr val="AAAAC0"/>
      </a:accent3>
      <a:accent4>
        <a:srgbClr val="DADADA"/>
      </a:accent4>
      <a:accent5>
        <a:srgbClr val="AAAAC0"/>
      </a:accent5>
      <a:accent6>
        <a:srgbClr val="2D2DB9"/>
      </a:accent6>
      <a:hlink>
        <a:srgbClr val="6699FF"/>
      </a:hlink>
      <a:folHlink>
        <a:srgbClr val="CC0000"/>
      </a:folHlink>
    </a:clrScheme>
    <a:fontScheme name="Visual Studio Live Orlando 2010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Console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triangl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Console" pitchFamily="49" charset="0"/>
          </a:defRPr>
        </a:defPPr>
      </a:lstStyle>
    </a:lnDef>
  </a:objectDefaults>
  <a:extraClrSchemeLst>
    <a:extraClrScheme>
      <a:clrScheme name="Visual Studio Live Orlando 2010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ual Studio Live Orlando 2010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ual Studio Live Orlando 2010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ual Studio Live Orlando 2010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ual Studio Live Orlando 2010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ual Studio Live Orlando 2010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ual Studio Live Orlando 2010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12595</TotalTime>
  <Words>681</Words>
  <Application>Microsoft Office PowerPoint</Application>
  <PresentationFormat>On-screen Show (4:3)</PresentationFormat>
  <Paragraphs>103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Visual Studio Live Orlando 2010</vt:lpstr>
      <vt:lpstr>What's New in Visual Studio 2010 Debugging</vt:lpstr>
      <vt:lpstr>Agenda</vt:lpstr>
      <vt:lpstr>Call Hierarchy</vt:lpstr>
      <vt:lpstr>Sequence Diagrams</vt:lpstr>
      <vt:lpstr>Dependency Diagrams</vt:lpstr>
      <vt:lpstr>Pinning</vt:lpstr>
      <vt:lpstr>Breakpoints</vt:lpstr>
      <vt:lpstr>Output Window</vt:lpstr>
      <vt:lpstr>WPF Tree Visualizer</vt:lpstr>
      <vt:lpstr>Multiple Monitors</vt:lpstr>
      <vt:lpstr>Parallel Stacks</vt:lpstr>
      <vt:lpstr>Parallel Stacks</vt:lpstr>
      <vt:lpstr>Parallel Tasks</vt:lpstr>
      <vt:lpstr>Parallel Tasks</vt:lpstr>
      <vt:lpstr>IntelliTrace (Historical Debugging)</vt:lpstr>
      <vt:lpstr>IntelliTrace</vt:lpstr>
      <vt:lpstr>Configuring IntelliTrace</vt:lpstr>
      <vt:lpstr>Configuring IntelliTrace</vt:lpstr>
      <vt:lpstr>Using IntelliTrace</vt:lpstr>
      <vt:lpstr>Using IntelliTrace</vt:lpstr>
      <vt:lpstr>IntelliTrace Sample Output</vt:lpstr>
      <vt:lpstr>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creator>Brian</dc:creator>
  <cp:lastModifiedBy>Brian</cp:lastModifiedBy>
  <cp:revision>43</cp:revision>
  <dcterms:created xsi:type="dcterms:W3CDTF">2004-06-15T18:50:25Z</dcterms:created>
  <dcterms:modified xsi:type="dcterms:W3CDTF">2010-11-19T09:31:10Z</dcterms:modified>
</cp:coreProperties>
</file>