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40"/>
  </p:notesMasterIdLst>
  <p:handoutMasterIdLst>
    <p:handoutMasterId r:id="rId41"/>
  </p:handoutMasterIdLst>
  <p:sldIdLst>
    <p:sldId id="318" r:id="rId2"/>
    <p:sldId id="364" r:id="rId3"/>
    <p:sldId id="321" r:id="rId4"/>
    <p:sldId id="322" r:id="rId5"/>
    <p:sldId id="324" r:id="rId6"/>
    <p:sldId id="323" r:id="rId7"/>
    <p:sldId id="325" r:id="rId8"/>
    <p:sldId id="326" r:id="rId9"/>
    <p:sldId id="327" r:id="rId10"/>
    <p:sldId id="336" r:id="rId11"/>
    <p:sldId id="361" r:id="rId12"/>
    <p:sldId id="362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28" r:id="rId26"/>
    <p:sldId id="330" r:id="rId27"/>
    <p:sldId id="359" r:id="rId28"/>
    <p:sldId id="363" r:id="rId29"/>
    <p:sldId id="360" r:id="rId30"/>
    <p:sldId id="349" r:id="rId31"/>
    <p:sldId id="350" r:id="rId32"/>
    <p:sldId id="351" r:id="rId33"/>
    <p:sldId id="352" r:id="rId34"/>
    <p:sldId id="353" r:id="rId35"/>
    <p:sldId id="357" r:id="rId36"/>
    <p:sldId id="358" r:id="rId37"/>
    <p:sldId id="355" r:id="rId38"/>
    <p:sldId id="356" r:id="rId3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General" id="{63CB64F0-251E-40CD-8B40-A2A4CB299338}">
          <p14:sldIdLst>
            <p14:sldId id="318"/>
            <p14:sldId id="364"/>
            <p14:sldId id="321"/>
            <p14:sldId id="322"/>
            <p14:sldId id="324"/>
            <p14:sldId id="323"/>
          </p14:sldIdLst>
        </p14:section>
        <p14:section name="Windows 7" id="{F799E25C-F1B1-44B7-8EBA-1BE39CEB434A}">
          <p14:sldIdLst>
            <p14:sldId id="325"/>
            <p14:sldId id="326"/>
            <p14:sldId id="327"/>
          </p14:sldIdLst>
        </p14:section>
        <p14:section name="WPF" id="{6B027E01-1991-42C2-AF8C-C1CD23CDC327}">
          <p14:sldIdLst>
            <p14:sldId id="336"/>
            <p14:sldId id="361"/>
            <p14:sldId id="362"/>
            <p14:sldId id="337"/>
            <p14:sldId id="338"/>
            <p14:sldId id="339"/>
            <p14:sldId id="340"/>
            <p14:sldId id="341"/>
            <p14:sldId id="342"/>
            <p14:sldId id="343"/>
            <p14:sldId id="344"/>
            <p14:sldId id="345"/>
            <p14:sldId id="346"/>
            <p14:sldId id="347"/>
            <p14:sldId id="348"/>
          </p14:sldIdLst>
        </p14:section>
        <p14:section name="Silverlight" id="{9C9613D2-0390-4A5A-9752-427079DB3802}">
          <p14:sldIdLst>
            <p14:sldId id="328"/>
            <p14:sldId id="330"/>
          </p14:sldIdLst>
        </p14:section>
        <p14:section name="WP7" id="{C55C1A3A-A791-48C6-BA35-0DB30CBFAE5B}">
          <p14:sldIdLst>
            <p14:sldId id="359"/>
            <p14:sldId id="363"/>
            <p14:sldId id="360"/>
          </p14:sldIdLst>
        </p14:section>
        <p14:section name="Surface" id="{80B1F69B-D9AB-46C8-B76E-EA389E3EF398}">
          <p14:sldIdLst>
            <p14:sldId id="349"/>
            <p14:sldId id="350"/>
            <p14:sldId id="351"/>
            <p14:sldId id="352"/>
            <p14:sldId id="353"/>
            <p14:sldId id="357"/>
            <p14:sldId id="358"/>
          </p14:sldIdLst>
        </p14:section>
        <p14:section name="The rest" id="{70BAE674-EF83-4504-A3E6-2705ED54D5CA}">
          <p14:sldIdLst>
            <p14:sldId id="355"/>
            <p14:sldId id="35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val="80FF00"/>
    <a:srgbClr val="00FF00"/>
    <a:srgbClr val="669B48"/>
    <a:srgbClr val="FFCC00"/>
    <a:srgbClr val="FFCC66"/>
    <a:srgbClr val="004522"/>
    <a:srgbClr val="3EB4DD"/>
    <a:srgbClr val="0077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7" autoAdjust="0"/>
  </p:normalViewPr>
  <p:slideViewPr>
    <p:cSldViewPr snapToGrid="0">
      <p:cViewPr>
        <p:scale>
          <a:sx n="100" d="100"/>
          <a:sy n="100" d="100"/>
        </p:scale>
        <p:origin x="-282" y="-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  <p:sld r:id="rId29" collapse="1"/>
      <p:sld r:id="rId30" collapse="1"/>
      <p:sld r:id="rId31" collapse="1"/>
      <p:sld r:id="rId32" collapse="1"/>
      <p:sld r:id="rId33" collapse="1"/>
      <p:sld r:id="rId3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4458"/>
    </p:cViewPr>
  </p:sorterViewPr>
  <p:notesViewPr>
    <p:cSldViewPr snapToGrid="0">
      <p:cViewPr varScale="1">
        <p:scale>
          <a:sx n="102" d="100"/>
          <a:sy n="102" d="100"/>
        </p:scale>
        <p:origin x="-3558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9.xml"/><Relationship Id="rId13" Type="http://schemas.openxmlformats.org/officeDocument/2006/relationships/slide" Target="slides/slide16.xml"/><Relationship Id="rId18" Type="http://schemas.openxmlformats.org/officeDocument/2006/relationships/slide" Target="slides/slide21.xml"/><Relationship Id="rId26" Type="http://schemas.openxmlformats.org/officeDocument/2006/relationships/slide" Target="slides/slide30.xml"/><Relationship Id="rId3" Type="http://schemas.openxmlformats.org/officeDocument/2006/relationships/slide" Target="slides/slide4.xml"/><Relationship Id="rId21" Type="http://schemas.openxmlformats.org/officeDocument/2006/relationships/slide" Target="slides/slide24.xml"/><Relationship Id="rId34" Type="http://schemas.openxmlformats.org/officeDocument/2006/relationships/slide" Target="slides/slide38.xml"/><Relationship Id="rId7" Type="http://schemas.openxmlformats.org/officeDocument/2006/relationships/slide" Target="slides/slide8.xml"/><Relationship Id="rId12" Type="http://schemas.openxmlformats.org/officeDocument/2006/relationships/slide" Target="slides/slide15.xml"/><Relationship Id="rId17" Type="http://schemas.openxmlformats.org/officeDocument/2006/relationships/slide" Target="slides/slide20.xml"/><Relationship Id="rId25" Type="http://schemas.openxmlformats.org/officeDocument/2006/relationships/slide" Target="slides/slide29.xml"/><Relationship Id="rId33" Type="http://schemas.openxmlformats.org/officeDocument/2006/relationships/slide" Target="slides/slide37.xml"/><Relationship Id="rId2" Type="http://schemas.openxmlformats.org/officeDocument/2006/relationships/slide" Target="slides/slide3.xml"/><Relationship Id="rId16" Type="http://schemas.openxmlformats.org/officeDocument/2006/relationships/slide" Target="slides/slide19.xml"/><Relationship Id="rId20" Type="http://schemas.openxmlformats.org/officeDocument/2006/relationships/slide" Target="slides/slide23.xml"/><Relationship Id="rId29" Type="http://schemas.openxmlformats.org/officeDocument/2006/relationships/slide" Target="slides/slide33.xml"/><Relationship Id="rId1" Type="http://schemas.openxmlformats.org/officeDocument/2006/relationships/slide" Target="slides/slide1.xml"/><Relationship Id="rId6" Type="http://schemas.openxmlformats.org/officeDocument/2006/relationships/slide" Target="slides/slide7.xml"/><Relationship Id="rId11" Type="http://schemas.openxmlformats.org/officeDocument/2006/relationships/slide" Target="slides/slide14.xml"/><Relationship Id="rId24" Type="http://schemas.openxmlformats.org/officeDocument/2006/relationships/slide" Target="slides/slide27.xml"/><Relationship Id="rId32" Type="http://schemas.openxmlformats.org/officeDocument/2006/relationships/slide" Target="slides/slide36.xml"/><Relationship Id="rId5" Type="http://schemas.openxmlformats.org/officeDocument/2006/relationships/slide" Target="slides/slide6.xml"/><Relationship Id="rId15" Type="http://schemas.openxmlformats.org/officeDocument/2006/relationships/slide" Target="slides/slide18.xml"/><Relationship Id="rId23" Type="http://schemas.openxmlformats.org/officeDocument/2006/relationships/slide" Target="slides/slide26.xml"/><Relationship Id="rId28" Type="http://schemas.openxmlformats.org/officeDocument/2006/relationships/slide" Target="slides/slide32.xml"/><Relationship Id="rId10" Type="http://schemas.openxmlformats.org/officeDocument/2006/relationships/slide" Target="slides/slide13.xml"/><Relationship Id="rId19" Type="http://schemas.openxmlformats.org/officeDocument/2006/relationships/slide" Target="slides/slide22.xml"/><Relationship Id="rId31" Type="http://schemas.openxmlformats.org/officeDocument/2006/relationships/slide" Target="slides/slide35.xml"/><Relationship Id="rId4" Type="http://schemas.openxmlformats.org/officeDocument/2006/relationships/slide" Target="slides/slide5.xml"/><Relationship Id="rId9" Type="http://schemas.openxmlformats.org/officeDocument/2006/relationships/slide" Target="slides/slide10.xml"/><Relationship Id="rId14" Type="http://schemas.openxmlformats.org/officeDocument/2006/relationships/slide" Target="slides/slide17.xml"/><Relationship Id="rId22" Type="http://schemas.openxmlformats.org/officeDocument/2006/relationships/slide" Target="slides/slide25.xml"/><Relationship Id="rId27" Type="http://schemas.openxmlformats.org/officeDocument/2006/relationships/slide" Target="slides/slide31.xml"/><Relationship Id="rId30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VSLive! Redmond 2010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b="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6813" y="8686800"/>
            <a:ext cx="611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82813096-0524-45A4-BC34-3CABD787E6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6554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 smtClean="0">
                <a:latin typeface="Franklin Gothic Medium" pitchFamily="34" charset="0"/>
              </a:defRPr>
            </a:lvl1pPr>
          </a:lstStyle>
          <a:p>
            <a:pPr>
              <a:defRPr/>
            </a:pPr>
            <a:r>
              <a:rPr lang="en-US"/>
              <a:t>VSLive! Redmond 2010MGB 2003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>
                <a:latin typeface="Franklin Gothic Medium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800" b="0" smtClean="0">
                <a:latin typeface="Franklin Gothic Medium" pitchFamily="34" charset="0"/>
                <a:cs typeface="+mn-cs"/>
              </a:defRPr>
            </a:lvl1pPr>
          </a:lstStyle>
          <a:p>
            <a:pPr eaLnBrk="1" hangingPunct="1">
              <a:defRPr/>
            </a:pPr>
            <a:r>
              <a:rPr lang="en-US"/>
              <a:t>© 2003 Microsoft Corporation. All rights reserved.</a:t>
            </a:r>
          </a:p>
          <a:p>
            <a:pPr>
              <a:defRPr/>
            </a:pPr>
            <a:r>
              <a:rPr lang="en-US">
                <a:cs typeface="Arial" charset="0"/>
              </a:rPr>
              <a:t>This presentation is for informational purposes only. Microsoft makes no warranties, express or implied, in this summary.</a:t>
            </a:r>
            <a:endParaRPr lang="en-US" sz="1200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>
                <a:latin typeface="Franklin Gothic Medium" pitchFamily="34" charset="0"/>
              </a:defRPr>
            </a:lvl1pPr>
          </a:lstStyle>
          <a:p>
            <a:pPr>
              <a:defRPr/>
            </a:pPr>
            <a:fld id="{8B68BFDD-3AB6-4902-B233-90FCBC1D43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56501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+mn-cs"/>
      </a:defRPr>
    </a:lvl1pPr>
    <a:lvl2pPr marL="233363" indent="9525" algn="l" rtl="0" eaLnBrk="0" fontAlgn="base" hangingPunct="0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+mn-cs"/>
      </a:defRPr>
    </a:lvl2pPr>
    <a:lvl3pPr marL="457200" indent="-9525" algn="l" rtl="0" eaLnBrk="0" fontAlgn="base" hangingPunct="0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3pPr>
    <a:lvl4pPr marL="681038" algn="l" rtl="0" eaLnBrk="0" fontAlgn="base" hangingPunct="0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4pPr>
    <a:lvl5pPr marL="904875" algn="l" rtl="0" eaLnBrk="0" fontAlgn="base" hangingPunct="0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Lucida Console" pitchFamily="49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Lucida Console" pitchFamily="49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Lucida Console" pitchFamily="49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Lucida Console" pitchFamily="49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Lucida Console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Lucida Console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Lucida Console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Lucida Console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Lucida Console" pitchFamily="49" charset="0"/>
              </a:defRPr>
            </a:lvl9pPr>
          </a:lstStyle>
          <a:p>
            <a:r>
              <a:rPr lang="en-US" sz="1200" b="0">
                <a:latin typeface="Franklin Gothic Medium" pitchFamily="34" charset="0"/>
              </a:rPr>
              <a:t>VSLive! Redmond 2010MGB 2003</a:t>
            </a:r>
          </a:p>
        </p:txBody>
      </p:sp>
      <p:sp>
        <p:nvSpPr>
          <p:cNvPr id="43011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Lucida Console" pitchFamily="49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Lucida Console" pitchFamily="49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Lucida Console" pitchFamily="49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Lucida Console" pitchFamily="49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Lucida Console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Lucida Console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Lucida Console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Lucida Console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Lucida Console" pitchFamily="49" charset="0"/>
              </a:defRPr>
            </a:lvl9pPr>
          </a:lstStyle>
          <a:p>
            <a:pPr eaLnBrk="1" hangingPunct="1"/>
            <a:r>
              <a:rPr lang="en-US" sz="800" b="0">
                <a:latin typeface="Franklin Gothic Medium" pitchFamily="34" charset="0"/>
                <a:cs typeface="Arial" charset="0"/>
              </a:rPr>
              <a:t>© 2003 Microsoft Corporation. All rights reserved.</a:t>
            </a:r>
          </a:p>
          <a:p>
            <a:r>
              <a:rPr lang="en-US" sz="800" b="0">
                <a:latin typeface="Franklin Gothic Medium" pitchFamily="34" charset="0"/>
                <a:cs typeface="Arial" charset="0"/>
              </a:rPr>
              <a:t>This presentation is for informational purposes only. Microsoft makes no warranties, express or implied, in this summary.</a:t>
            </a:r>
            <a:endParaRPr lang="en-US" sz="1200" b="0">
              <a:latin typeface="Franklin Gothic Medium" pitchFamily="34" charset="0"/>
              <a:cs typeface="Arial" charset="0"/>
            </a:endParaRPr>
          </a:p>
        </p:txBody>
      </p:sp>
      <p:sp>
        <p:nvSpPr>
          <p:cNvPr id="4301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Lucida Console" pitchFamily="49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Lucida Console" pitchFamily="49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Lucida Console" pitchFamily="49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Lucida Console" pitchFamily="49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Lucida Console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Lucida Console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Lucida Console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Lucida Console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Lucida Console" pitchFamily="49" charset="0"/>
              </a:defRPr>
            </a:lvl9pPr>
          </a:lstStyle>
          <a:p>
            <a:fld id="{A8AF52EB-51B7-4047-B9CC-5D239E8C9092}" type="slidenum">
              <a:rPr lang="en-US" sz="1200" b="0">
                <a:latin typeface="Franklin Gothic Medium" pitchFamily="34" charset="0"/>
              </a:rPr>
              <a:pPr/>
              <a:t>1</a:t>
            </a:fld>
            <a:endParaRPr lang="en-US" sz="1200" b="0">
              <a:latin typeface="Franklin Gothic Medium" pitchFamily="34" charset="0"/>
            </a:endParaRPr>
          </a:p>
        </p:txBody>
      </p:sp>
      <p:sp>
        <p:nvSpPr>
          <p:cNvPr id="4301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9738" y="4278313"/>
            <a:ext cx="5978525" cy="4592637"/>
          </a:xfrm>
          <a:noFill/>
        </p:spPr>
        <p:txBody>
          <a:bodyPr lIns="92614" tIns="47092" rIns="92614" bIns="47092"/>
          <a:lstStyle/>
          <a:p>
            <a:pPr eaLnBrk="1" hangingPunct="1"/>
            <a:endParaRPr lang="en-US" smtClean="0"/>
          </a:p>
        </p:txBody>
      </p:sp>
      <p:sp>
        <p:nvSpPr>
          <p:cNvPr id="43014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00138" y="676275"/>
            <a:ext cx="4605337" cy="3452813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50763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71720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9850" y="712788"/>
            <a:ext cx="1843088" cy="55419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7413" y="712788"/>
            <a:ext cx="5380037" cy="55419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96471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58294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095719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7413" y="2012950"/>
            <a:ext cx="3608387" cy="4241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12950"/>
            <a:ext cx="3608388" cy="4241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11926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97216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64930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31601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1328723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766566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FBFB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3" y="712788"/>
            <a:ext cx="73691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7413" y="2012950"/>
            <a:ext cx="7369175" cy="424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452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452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452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452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452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452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452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452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452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77B0"/>
        </a:buClr>
        <a:buSzPct val="75000"/>
        <a:buFont typeface="Times" pitchFamily="84" charset="0"/>
        <a:buChar char="•"/>
        <a:tabLst>
          <a:tab pos="1387475" algn="l"/>
          <a:tab pos="1706563" algn="l"/>
          <a:tab pos="2079625" algn="l"/>
        </a:tabLst>
        <a:defRPr sz="2600">
          <a:solidFill>
            <a:schemeClr val="bg2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0077B0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chemeClr val="bg2"/>
          </a:solidFill>
          <a:latin typeface="+mn-lt"/>
        </a:defRPr>
      </a:lvl2pPr>
      <a:lvl3pPr marL="869950" indent="444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chemeClr val="bg2"/>
          </a:solidFill>
          <a:latin typeface="+mn-lt"/>
        </a:defRPr>
      </a:lvl3pPr>
      <a:lvl4pPr marL="998538" indent="37306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bg2"/>
          </a:solidFill>
          <a:latin typeface="+mn-lt"/>
        </a:defRPr>
      </a:lvl4pPr>
      <a:lvl5pPr marL="1344613" indent="48418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bg2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bg2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bg2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bg2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71463" y="2841625"/>
            <a:ext cx="5210175" cy="174148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Multi-touch Madness!</a:t>
            </a:r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285750" y="4037013"/>
            <a:ext cx="3987800" cy="119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eaLnBrk="1" hangingPunct="1"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Brian Peek</a:t>
            </a:r>
            <a:endParaRPr lang="en-US" sz="22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eaLnBrk="1" hangingPunct="1">
              <a:defRPr/>
            </a:pPr>
            <a:r>
              <a:rPr lang="en-US" dirty="0" smtClean="0">
                <a:solidFill>
                  <a:srgbClr val="004522"/>
                </a:solidFill>
                <a:latin typeface="Arial" charset="0"/>
              </a:rPr>
              <a:t>Senior Consultant, ASPSOFT, Inc.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4522"/>
                </a:solidFill>
                <a:latin typeface="Arial" charset="0"/>
              </a:rPr>
              <a:t>Microsoft MVP - C#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4522"/>
                </a:solidFill>
                <a:latin typeface="Arial" charset="0"/>
              </a:rPr>
              <a:t>http://www.brianpeek.com/</a:t>
            </a:r>
          </a:p>
          <a:p>
            <a:pPr eaLnBrk="1" hangingPunct="1">
              <a:defRPr/>
            </a:pPr>
            <a:endParaRPr lang="en-US" dirty="0" smtClean="0">
              <a:solidFill>
                <a:srgbClr val="FFCC00"/>
              </a:solidFill>
              <a:latin typeface="Arial" charset="0"/>
            </a:endParaRPr>
          </a:p>
          <a:p>
            <a:pPr eaLnBrk="1" hangingPunct="1">
              <a:defRPr/>
            </a:pPr>
            <a:endParaRPr lang="en-US" dirty="0">
              <a:solidFill>
                <a:srgbClr val="FFCC00"/>
              </a:solidFill>
              <a:latin typeface="Arial" charset="0"/>
            </a:endParaRPr>
          </a:p>
          <a:p>
            <a:pPr eaLnBrk="1" hangingPunct="1">
              <a:defRPr/>
            </a:pPr>
            <a:endParaRPr lang="en-US" sz="1400" b="0" dirty="0">
              <a:latin typeface="Times New Roman" pitchFamily="84" charset="0"/>
            </a:endParaRPr>
          </a:p>
        </p:txBody>
      </p:sp>
      <p:sp>
        <p:nvSpPr>
          <p:cNvPr id="2052" name="Text Box 7"/>
          <p:cNvSpPr txBox="1">
            <a:spLocks noChangeArrowheads="1"/>
          </p:cNvSpPr>
          <p:nvPr/>
        </p:nvSpPr>
        <p:spPr bwMode="auto">
          <a:xfrm>
            <a:off x="292100" y="5492750"/>
            <a:ext cx="19129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 b="1">
                <a:solidFill>
                  <a:schemeClr val="tx1"/>
                </a:solidFill>
                <a:latin typeface="Lucida Console" pitchFamily="49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Lucida Console" pitchFamily="49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Lucida Console" pitchFamily="49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Lucida Console" pitchFamily="49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Lucida Console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Lucida Console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Lucida Console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Lucida Console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Lucida Console" pitchFamily="49" charset="0"/>
              </a:defRPr>
            </a:lvl9pPr>
          </a:lstStyle>
          <a:p>
            <a:r>
              <a:rPr lang="en-US" b="0">
                <a:latin typeface="Arial" charset="0"/>
              </a:rPr>
              <a:t>Level: </a:t>
            </a:r>
            <a:r>
              <a:rPr lang="en-US" b="0">
                <a:solidFill>
                  <a:srgbClr val="004522"/>
                </a:solidFill>
                <a:latin typeface="Arial" charset="0"/>
              </a:rPr>
              <a:t>Intermediate</a:t>
            </a:r>
            <a:endParaRPr lang="en-US" b="0">
              <a:solidFill>
                <a:srgbClr val="FFCC00"/>
              </a:solidFill>
              <a:latin typeface="Arial" charset="0"/>
            </a:endParaRPr>
          </a:p>
          <a:p>
            <a:endParaRPr lang="en-US">
              <a:latin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Multi-touch in WPF4</a:t>
            </a:r>
            <a:endParaRPr lang="en-US" dirty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>
                <a:cs typeface="Consolas" pitchFamily="49" charset="0"/>
              </a:rPr>
              <a:t>Contains 3 APIs:</a:t>
            </a:r>
          </a:p>
          <a:p>
            <a:pPr lvl="1"/>
            <a:r>
              <a:rPr lang="en-US" sz="2800" dirty="0" smtClean="0">
                <a:cs typeface="Consolas" pitchFamily="49" charset="0"/>
              </a:rPr>
              <a:t>Touch application object</a:t>
            </a:r>
          </a:p>
          <a:p>
            <a:pPr marL="1327150" lvl="2" indent="-457200">
              <a:buFont typeface="Arial" pitchFamily="34" charset="0"/>
              <a:buChar char="•"/>
            </a:pPr>
            <a:r>
              <a:rPr lang="en-US" sz="2400" b="0" dirty="0" smtClean="0">
                <a:cs typeface="Consolas" pitchFamily="49" charset="0"/>
              </a:rPr>
              <a:t>Also available in Silverlight and will discuss there</a:t>
            </a:r>
          </a:p>
          <a:p>
            <a:pPr lvl="1"/>
            <a:r>
              <a:rPr lang="en-US" sz="2800" dirty="0" smtClean="0">
                <a:cs typeface="Consolas" pitchFamily="49" charset="0"/>
              </a:rPr>
              <a:t>Application-wide routed touch events </a:t>
            </a:r>
          </a:p>
          <a:p>
            <a:pPr lvl="1"/>
            <a:r>
              <a:rPr lang="en-US" sz="2800" dirty="0" smtClean="0">
                <a:cs typeface="Consolas" pitchFamily="49" charset="0"/>
              </a:rPr>
              <a:t>Object-level Manipulation/Inertia</a:t>
            </a:r>
          </a:p>
          <a:p>
            <a:pPr marL="1212850" lvl="2" indent="-342900">
              <a:buFont typeface="Arial" pitchFamily="34" charset="0"/>
              <a:buChar char="•"/>
            </a:pPr>
            <a:r>
              <a:rPr lang="en-US" sz="2400" b="0" dirty="0" smtClean="0"/>
              <a:t>Every </a:t>
            </a:r>
            <a:r>
              <a:rPr lang="en-US" sz="2400" b="0" dirty="0" err="1" smtClean="0">
                <a:latin typeface="Consolas" pitchFamily="49" charset="0"/>
                <a:cs typeface="Consolas" pitchFamily="49" charset="0"/>
              </a:rPr>
              <a:t>UIElement</a:t>
            </a:r>
            <a:r>
              <a:rPr lang="en-US" sz="2400" b="0" dirty="0" smtClean="0"/>
              <a:t>, </a:t>
            </a:r>
            <a:r>
              <a:rPr lang="en-US" sz="2400" b="0" dirty="0" smtClean="0">
                <a:latin typeface="Consolas" pitchFamily="49" charset="0"/>
                <a:cs typeface="Consolas" pitchFamily="49" charset="0"/>
              </a:rPr>
              <a:t>UIElement3D</a:t>
            </a:r>
            <a:r>
              <a:rPr lang="en-US" sz="2400" b="0" dirty="0" smtClean="0"/>
              <a:t>, and </a:t>
            </a:r>
            <a:r>
              <a:rPr lang="en-US" sz="2400" b="0" dirty="0" err="1" smtClean="0">
                <a:latin typeface="Consolas" pitchFamily="49" charset="0"/>
                <a:cs typeface="Consolas" pitchFamily="49" charset="0"/>
              </a:rPr>
              <a:t>ContentElement</a:t>
            </a:r>
            <a:r>
              <a:rPr lang="en-US" sz="2400" b="0" dirty="0" smtClean="0"/>
              <a:t> supports this</a:t>
            </a:r>
          </a:p>
          <a:p>
            <a:pPr marL="1212850" lvl="2" indent="-342900">
              <a:buFont typeface="Arial" pitchFamily="34" charset="0"/>
              <a:buChar char="•"/>
            </a:pPr>
            <a:r>
              <a:rPr lang="en-US" sz="2400" b="0" dirty="0" smtClean="0"/>
              <a:t>Default touch support for container controls, like </a:t>
            </a:r>
            <a:r>
              <a:rPr lang="en-US" sz="2400" b="0" dirty="0" err="1" smtClean="0">
                <a:latin typeface="Consolas" pitchFamily="49" charset="0"/>
                <a:cs typeface="Consolas" pitchFamily="49" charset="0"/>
              </a:rPr>
              <a:t>ScrollViewer</a:t>
            </a:r>
            <a:endParaRPr lang="en-US" sz="2400" b="0" dirty="0" smtClean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Touch Object in WPF4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5038" y="1317625"/>
            <a:ext cx="7369175" cy="4241800"/>
          </a:xfrm>
        </p:spPr>
        <p:txBody>
          <a:bodyPr/>
          <a:lstStyle/>
          <a:p>
            <a:pPr>
              <a:defRPr/>
            </a:pPr>
            <a:r>
              <a:rPr lang="en-US" dirty="0"/>
              <a:t>Really just a collection of raw-touch points (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TouchPoint</a:t>
            </a:r>
            <a:r>
              <a:rPr lang="en-US" dirty="0"/>
              <a:t>)</a:t>
            </a:r>
          </a:p>
          <a:p>
            <a:pPr>
              <a:defRPr/>
            </a:pPr>
            <a:r>
              <a:rPr lang="en-US" dirty="0"/>
              <a:t>Hook  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Touch.FrameReported</a:t>
            </a:r>
            <a:r>
              <a:rPr lang="en-US" dirty="0"/>
              <a:t> event</a:t>
            </a:r>
          </a:p>
          <a:p>
            <a:pPr>
              <a:defRPr/>
            </a:pPr>
            <a:r>
              <a:rPr lang="en-US" b="1" dirty="0" err="1">
                <a:latin typeface="Consolas" pitchFamily="49" charset="0"/>
                <a:cs typeface="Consolas" pitchFamily="49" charset="0"/>
              </a:rPr>
              <a:t>TouchFrameEventArgs</a:t>
            </a:r>
            <a:r>
              <a:rPr lang="en-US" dirty="0"/>
              <a:t> in hooked event contains the collection of points</a:t>
            </a:r>
          </a:p>
          <a:p>
            <a:pPr>
              <a:defRPr/>
            </a:pPr>
            <a:r>
              <a:rPr lang="en-US" dirty="0"/>
              <a:t>Each point contains a 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TouchAction</a:t>
            </a:r>
            <a:r>
              <a:rPr lang="en-US" dirty="0"/>
              <a:t> of 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Down</a:t>
            </a:r>
            <a:r>
              <a:rPr lang="en-US" dirty="0"/>
              <a:t>, 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Move</a:t>
            </a:r>
            <a:r>
              <a:rPr lang="en-US" dirty="0"/>
              <a:t> or 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Up</a:t>
            </a:r>
          </a:p>
          <a:p>
            <a:pPr>
              <a:defRPr/>
            </a:pPr>
            <a:r>
              <a:rPr lang="en-US" dirty="0"/>
              <a:t>No built-in inertia or manipulation support</a:t>
            </a:r>
          </a:p>
          <a:p>
            <a:pPr>
              <a:defRPr/>
            </a:pPr>
            <a:r>
              <a:rPr lang="en-US" dirty="0"/>
              <a:t>Very easy to port between raw WPF4 multi-touch and Silverlight multi-touch – this exact </a:t>
            </a:r>
            <a:r>
              <a:rPr lang="en-US" dirty="0" smtClean="0"/>
              <a:t>(and only) framework </a:t>
            </a:r>
            <a:r>
              <a:rPr lang="en-US" dirty="0"/>
              <a:t>lives in </a:t>
            </a:r>
            <a:r>
              <a:rPr lang="en-US" dirty="0" smtClean="0"/>
              <a:t>Silverlight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54565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WPF4 example with Touch object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27181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Raw Multi-touch in WPF4</a:t>
            </a:r>
            <a:endParaRPr lang="en-US" dirty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cs typeface="Consolas" pitchFamily="49" charset="0"/>
              </a:rPr>
              <a:t>The following raw events can be hooked for native multi-touch support:</a:t>
            </a:r>
          </a:p>
          <a:p>
            <a:pPr lvl="1"/>
            <a:r>
              <a:rPr lang="en-US" sz="1800" dirty="0" smtClean="0"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TouchDownEvent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 lvl="1"/>
            <a:r>
              <a:rPr lang="en-US" sz="1800" dirty="0" smtClean="0"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TouchEnterEvent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 lvl="1"/>
            <a:r>
              <a:rPr lang="en-US" sz="1800" dirty="0" smtClean="0"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TouchLeaveEvent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; </a:t>
            </a:r>
          </a:p>
          <a:p>
            <a:pPr lvl="1"/>
            <a:r>
              <a:rPr lang="en-US" sz="1800" dirty="0" smtClean="0"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TouchMoveEvent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; </a:t>
            </a:r>
          </a:p>
          <a:p>
            <a:pPr lvl="1"/>
            <a:r>
              <a:rPr lang="en-US" sz="1800" dirty="0" smtClean="0"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TouchUpEvent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; </a:t>
            </a:r>
          </a:p>
          <a:p>
            <a:r>
              <a:rPr lang="en-US" dirty="0" smtClean="0"/>
              <a:t>Each event has a “routed” and “preview” version</a:t>
            </a:r>
          </a:p>
          <a:p>
            <a:r>
              <a:rPr lang="en-US" dirty="0" smtClean="0"/>
              <a:t>Each event is given a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TouchEventArgs</a:t>
            </a:r>
            <a:r>
              <a:rPr lang="en-US" dirty="0" smtClean="0"/>
              <a:t> parameter which holds the useful touch data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Raw Multi-touch in WPF4</a:t>
            </a:r>
            <a:endParaRPr lang="en-US" dirty="0"/>
          </a:p>
        </p:txBody>
      </p:sp>
      <p:pic>
        <p:nvPicPr>
          <p:cNvPr id="22531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28738" y="1239838"/>
            <a:ext cx="6291262" cy="5077448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Raw Multi-touch in WPF4</a:t>
            </a:r>
            <a:endParaRPr lang="en-US" dirty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896938" y="1651000"/>
            <a:ext cx="7369175" cy="4241800"/>
          </a:xfrm>
        </p:spPr>
        <p:txBody>
          <a:bodyPr/>
          <a:lstStyle/>
          <a:p>
            <a:r>
              <a:rPr lang="en-US" dirty="0" smtClean="0"/>
              <a:t>Hook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TouchDown</a:t>
            </a:r>
            <a:r>
              <a:rPr lang="en-US" dirty="0" smtClean="0"/>
              <a:t>,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TouchMove</a:t>
            </a:r>
            <a:r>
              <a:rPr lang="en-US" dirty="0" smtClean="0"/>
              <a:t>,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TouchUp</a:t>
            </a:r>
            <a:r>
              <a:rPr lang="en-US" dirty="0" smtClean="0"/>
              <a:t> events (at minimum)</a:t>
            </a:r>
          </a:p>
          <a:p>
            <a:r>
              <a:rPr lang="en-US" dirty="0" smtClean="0"/>
              <a:t>Use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TouchEventArgs.TouchDevice.Id</a:t>
            </a:r>
            <a:r>
              <a:rPr lang="en-US" dirty="0" smtClean="0"/>
              <a:t> to keep track of touch point between events</a:t>
            </a:r>
          </a:p>
          <a:p>
            <a:pPr lvl="1"/>
            <a:r>
              <a:rPr lang="en-US" dirty="0" smtClean="0"/>
              <a:t>Each individual touch point will have unique ID through lifetime of the touch</a:t>
            </a:r>
          </a:p>
          <a:p>
            <a:r>
              <a:rPr lang="en-US" dirty="0" smtClean="0"/>
              <a:t>Use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TouchEventArgs.GetTouchPoint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()</a:t>
            </a:r>
            <a:r>
              <a:rPr lang="en-US" b="1" dirty="0" smtClean="0"/>
              <a:t> </a:t>
            </a:r>
            <a:r>
              <a:rPr lang="en-US" dirty="0" smtClean="0"/>
              <a:t>to get position and other information for the current point</a:t>
            </a:r>
          </a:p>
          <a:p>
            <a:pPr lvl="1"/>
            <a:r>
              <a:rPr lang="en-US" dirty="0" smtClean="0"/>
              <a:t>Must pass in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UIElement</a:t>
            </a:r>
            <a:r>
              <a:rPr lang="en-US" dirty="0" smtClean="0"/>
              <a:t> to get position of touch point relative to it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WPF Raw Touch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Manipulation in WPF4</a:t>
            </a:r>
            <a:endParaRPr lang="en-US" dirty="0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Each control must opt-in to manipulation</a:t>
            </a:r>
          </a:p>
          <a:p>
            <a:r>
              <a:rPr lang="en-US" dirty="0" err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IsManipulationEnabled</a:t>
            </a:r>
            <a:r>
              <a:rPr lang="en-US" dirty="0" smtClean="0">
                <a:solidFill>
                  <a:srgbClr val="0000FF"/>
                </a:solidFill>
                <a:latin typeface="Consolas" pitchFamily="49" charset="0"/>
                <a:cs typeface="Consolas" pitchFamily="49" charset="0"/>
              </a:rPr>
              <a:t>="True"</a:t>
            </a:r>
            <a:r>
              <a:rPr lang="en-US" dirty="0" smtClean="0"/>
              <a:t> on controls which are </a:t>
            </a:r>
            <a:r>
              <a:rPr lang="en-US" dirty="0" err="1" smtClean="0"/>
              <a:t>manipulable</a:t>
            </a:r>
            <a:endParaRPr lang="en-US" dirty="0" smtClean="0"/>
          </a:p>
          <a:p>
            <a:r>
              <a:rPr lang="en-US" dirty="0" smtClean="0"/>
              <a:t>Hook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ManipulationStarting</a:t>
            </a:r>
            <a:r>
              <a:rPr lang="en-US" dirty="0" smtClean="0"/>
              <a:t> and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ManipulationDelta</a:t>
            </a:r>
            <a:r>
              <a:rPr lang="en-US" dirty="0" smtClean="0"/>
              <a:t> events</a:t>
            </a:r>
          </a:p>
          <a:p>
            <a:r>
              <a:rPr lang="en-US" dirty="0" smtClean="0"/>
              <a:t>Optionally hook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ManipulationCompleted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/>
              <a:t>event</a:t>
            </a:r>
          </a:p>
          <a:p>
            <a:r>
              <a:rPr lang="en-US" dirty="0" smtClean="0"/>
              <a:t>Easy to set the resulting values to WPF Transforms as you’ll see…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Manipulation in WPF4</a:t>
            </a:r>
            <a:endParaRPr lang="en-US" dirty="0"/>
          </a:p>
        </p:txBody>
      </p:sp>
      <p:pic>
        <p:nvPicPr>
          <p:cNvPr id="26627" name="Content Placeholder 1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33488" y="1258888"/>
            <a:ext cx="6548437" cy="500454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Manipulation in WPF4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b="1" dirty="0" err="1">
                <a:latin typeface="Consolas" pitchFamily="49" charset="0"/>
                <a:cs typeface="Consolas" pitchFamily="49" charset="0"/>
              </a:rPr>
              <a:t>ManipulationStarting</a:t>
            </a:r>
            <a:endParaRPr lang="en-US" dirty="0"/>
          </a:p>
          <a:p>
            <a:pPr lvl="1">
              <a:defRPr/>
            </a:pPr>
            <a:r>
              <a:rPr lang="en-US" dirty="0"/>
              <a:t>Set 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ManipulationStartingEventArgs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.  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ManipulationContainer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/>
              <a:t>to the parent element so manipulations are rendered relative to it</a:t>
            </a:r>
          </a:p>
          <a:p>
            <a:pPr lvl="1">
              <a:defRPr/>
            </a:pPr>
            <a:r>
              <a:rPr lang="en-US" dirty="0" smtClean="0"/>
              <a:t>Use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ManipulationStartingEventArgs.Mode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cs typeface="Consolas" pitchFamily="49" charset="0"/>
              </a:rPr>
              <a:t>to set allowed manipulation modes</a:t>
            </a:r>
            <a:endParaRPr lang="en-US" dirty="0"/>
          </a:p>
          <a:p>
            <a:pPr>
              <a:defRPr/>
            </a:pPr>
            <a:r>
              <a:rPr lang="en-US" b="1" dirty="0" err="1">
                <a:latin typeface="Consolas" pitchFamily="49" charset="0"/>
                <a:cs typeface="Consolas" pitchFamily="49" charset="0"/>
              </a:rPr>
              <a:t>ManipulationDelta</a:t>
            </a:r>
            <a:endParaRPr lang="en-US" dirty="0"/>
          </a:p>
          <a:p>
            <a:pPr lvl="1">
              <a:defRPr/>
            </a:pPr>
            <a:r>
              <a:rPr lang="en-US" dirty="0"/>
              <a:t>Apply the manipulations from 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ManipulationDeltaEventArgs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.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ManipulationDelta</a:t>
            </a:r>
            <a:r>
              <a:rPr lang="en-US" dirty="0" smtClean="0"/>
              <a:t> </a:t>
            </a:r>
            <a:r>
              <a:rPr lang="en-US" dirty="0"/>
              <a:t>to the element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hate this slide but last night someone convinced me I should </a:t>
            </a:r>
            <a:r>
              <a:rPr lang="en-US" smtClean="0"/>
              <a:t>have one, so…</a:t>
            </a:r>
            <a:endParaRPr lang="en-US" dirty="0" smtClean="0"/>
          </a:p>
          <a:p>
            <a:r>
              <a:rPr lang="en-US" dirty="0" smtClean="0"/>
              <a:t>Website: </a:t>
            </a:r>
            <a:r>
              <a:rPr lang="en-US" b="1" dirty="0" smtClean="0"/>
              <a:t>www.brianpeek.com</a:t>
            </a:r>
          </a:p>
          <a:p>
            <a:r>
              <a:rPr lang="en-US" dirty="0" smtClean="0"/>
              <a:t>Twitter: </a:t>
            </a:r>
            <a:r>
              <a:rPr lang="en-US" b="1" dirty="0" smtClean="0"/>
              <a:t>@</a:t>
            </a:r>
            <a:r>
              <a:rPr lang="en-US" b="1" dirty="0" err="1" smtClean="0"/>
              <a:t>BrianPeek</a:t>
            </a:r>
            <a:endParaRPr lang="en-US" b="1" dirty="0" smtClean="0"/>
          </a:p>
          <a:p>
            <a:r>
              <a:rPr lang="en-US" dirty="0" smtClean="0"/>
              <a:t>Coding4Fun: </a:t>
            </a:r>
            <a:r>
              <a:rPr lang="en-US" b="1" dirty="0" smtClean="0"/>
              <a:t>www.coding4fun.com</a:t>
            </a:r>
          </a:p>
          <a:p>
            <a:r>
              <a:rPr lang="en-US" dirty="0" smtClean="0"/>
              <a:t>Coding4Fun Book: </a:t>
            </a:r>
            <a:r>
              <a:rPr lang="en-US" b="1" dirty="0" smtClean="0"/>
              <a:t>www.c4fbook.com</a:t>
            </a:r>
          </a:p>
          <a:p>
            <a:r>
              <a:rPr lang="en-US" dirty="0" err="1" smtClean="0"/>
              <a:t>WiimoteLib</a:t>
            </a:r>
            <a:r>
              <a:rPr lang="en-US" dirty="0" smtClean="0"/>
              <a:t>: </a:t>
            </a:r>
            <a:r>
              <a:rPr lang="en-US" b="1" dirty="0" smtClean="0"/>
              <a:t>wiimotelib.codeplex.com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53718664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WPF Manipulation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Inertia in WPF4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en-US" dirty="0" smtClean="0"/>
              <a:t>The items in our last example didn’t behave like real-world objects because they lacked physics</a:t>
            </a:r>
          </a:p>
          <a:p>
            <a:pPr>
              <a:defRPr/>
            </a:pPr>
            <a:r>
              <a:rPr lang="en-US" dirty="0" smtClean="0"/>
              <a:t>We can easily add simple inertial physics</a:t>
            </a:r>
          </a:p>
          <a:p>
            <a:pPr>
              <a:defRPr/>
            </a:pPr>
            <a:r>
              <a:rPr lang="en-US" dirty="0" smtClean="0"/>
              <a:t>Hook the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ManipulationInertiaStarting</a:t>
            </a:r>
            <a:r>
              <a:rPr lang="en-US" dirty="0" smtClean="0"/>
              <a:t> event and set behaviors for the required manipulation behaviors</a:t>
            </a:r>
          </a:p>
          <a:p>
            <a:pPr lvl="1">
              <a:defRPr/>
            </a:pPr>
            <a:r>
              <a:rPr lang="en-US" b="1" dirty="0" err="1">
                <a:latin typeface="Consolas" pitchFamily="49" charset="0"/>
                <a:cs typeface="Consolas" pitchFamily="49" charset="0"/>
              </a:rPr>
              <a:t>ExpansionBehavior</a:t>
            </a:r>
            <a:endParaRPr lang="en-US" b="1" dirty="0"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b="1" dirty="0" err="1">
                <a:latin typeface="Consolas" pitchFamily="49" charset="0"/>
                <a:cs typeface="Consolas" pitchFamily="49" charset="0"/>
              </a:rPr>
              <a:t>RotationBehavior</a:t>
            </a:r>
            <a:endParaRPr lang="en-US" b="1" dirty="0"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TranslationBehavior</a:t>
            </a:r>
            <a:endParaRPr lang="en-US" b="1" dirty="0" smtClean="0">
              <a:latin typeface="Consolas" pitchFamily="49" charset="0"/>
              <a:cs typeface="Consolas" pitchFamily="49" charset="0"/>
            </a:endParaRPr>
          </a:p>
          <a:p>
            <a:pPr>
              <a:defRPr/>
            </a:pPr>
            <a:r>
              <a:rPr lang="en-US" dirty="0" smtClean="0">
                <a:cs typeface="Consolas" pitchFamily="49" charset="0"/>
              </a:rPr>
              <a:t>Each behavior has an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InitialVelocity</a:t>
            </a:r>
            <a:r>
              <a:rPr lang="en-US" dirty="0" smtClean="0">
                <a:cs typeface="Consolas" pitchFamily="49" charset="0"/>
              </a:rPr>
              <a:t> and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DesiredDeceleration</a:t>
            </a:r>
            <a:r>
              <a:rPr lang="en-US" dirty="0" smtClean="0">
                <a:cs typeface="Consolas" pitchFamily="49" charset="0"/>
              </a:rPr>
              <a:t> property to be set</a:t>
            </a:r>
          </a:p>
          <a:p>
            <a:pPr>
              <a:defRPr/>
            </a:pPr>
            <a:r>
              <a:rPr lang="en-US" dirty="0" smtClean="0">
                <a:cs typeface="Consolas" pitchFamily="49" charset="0"/>
              </a:rPr>
              <a:t>Optionally handle objects moving out of view in 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ManipulationDelta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cs typeface="Consolas" pitchFamily="49" charset="0"/>
              </a:rPr>
              <a:t>event handler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Inertia in WPF4</a:t>
            </a:r>
            <a:endParaRPr lang="en-US" dirty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cs typeface="Consolas" pitchFamily="49" charset="0"/>
              </a:rPr>
              <a:t>Velocity values</a:t>
            </a:r>
          </a:p>
          <a:p>
            <a:pPr lvl="1"/>
            <a:r>
              <a:rPr lang="en-US" smtClean="0">
                <a:cs typeface="Consolas" pitchFamily="49" charset="0"/>
              </a:rPr>
              <a:t>Scaling (Expansion) – DIPs / millisecond</a:t>
            </a:r>
          </a:p>
          <a:p>
            <a:pPr lvl="1"/>
            <a:r>
              <a:rPr lang="en-US" smtClean="0">
                <a:cs typeface="Consolas" pitchFamily="49" charset="0"/>
              </a:rPr>
              <a:t>Rotation – Degrees / millisecond</a:t>
            </a:r>
          </a:p>
          <a:p>
            <a:pPr lvl="1"/>
            <a:r>
              <a:rPr lang="en-US" smtClean="0">
                <a:cs typeface="Consolas" pitchFamily="49" charset="0"/>
              </a:rPr>
              <a:t>Translation – DIPs / millisecond</a:t>
            </a:r>
          </a:p>
          <a:p>
            <a:r>
              <a:rPr lang="en-US" smtClean="0">
                <a:cs typeface="Consolas" pitchFamily="49" charset="0"/>
              </a:rPr>
              <a:t>Deceleration values</a:t>
            </a:r>
          </a:p>
          <a:p>
            <a:pPr lvl="1"/>
            <a:r>
              <a:rPr lang="en-US" smtClean="0">
                <a:cs typeface="Consolas" pitchFamily="49" charset="0"/>
              </a:rPr>
              <a:t>Scaling (Expansion) – (DIPs / millisecond)</a:t>
            </a:r>
            <a:r>
              <a:rPr lang="en-US" baseline="30000" smtClean="0">
                <a:cs typeface="Consolas" pitchFamily="49" charset="0"/>
              </a:rPr>
              <a:t> 2</a:t>
            </a:r>
          </a:p>
          <a:p>
            <a:pPr lvl="1"/>
            <a:r>
              <a:rPr lang="en-US" smtClean="0">
                <a:cs typeface="Consolas" pitchFamily="49" charset="0"/>
              </a:rPr>
              <a:t>Rotation – (Degrees / millisecond)</a:t>
            </a:r>
            <a:r>
              <a:rPr lang="en-US" baseline="30000" smtClean="0">
                <a:cs typeface="Consolas" pitchFamily="49" charset="0"/>
              </a:rPr>
              <a:t> 2</a:t>
            </a:r>
            <a:endParaRPr lang="en-US" smtClean="0">
              <a:cs typeface="Consolas" pitchFamily="49" charset="0"/>
            </a:endParaRPr>
          </a:p>
          <a:p>
            <a:pPr lvl="1"/>
            <a:r>
              <a:rPr lang="en-US" smtClean="0">
                <a:cs typeface="Consolas" pitchFamily="49" charset="0"/>
              </a:rPr>
              <a:t>Translation – (DIPs / millisecond)</a:t>
            </a:r>
            <a:r>
              <a:rPr lang="en-US" baseline="30000" smtClean="0">
                <a:cs typeface="Consolas" pitchFamily="49" charset="0"/>
              </a:rPr>
              <a:t>2</a:t>
            </a:r>
            <a:endParaRPr lang="en-US" smtClean="0">
              <a:cs typeface="Consolas" pitchFamily="49" charset="0"/>
            </a:endParaRPr>
          </a:p>
          <a:p>
            <a:r>
              <a:rPr lang="en-US" smtClean="0">
                <a:cs typeface="Consolas" pitchFamily="49" charset="0"/>
              </a:rPr>
              <a:t>DIP – </a:t>
            </a:r>
            <a:r>
              <a:rPr lang="en-US" b="1" smtClean="0">
                <a:cs typeface="Consolas" pitchFamily="49" charset="0"/>
              </a:rPr>
              <a:t>D</a:t>
            </a:r>
            <a:r>
              <a:rPr lang="en-US" smtClean="0">
                <a:cs typeface="Consolas" pitchFamily="49" charset="0"/>
              </a:rPr>
              <a:t>evice </a:t>
            </a:r>
            <a:r>
              <a:rPr lang="en-US" b="1" smtClean="0">
                <a:cs typeface="Consolas" pitchFamily="49" charset="0"/>
              </a:rPr>
              <a:t>I</a:t>
            </a:r>
            <a:r>
              <a:rPr lang="en-US" smtClean="0">
                <a:cs typeface="Consolas" pitchFamily="49" charset="0"/>
              </a:rPr>
              <a:t>ndependent </a:t>
            </a:r>
            <a:r>
              <a:rPr lang="en-US" b="1" smtClean="0">
                <a:cs typeface="Consolas" pitchFamily="49" charset="0"/>
              </a:rPr>
              <a:t>P</a:t>
            </a:r>
            <a:r>
              <a:rPr lang="en-US" smtClean="0">
                <a:cs typeface="Consolas" pitchFamily="49" charset="0"/>
              </a:rPr>
              <a:t>ixel, 1/96</a:t>
            </a:r>
            <a:r>
              <a:rPr lang="en-US" baseline="30000" smtClean="0">
                <a:cs typeface="Consolas" pitchFamily="49" charset="0"/>
              </a:rPr>
              <a:t>th</a:t>
            </a:r>
            <a:r>
              <a:rPr lang="en-US" smtClean="0">
                <a:cs typeface="Consolas" pitchFamily="49" charset="0"/>
              </a:rPr>
              <a:t> inch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Inertia in WPF4</a:t>
            </a:r>
            <a:endParaRPr lang="en-US" dirty="0"/>
          </a:p>
        </p:txBody>
      </p:sp>
      <p:pic>
        <p:nvPicPr>
          <p:cNvPr id="31747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925" y="1392238"/>
            <a:ext cx="8337550" cy="4625466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WPF Inertia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Multi-touch in Silverlight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Baked-in support is extremely limited</a:t>
            </a:r>
          </a:p>
          <a:p>
            <a:pPr>
              <a:defRPr/>
            </a:pPr>
            <a:r>
              <a:rPr lang="en-US" dirty="0" smtClean="0"/>
              <a:t>All we have is the 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Touch</a:t>
            </a:r>
            <a:r>
              <a:rPr lang="en-US" dirty="0" smtClean="0"/>
              <a:t> object as we saw in the previous WPF example</a:t>
            </a:r>
          </a:p>
          <a:p>
            <a:pPr>
              <a:defRPr/>
            </a:pPr>
            <a:r>
              <a:rPr lang="en-US" dirty="0" smtClean="0"/>
              <a:t>It works identically to that, so we will skip the example…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2700" dirty="0" err="1"/>
              <a:t>System.Windows.Input.Manipulations</a:t>
            </a: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Microsoft Surface Silverlight Manipulations and Inertia Sample</a:t>
            </a:r>
          </a:p>
          <a:p>
            <a:pPr lvl="1">
              <a:defRPr/>
            </a:pPr>
            <a:r>
              <a:rPr lang="en-US" b="1" u="sng" dirty="0" smtClean="0">
                <a:solidFill>
                  <a:srgbClr val="C00000"/>
                </a:solidFill>
              </a:rPr>
              <a:t>http://tinyurl.com/slmanip</a:t>
            </a:r>
            <a:endParaRPr lang="en-US" u="sng" dirty="0" smtClean="0">
              <a:solidFill>
                <a:srgbClr val="C00000"/>
              </a:solidFill>
            </a:endParaRPr>
          </a:p>
          <a:p>
            <a:pPr lvl="1">
              <a:defRPr/>
            </a:pPr>
            <a:r>
              <a:rPr lang="en-US" dirty="0" smtClean="0"/>
              <a:t>Contains System.Windows.Input.Manipulations.dll</a:t>
            </a:r>
          </a:p>
          <a:p>
            <a:pPr lvl="1">
              <a:defRPr/>
            </a:pPr>
            <a:r>
              <a:rPr lang="en-US" dirty="0" smtClean="0"/>
              <a:t>Included in the sample is built for .NET 3.5 and is </a:t>
            </a:r>
            <a:r>
              <a:rPr lang="en-US" b="1" dirty="0" smtClean="0"/>
              <a:t>NOT</a:t>
            </a:r>
            <a:r>
              <a:rPr lang="en-US" dirty="0" smtClean="0"/>
              <a:t> redistributable</a:t>
            </a:r>
          </a:p>
          <a:p>
            <a:pPr lvl="1">
              <a:defRPr/>
            </a:pPr>
            <a:r>
              <a:rPr lang="en-US" dirty="0" smtClean="0"/>
              <a:t>Works with Silverlight 3 and 4</a:t>
            </a:r>
          </a:p>
          <a:p>
            <a:pPr lvl="1">
              <a:defRPr/>
            </a:pPr>
            <a:r>
              <a:rPr lang="en-US" dirty="0" smtClean="0"/>
              <a:t>Stupidly complex…needs to be baked into Silverlight like it is in WPF</a:t>
            </a:r>
          </a:p>
          <a:p>
            <a:pPr lvl="1">
              <a:defRPr/>
            </a:pPr>
            <a:r>
              <a:rPr lang="en-US" b="1" dirty="0" smtClean="0">
                <a:solidFill>
                  <a:srgbClr val="C00000"/>
                </a:solidFill>
              </a:rPr>
              <a:t>http://touch.codeplex.com/ </a:t>
            </a:r>
            <a:r>
              <a:rPr lang="en-US" dirty="0" smtClean="0"/>
              <a:t>uses this library but makes it much easier…check it out!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763" y="712788"/>
            <a:ext cx="7974012" cy="609600"/>
          </a:xfrm>
        </p:spPr>
        <p:txBody>
          <a:bodyPr/>
          <a:lstStyle/>
          <a:p>
            <a:r>
              <a:rPr lang="en-US" dirty="0" smtClean="0"/>
              <a:t>Windows Phone 7 Touch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413" y="1238250"/>
            <a:ext cx="7369175" cy="4749800"/>
          </a:xfrm>
        </p:spPr>
        <p:txBody>
          <a:bodyPr/>
          <a:lstStyle/>
          <a:p>
            <a:r>
              <a:rPr lang="en-US" dirty="0" smtClean="0"/>
              <a:t>Same 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Touch</a:t>
            </a:r>
            <a:r>
              <a:rPr lang="en-US" dirty="0" smtClean="0"/>
              <a:t> object and API that exists in Silverlight 3/4</a:t>
            </a:r>
          </a:p>
          <a:p>
            <a:r>
              <a:rPr lang="en-US" dirty="0" smtClean="0"/>
              <a:t>Has the addition of a simple manipulations API similar to WPF4, but is rather limited</a:t>
            </a:r>
          </a:p>
          <a:p>
            <a:pPr lvl="1"/>
            <a:r>
              <a:rPr lang="en-US" dirty="0" smtClean="0"/>
              <a:t>Translate and scale only, </a:t>
            </a:r>
            <a:r>
              <a:rPr lang="en-US" b="1" dirty="0" smtClean="0"/>
              <a:t>no rotation</a:t>
            </a:r>
            <a:r>
              <a:rPr lang="en-US" dirty="0" smtClean="0"/>
              <a:t>, though a couple homebrew solutions exist</a:t>
            </a:r>
            <a:endParaRPr lang="en-US" b="1" dirty="0" smtClean="0"/>
          </a:p>
          <a:p>
            <a:pPr lvl="1"/>
            <a:r>
              <a:rPr lang="en-US" b="1" dirty="0" smtClean="0"/>
              <a:t>No inertia </a:t>
            </a:r>
            <a:r>
              <a:rPr lang="en-US" dirty="0" smtClean="0"/>
              <a:t>effects available</a:t>
            </a:r>
          </a:p>
          <a:p>
            <a:r>
              <a:rPr lang="en-US" dirty="0" smtClean="0"/>
              <a:t>Hook the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ManipulationStarted</a:t>
            </a:r>
            <a:r>
              <a:rPr lang="en-US" dirty="0" smtClean="0"/>
              <a:t>, 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ManipulationDelta</a:t>
            </a:r>
            <a:r>
              <a:rPr lang="en-US" dirty="0" smtClean="0"/>
              <a:t>, and 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ManipluationCompleted</a:t>
            </a:r>
            <a:r>
              <a:rPr lang="en-US" dirty="0" smtClean="0"/>
              <a:t> events per control, or override the 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On*</a:t>
            </a:r>
            <a:r>
              <a:rPr lang="en-US" dirty="0" smtClean="0"/>
              <a:t> version of </a:t>
            </a:r>
            <a:r>
              <a:rPr lang="en-US" smtClean="0"/>
              <a:t>these events</a:t>
            </a:r>
            <a:endParaRPr lang="en-US" dirty="0" smtClean="0"/>
          </a:p>
          <a:p>
            <a:r>
              <a:rPr lang="en-US" dirty="0" smtClean="0"/>
              <a:t>Separate Gesture API available in XNA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456628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</a:t>
            </a:r>
            <a:r>
              <a:rPr lang="en-US" smtClean="0"/>
              <a:t>Phone 7 Touch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352550"/>
            <a:ext cx="6305550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0996097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 Phone 7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157738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868363" y="1346200"/>
            <a:ext cx="7369175" cy="4978400"/>
          </a:xfrm>
        </p:spPr>
        <p:txBody>
          <a:bodyPr/>
          <a:lstStyle/>
          <a:p>
            <a:r>
              <a:rPr lang="en-US" sz="2800" dirty="0" smtClean="0"/>
              <a:t>What is Multi-touch?</a:t>
            </a:r>
          </a:p>
          <a:p>
            <a:r>
              <a:rPr lang="en-US" sz="2800" dirty="0" smtClean="0"/>
              <a:t>Why do I care?</a:t>
            </a:r>
          </a:p>
          <a:p>
            <a:r>
              <a:rPr lang="en-US" sz="2800" dirty="0" smtClean="0"/>
              <a:t>Multi-touch in Windows 7</a:t>
            </a:r>
          </a:p>
          <a:p>
            <a:r>
              <a:rPr lang="en-US" sz="2800" dirty="0" smtClean="0"/>
              <a:t>Multi-touch in WPF4</a:t>
            </a:r>
          </a:p>
          <a:p>
            <a:r>
              <a:rPr lang="en-US" sz="2800" dirty="0" smtClean="0"/>
              <a:t>Multi-touch in Silverlight</a:t>
            </a:r>
          </a:p>
          <a:p>
            <a:r>
              <a:rPr lang="en-US" sz="2800" dirty="0" smtClean="0"/>
              <a:t>Multi-touch in Windows Phone 7</a:t>
            </a:r>
          </a:p>
          <a:p>
            <a:r>
              <a:rPr lang="en-US" sz="2800" dirty="0" smtClean="0"/>
              <a:t>Multi-touch in Surface</a:t>
            </a:r>
          </a:p>
          <a:p>
            <a:pPr lvl="1"/>
            <a:r>
              <a:rPr lang="en-US" sz="2800" dirty="0" smtClean="0"/>
              <a:t>Surface Workstation SDK</a:t>
            </a:r>
          </a:p>
          <a:p>
            <a:pPr lvl="1"/>
            <a:r>
              <a:rPr lang="en-US" sz="2800" dirty="0" smtClean="0"/>
              <a:t>Surface Toolkit for Windows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Surface</a:t>
            </a:r>
            <a:endParaRPr lang="en-US" dirty="0"/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Otherwise known as the “big-ass table”</a:t>
            </a:r>
          </a:p>
          <a:p>
            <a:endParaRPr lang="en-US" smtClean="0"/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819400"/>
            <a:ext cx="4953000" cy="330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Surface</a:t>
            </a:r>
            <a:endParaRPr lang="en-US" dirty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877888" y="1517650"/>
            <a:ext cx="7369175" cy="4241800"/>
          </a:xfrm>
        </p:spPr>
        <p:txBody>
          <a:bodyPr/>
          <a:lstStyle/>
          <a:p>
            <a:r>
              <a:rPr lang="en-US" sz="2400" dirty="0" smtClean="0"/>
              <a:t>Workstation SDK now available to everyone (VS2008 SP1 only)</a:t>
            </a:r>
          </a:p>
          <a:p>
            <a:pPr lvl="1"/>
            <a:r>
              <a:rPr lang="en-US" sz="2400" b="1" dirty="0" smtClean="0">
                <a:solidFill>
                  <a:srgbClr val="C00000"/>
                </a:solidFill>
              </a:rPr>
              <a:t>http://www.surface.com/</a:t>
            </a:r>
          </a:p>
          <a:p>
            <a:r>
              <a:rPr lang="en-US" sz="2400" dirty="0" smtClean="0"/>
              <a:t>SDK includes an emulator which emulates touch points with mice, one mouse per finger</a:t>
            </a:r>
          </a:p>
          <a:p>
            <a:r>
              <a:rPr lang="en-US" sz="2400" dirty="0" smtClean="0"/>
              <a:t>Multi-touch monitors do </a:t>
            </a:r>
            <a:r>
              <a:rPr lang="en-US" sz="2400" b="1" dirty="0" smtClean="0"/>
              <a:t>NOT</a:t>
            </a:r>
            <a:r>
              <a:rPr lang="en-US" sz="2400" dirty="0" smtClean="0"/>
              <a:t> provide a multi-touch experience in the emulator</a:t>
            </a:r>
          </a:p>
          <a:p>
            <a:r>
              <a:rPr lang="en-US" sz="2400" dirty="0" smtClean="0"/>
              <a:t>64bit operating systems not supported, but the installer can be hacked to work</a:t>
            </a:r>
          </a:p>
          <a:p>
            <a:pPr lvl="1"/>
            <a:r>
              <a:rPr lang="en-US" sz="2400" b="1" dirty="0" smtClean="0">
                <a:solidFill>
                  <a:srgbClr val="C00000"/>
                </a:solidFill>
              </a:rPr>
              <a:t>http://tinyurl.com/surface64 </a:t>
            </a:r>
            <a:r>
              <a:rPr lang="en-US" sz="2400" dirty="0" smtClean="0"/>
              <a:t>(link to my site with instructions)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413" y="1524000"/>
            <a:ext cx="7369175" cy="4730750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US" dirty="0" smtClean="0"/>
              <a:t>Apps </a:t>
            </a:r>
            <a:r>
              <a:rPr lang="en-US" dirty="0"/>
              <a:t>can be written in WPF or </a:t>
            </a:r>
            <a:r>
              <a:rPr lang="en-US" dirty="0" smtClean="0"/>
              <a:t>XNA</a:t>
            </a:r>
          </a:p>
          <a:p>
            <a:pPr>
              <a:defRPr/>
            </a:pPr>
            <a:r>
              <a:rPr lang="en-US" dirty="0" smtClean="0"/>
              <a:t>Once </a:t>
            </a:r>
            <a:r>
              <a:rPr lang="en-US" dirty="0"/>
              <a:t>the SDK is installed, you will find a new Surface group in the </a:t>
            </a:r>
            <a:r>
              <a:rPr lang="en-US" b="1" dirty="0"/>
              <a:t>New Solution </a:t>
            </a:r>
            <a:r>
              <a:rPr lang="en-US" dirty="0"/>
              <a:t>explorer</a:t>
            </a:r>
          </a:p>
          <a:p>
            <a:pPr>
              <a:defRPr/>
            </a:pPr>
            <a:r>
              <a:rPr lang="en-US" dirty="0" smtClean="0"/>
              <a:t>Manipulation and inertia engines can be used outside of existing controls for your own user controls and functionality, mostly in XNA mode</a:t>
            </a:r>
          </a:p>
          <a:p>
            <a:pPr>
              <a:defRPr/>
            </a:pPr>
            <a:r>
              <a:rPr lang="en-US" dirty="0" smtClean="0"/>
              <a:t>These engines are the basis of the external manipulation API we saw earlier with Silverlight, and that is baked into WPF4</a:t>
            </a:r>
          </a:p>
          <a:p>
            <a:pPr>
              <a:defRPr/>
            </a:pPr>
            <a:r>
              <a:rPr lang="en-US" dirty="0" smtClean="0"/>
              <a:t>Sticking with WPF, there’s not a whole lot to it…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Surface</a:t>
            </a:r>
            <a:endParaRPr lang="en-US" dirty="0"/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There’s more to Surface than just multi-touch…</a:t>
            </a:r>
          </a:p>
          <a:p>
            <a:pPr lvl="1"/>
            <a:r>
              <a:rPr lang="en-US" smtClean="0"/>
              <a:t>Unique byte tags for identification and rotation of physical objects</a:t>
            </a:r>
          </a:p>
          <a:p>
            <a:pPr lvl="1"/>
            <a:r>
              <a:rPr lang="en-US" smtClean="0"/>
              <a:t>Can read from IR camera directly for blob and shape detection</a:t>
            </a:r>
          </a:p>
          <a:p>
            <a:pPr lvl="1"/>
            <a:r>
              <a:rPr lang="en-US" smtClean="0"/>
              <a:t>Collaborative environment for multiple people on all sides of table</a:t>
            </a:r>
          </a:p>
          <a:p>
            <a:pPr lvl="1"/>
            <a:endParaRPr lang="en-US" smtClean="0"/>
          </a:p>
          <a:p>
            <a:pPr lvl="1"/>
            <a:endParaRPr lang="en-US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Surface-specific Controls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ScatterView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/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ScatterViewItem</a:t>
            </a:r>
            <a:endParaRPr lang="en-US" b="1" dirty="0" smtClean="0"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dirty="0" smtClean="0"/>
              <a:t>UI element that allows moving, rotation, resizing</a:t>
            </a:r>
          </a:p>
          <a:p>
            <a:pPr lvl="1">
              <a:defRPr/>
            </a:pPr>
            <a:r>
              <a:rPr lang="en-US" dirty="0" smtClean="0"/>
              <a:t>Consider this the most important control on Surface</a:t>
            </a:r>
          </a:p>
          <a:p>
            <a:pPr>
              <a:defRPr/>
            </a:pP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ElementMenu</a:t>
            </a:r>
            <a:endParaRPr lang="en-US" b="1" dirty="0" smtClean="0"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dirty="0" smtClean="0"/>
              <a:t>Tree-like menu displayed when user presses and holds a point</a:t>
            </a:r>
          </a:p>
          <a:p>
            <a:pPr>
              <a:defRPr/>
            </a:pP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LibraryStack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/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LibraryStackItem</a:t>
            </a:r>
            <a:endParaRPr lang="en-US" b="1" dirty="0" smtClean="0"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dirty="0" smtClean="0"/>
              <a:t>Holds a “pile” of other elements</a:t>
            </a:r>
          </a:p>
          <a:p>
            <a:pPr>
              <a:defRPr/>
            </a:pP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LibraryBar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/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LibraryBarItem</a:t>
            </a:r>
            <a:endParaRPr lang="en-US" b="1" dirty="0" smtClean="0"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dirty="0" smtClean="0"/>
              <a:t>Like the stack, but allows arranging horizontally, grouping, etc.</a:t>
            </a:r>
          </a:p>
          <a:p>
            <a:pPr>
              <a:defRPr/>
            </a:pP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LibraryContainer</a:t>
            </a:r>
            <a:endParaRPr lang="en-US" b="1" dirty="0" smtClean="0"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dirty="0" smtClean="0"/>
              <a:t>Arrange items in horizontal bar or vertical stack and can switch between these views</a:t>
            </a:r>
          </a:p>
          <a:p>
            <a:pPr>
              <a:defRPr/>
            </a:pPr>
            <a:r>
              <a:rPr lang="en-US" dirty="0" smtClean="0"/>
              <a:t>And a bunch of standard UI controls (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SurfaceListBox</a:t>
            </a:r>
            <a:r>
              <a:rPr lang="en-US" dirty="0" smtClean="0"/>
              <a:t>, 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SurfaceTextBox</a:t>
            </a:r>
            <a:r>
              <a:rPr lang="en-US" dirty="0" smtClean="0"/>
              <a:t>, 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SurfaceButton</a:t>
            </a:r>
            <a:r>
              <a:rPr lang="en-US" dirty="0" smtClean="0"/>
              <a:t>, etc.)</a:t>
            </a:r>
          </a:p>
          <a:p>
            <a:pPr lvl="1">
              <a:defRPr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Surface Toolkit for Windows </a:t>
            </a:r>
            <a:r>
              <a:rPr lang="en-US" sz="2800" dirty="0" smtClean="0"/>
              <a:t>Touch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6938" y="1612900"/>
            <a:ext cx="7369175" cy="4241800"/>
          </a:xfrm>
        </p:spPr>
        <p:txBody>
          <a:bodyPr/>
          <a:lstStyle/>
          <a:p>
            <a:r>
              <a:rPr lang="en-US" dirty="0" smtClean="0"/>
              <a:t>WPF4 implementation of all Surface touch controls for Windows 7</a:t>
            </a:r>
          </a:p>
          <a:p>
            <a:r>
              <a:rPr lang="en-US" dirty="0" smtClean="0"/>
              <a:t>Does not include things like tags which require Surface hardware</a:t>
            </a:r>
          </a:p>
          <a:p>
            <a:r>
              <a:rPr lang="en-US" dirty="0" smtClean="0"/>
              <a:t>Not every control from Surface is available in the Toolkit</a:t>
            </a:r>
          </a:p>
          <a:p>
            <a:pPr lvl="1"/>
            <a:r>
              <a:rPr lang="en-US" dirty="0" err="1" smtClean="0"/>
              <a:t>ElementMenu</a:t>
            </a:r>
            <a:endParaRPr lang="en-US" dirty="0" smtClean="0"/>
          </a:p>
          <a:p>
            <a:pPr lvl="1"/>
            <a:r>
              <a:rPr lang="en-US" dirty="0" err="1" smtClean="0"/>
              <a:t>SurfaceTextBox</a:t>
            </a:r>
            <a:endParaRPr lang="en-US" dirty="0" smtClean="0"/>
          </a:p>
          <a:p>
            <a:pPr lvl="1"/>
            <a:r>
              <a:rPr lang="en-US" dirty="0" err="1" smtClean="0"/>
              <a:t>SurfacePasswordBox</a:t>
            </a:r>
            <a:endParaRPr lang="en-US" dirty="0" smtClean="0"/>
          </a:p>
          <a:p>
            <a:pPr lvl="1"/>
            <a:r>
              <a:rPr lang="en-US" dirty="0" err="1" smtClean="0"/>
              <a:t>SurfaceMenu</a:t>
            </a:r>
            <a:endParaRPr lang="en-US" dirty="0" smtClean="0"/>
          </a:p>
          <a:p>
            <a:pPr lvl="1"/>
            <a:r>
              <a:rPr lang="en-US" dirty="0" smtClean="0"/>
              <a:t>Others…</a:t>
            </a:r>
          </a:p>
        </p:txBody>
      </p:sp>
    </p:spTree>
    <p:extLst>
      <p:ext uri="{BB962C8B-B14F-4D97-AF65-F5344CB8AC3E}">
        <p14:creationId xmlns:p14="http://schemas.microsoft.com/office/powerpoint/2010/main" val="15840583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Surface Toolkit application</a:t>
            </a:r>
          </a:p>
        </p:txBody>
      </p:sp>
    </p:spTree>
    <p:extLst>
      <p:ext uri="{BB962C8B-B14F-4D97-AF65-F5344CB8AC3E}">
        <p14:creationId xmlns:p14="http://schemas.microsoft.com/office/powerpoint/2010/main" val="104101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The Future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WPF4 multi-touch will work seamlessly on </a:t>
            </a:r>
            <a:r>
              <a:rPr lang="en-US" dirty="0" err="1" smtClean="0"/>
              <a:t>vNext</a:t>
            </a:r>
            <a:r>
              <a:rPr lang="en-US" dirty="0" smtClean="0"/>
              <a:t> of Surface (no known ETA)</a:t>
            </a:r>
          </a:p>
          <a:p>
            <a:pPr>
              <a:defRPr/>
            </a:pPr>
            <a:r>
              <a:rPr lang="en-US" dirty="0"/>
              <a:t>Applications built with </a:t>
            </a:r>
            <a:r>
              <a:rPr lang="en-US" dirty="0" smtClean="0"/>
              <a:t>the Surface Toolkit for Windows Touch API </a:t>
            </a:r>
            <a:r>
              <a:rPr lang="en-US" dirty="0"/>
              <a:t>*should* work directly on </a:t>
            </a:r>
            <a:r>
              <a:rPr lang="en-US" dirty="0" err="1"/>
              <a:t>vNext</a:t>
            </a:r>
            <a:r>
              <a:rPr lang="en-US" dirty="0"/>
              <a:t> of </a:t>
            </a:r>
            <a:r>
              <a:rPr lang="en-US" dirty="0" smtClean="0"/>
              <a:t>Surface</a:t>
            </a:r>
            <a:endParaRPr lang="en-US" dirty="0"/>
          </a:p>
          <a:p>
            <a:pPr>
              <a:defRPr/>
            </a:pPr>
            <a:r>
              <a:rPr lang="en-US" dirty="0" smtClean="0"/>
              <a:t>Overall </a:t>
            </a:r>
            <a:r>
              <a:rPr lang="en-US" dirty="0"/>
              <a:t>goal is unification of these controls, </a:t>
            </a:r>
            <a:r>
              <a:rPr lang="en-US" dirty="0" smtClean="0"/>
              <a:t>manipulation and inertia engine, </a:t>
            </a:r>
            <a:r>
              <a:rPr lang="en-US" dirty="0"/>
              <a:t>etc. across all </a:t>
            </a:r>
            <a:r>
              <a:rPr lang="en-US" dirty="0" smtClean="0"/>
              <a:t>Windows platforms</a:t>
            </a:r>
          </a:p>
          <a:p>
            <a:pPr marL="0" indent="0">
              <a:buFont typeface="Times" pitchFamily="84" charset="0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Links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dirty="0" smtClean="0"/>
              <a:t>Slides/source</a:t>
            </a:r>
          </a:p>
          <a:p>
            <a:pPr lvl="1">
              <a:defRPr/>
            </a:pPr>
            <a:r>
              <a:rPr lang="en-US" b="1" dirty="0" smtClean="0">
                <a:solidFill>
                  <a:srgbClr val="C00000"/>
                </a:solidFill>
              </a:rPr>
              <a:t>http://www.brianpeek.com/</a:t>
            </a:r>
          </a:p>
          <a:p>
            <a:pPr>
              <a:defRPr/>
            </a:pPr>
            <a:r>
              <a:rPr lang="en-US" dirty="0" smtClean="0"/>
              <a:t>Visual Studio 2010</a:t>
            </a:r>
            <a:endParaRPr lang="en-US" dirty="0"/>
          </a:p>
          <a:p>
            <a:pPr lvl="1">
              <a:defRPr/>
            </a:pPr>
            <a:r>
              <a:rPr lang="en-US" b="1" dirty="0">
                <a:solidFill>
                  <a:srgbClr val="C00000"/>
                </a:solidFill>
              </a:rPr>
              <a:t>http://</a:t>
            </a:r>
            <a:r>
              <a:rPr lang="en-US" b="1" dirty="0" smtClean="0">
                <a:solidFill>
                  <a:srgbClr val="C00000"/>
                </a:solidFill>
              </a:rPr>
              <a:t>www.microsoft.com/visualstudio/en-us</a:t>
            </a:r>
          </a:p>
          <a:p>
            <a:pPr>
              <a:defRPr/>
            </a:pPr>
            <a:r>
              <a:rPr lang="en-US" dirty="0" smtClean="0"/>
              <a:t>Silverlight </a:t>
            </a:r>
            <a:r>
              <a:rPr lang="en-US" dirty="0"/>
              <a:t>Tools and SDK</a:t>
            </a:r>
          </a:p>
          <a:p>
            <a:pPr lvl="1">
              <a:defRPr/>
            </a:pPr>
            <a:r>
              <a:rPr lang="en-US" b="1" dirty="0" smtClean="0">
                <a:solidFill>
                  <a:srgbClr val="C00000"/>
                </a:solidFill>
              </a:rPr>
              <a:t>http://www.silverlight.net</a:t>
            </a:r>
            <a:endParaRPr lang="en-US" b="1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en-US" dirty="0" smtClean="0"/>
              <a:t>Surface SDK (VS2008 SP1 only)</a:t>
            </a:r>
          </a:p>
          <a:p>
            <a:pPr lvl="1">
              <a:defRPr/>
            </a:pPr>
            <a:r>
              <a:rPr lang="en-US" b="1" dirty="0" smtClean="0">
                <a:solidFill>
                  <a:srgbClr val="C00000"/>
                </a:solidFill>
              </a:rPr>
              <a:t>http://www.microsoft.com/surface/</a:t>
            </a:r>
          </a:p>
          <a:p>
            <a:pPr>
              <a:defRPr/>
            </a:pPr>
            <a:r>
              <a:rPr lang="en-US" dirty="0" smtClean="0"/>
              <a:t>Multi-Touch Vista</a:t>
            </a:r>
          </a:p>
          <a:p>
            <a:pPr lvl="1">
              <a:defRPr/>
            </a:pPr>
            <a:r>
              <a:rPr lang="en-US" dirty="0" smtClean="0"/>
              <a:t>No multi-touch hardware?  Get this!  Works with Win7 despite the name…</a:t>
            </a:r>
          </a:p>
          <a:p>
            <a:pPr lvl="1">
              <a:defRPr/>
            </a:pPr>
            <a:r>
              <a:rPr lang="en-US" b="1" dirty="0">
                <a:solidFill>
                  <a:srgbClr val="C00000"/>
                </a:solidFill>
              </a:rPr>
              <a:t>http://multitouchvista.codeplex.com</a:t>
            </a:r>
            <a:r>
              <a:rPr lang="en-US" b="1" dirty="0" smtClean="0">
                <a:solidFill>
                  <a:srgbClr val="C00000"/>
                </a:solidFill>
              </a:rPr>
              <a:t>/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is Multi-touch?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dirty="0" smtClean="0"/>
              <a:t>A device that supports multiple touch points</a:t>
            </a:r>
          </a:p>
          <a:p>
            <a:pPr>
              <a:defRPr/>
            </a:pPr>
            <a:r>
              <a:rPr lang="en-US" dirty="0" smtClean="0"/>
              <a:t>Examples:</a:t>
            </a:r>
          </a:p>
          <a:p>
            <a:pPr lvl="1">
              <a:defRPr/>
            </a:pPr>
            <a:r>
              <a:rPr lang="en-US" dirty="0" smtClean="0"/>
              <a:t>iPhone</a:t>
            </a:r>
          </a:p>
          <a:p>
            <a:pPr lvl="1">
              <a:defRPr/>
            </a:pPr>
            <a:r>
              <a:rPr lang="en-US" dirty="0" smtClean="0"/>
              <a:t>Windows Phone 7</a:t>
            </a:r>
          </a:p>
          <a:p>
            <a:pPr lvl="1">
              <a:defRPr/>
            </a:pPr>
            <a:r>
              <a:rPr lang="en-US" dirty="0" smtClean="0"/>
              <a:t>Dell SX2210T monitor</a:t>
            </a:r>
          </a:p>
          <a:p>
            <a:pPr lvl="1">
              <a:defRPr/>
            </a:pPr>
            <a:r>
              <a:rPr lang="en-US" dirty="0" smtClean="0"/>
              <a:t>HP </a:t>
            </a:r>
            <a:r>
              <a:rPr lang="en-US" dirty="0" err="1" smtClean="0"/>
              <a:t>TouchSmart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Acer 1420P tablet (this machine!)</a:t>
            </a:r>
            <a:endParaRPr lang="en-US" dirty="0"/>
          </a:p>
          <a:p>
            <a:pPr lvl="1">
              <a:defRPr/>
            </a:pPr>
            <a:r>
              <a:rPr lang="en-US" dirty="0" smtClean="0"/>
              <a:t>Microsoft Surface</a:t>
            </a:r>
          </a:p>
          <a:p>
            <a:pPr>
              <a:defRPr/>
            </a:pPr>
            <a:r>
              <a:rPr lang="en-US" dirty="0" smtClean="0"/>
              <a:t>Allows for easy manipulation of user interface elements with multiple fingers and/or hands</a:t>
            </a:r>
          </a:p>
          <a:p>
            <a:pPr>
              <a:defRPr/>
            </a:pPr>
            <a:r>
              <a:rPr lang="en-US" dirty="0" smtClean="0"/>
              <a:t>Note that different devices have different number of touch points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Types of Multi-touch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413" y="1362075"/>
            <a:ext cx="7369175" cy="4892675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Capacitive</a:t>
            </a:r>
          </a:p>
          <a:p>
            <a:pPr lvl="1">
              <a:defRPr/>
            </a:pPr>
            <a:r>
              <a:rPr lang="en-US" dirty="0" smtClean="0"/>
              <a:t>Glass covered with transparent conductive surface</a:t>
            </a:r>
          </a:p>
          <a:p>
            <a:pPr lvl="1">
              <a:defRPr/>
            </a:pPr>
            <a:r>
              <a:rPr lang="en-US" dirty="0" smtClean="0"/>
              <a:t>Touching screen creates distortion of electrostatic field, measured as capacitance</a:t>
            </a:r>
          </a:p>
          <a:p>
            <a:pPr lvl="1">
              <a:defRPr/>
            </a:pPr>
            <a:r>
              <a:rPr lang="en-US" dirty="0" smtClean="0"/>
              <a:t>iPhone/iPod Touch screen</a:t>
            </a:r>
          </a:p>
          <a:p>
            <a:pPr>
              <a:defRPr/>
            </a:pPr>
            <a:r>
              <a:rPr lang="en-US" dirty="0" smtClean="0"/>
              <a:t>Optical</a:t>
            </a:r>
          </a:p>
          <a:p>
            <a:pPr lvl="1">
              <a:defRPr/>
            </a:pPr>
            <a:r>
              <a:rPr lang="en-US" dirty="0" smtClean="0"/>
              <a:t>Optical sensors placed in corners of screen</a:t>
            </a:r>
          </a:p>
          <a:p>
            <a:pPr lvl="1">
              <a:defRPr/>
            </a:pPr>
            <a:r>
              <a:rPr lang="en-US" dirty="0" smtClean="0"/>
              <a:t>IR light used as background</a:t>
            </a:r>
          </a:p>
          <a:p>
            <a:pPr lvl="1">
              <a:defRPr/>
            </a:pPr>
            <a:r>
              <a:rPr lang="en-US" dirty="0" smtClean="0"/>
              <a:t>Disturbance in light (i.e. shadow created by your finger) triangulated by cameras to determine position</a:t>
            </a:r>
          </a:p>
          <a:p>
            <a:pPr lvl="1">
              <a:defRPr/>
            </a:pPr>
            <a:r>
              <a:rPr lang="en-US" dirty="0" smtClean="0"/>
              <a:t>Dell SX2110T</a:t>
            </a:r>
          </a:p>
          <a:p>
            <a:pPr>
              <a:defRPr/>
            </a:pPr>
            <a:r>
              <a:rPr lang="en-US" dirty="0" smtClean="0"/>
              <a:t>Resistive</a:t>
            </a:r>
          </a:p>
          <a:p>
            <a:pPr lvl="1">
              <a:defRPr/>
            </a:pPr>
            <a:r>
              <a:rPr lang="en-US" dirty="0" smtClean="0"/>
              <a:t>Screen covered by two conductive layers</a:t>
            </a:r>
          </a:p>
          <a:p>
            <a:pPr lvl="1">
              <a:defRPr/>
            </a:pPr>
            <a:r>
              <a:rPr lang="en-US" dirty="0" smtClean="0"/>
              <a:t>When pressed, the layers connect and position can be measured</a:t>
            </a:r>
          </a:p>
          <a:p>
            <a:pPr lvl="1">
              <a:defRPr/>
            </a:pPr>
            <a:r>
              <a:rPr lang="en-US" dirty="0" smtClean="0"/>
              <a:t>Old-school PDA screens and this machine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Why Do I Care?</a:t>
            </a:r>
            <a:endParaRPr lang="en-US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way to interact with applications</a:t>
            </a:r>
          </a:p>
          <a:p>
            <a:r>
              <a:rPr lang="en-US" dirty="0" smtClean="0"/>
              <a:t>More natural input than mouse and keyboard</a:t>
            </a:r>
          </a:p>
          <a:p>
            <a:r>
              <a:rPr lang="en-US" dirty="0" smtClean="0"/>
              <a:t>Many new laptops, netbooks, and tablets coming equipped with multi-touch screens</a:t>
            </a:r>
          </a:p>
          <a:p>
            <a:r>
              <a:rPr lang="en-US" dirty="0" smtClean="0"/>
              <a:t>Windows Phone 7 is a native multi-touch device, so when porting apps from Silverlight to WP7, touch is important</a:t>
            </a:r>
          </a:p>
          <a:p>
            <a:r>
              <a:rPr lang="en-US" dirty="0" smtClean="0"/>
              <a:t>As devices become more prevalent, users will start to expect touch-enabled applications</a:t>
            </a:r>
          </a:p>
          <a:p>
            <a:endParaRPr lang="en-US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Multi-touch in Windows 7</a:t>
            </a:r>
            <a:endParaRPr lang="en-US" dirty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First Microsoft OS to natively support touch control</a:t>
            </a:r>
          </a:p>
          <a:p>
            <a:r>
              <a:rPr lang="en-US" smtClean="0"/>
              <a:t>Many built-in apps (Paint, IE8) natively support multi-touch</a:t>
            </a:r>
          </a:p>
          <a:p>
            <a:r>
              <a:rPr lang="en-US" smtClean="0"/>
              <a:t>Touch events/messages are handled at the OS level</a:t>
            </a:r>
          </a:p>
          <a:p>
            <a:r>
              <a:rPr lang="en-US" smtClean="0"/>
              <a:t>Standard controls are mostly touch-enabled out of the box</a:t>
            </a:r>
          </a:p>
          <a:p>
            <a:endParaRPr lang="en-US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Multi-touch in Windows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413" y="1314450"/>
            <a:ext cx="7369175" cy="49403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Three different input levels:</a:t>
            </a:r>
          </a:p>
          <a:p>
            <a:pPr lvl="1">
              <a:defRPr/>
            </a:pPr>
            <a:r>
              <a:rPr lang="en-US" dirty="0"/>
              <a:t>Raw </a:t>
            </a:r>
            <a:r>
              <a:rPr lang="en-US" dirty="0" smtClean="0"/>
              <a:t>touch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 smtClean="0"/>
              <a:t>Access to all touch messages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 smtClean="0"/>
              <a:t>Interpretation </a:t>
            </a:r>
            <a:r>
              <a:rPr lang="en-US" b="0" dirty="0"/>
              <a:t>is left to the developer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>
                <a:latin typeface="Consolas" pitchFamily="49" charset="0"/>
                <a:cs typeface="Consolas" pitchFamily="49" charset="0"/>
              </a:rPr>
              <a:t>WM_TOUCH</a:t>
            </a:r>
            <a:r>
              <a:rPr lang="en-US" b="0" dirty="0"/>
              <a:t> message</a:t>
            </a:r>
          </a:p>
          <a:p>
            <a:pPr lvl="1">
              <a:defRPr/>
            </a:pPr>
            <a:r>
              <a:rPr lang="en-US" dirty="0"/>
              <a:t>Gestures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/>
              <a:t>Takes raw touch data and interprets them as canned movements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/>
              <a:t>Pan, zoom, scale, rotate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>
                <a:latin typeface="Consolas" pitchFamily="49" charset="0"/>
                <a:cs typeface="Consolas" pitchFamily="49" charset="0"/>
              </a:rPr>
              <a:t>WM_GESTURE</a:t>
            </a:r>
            <a:r>
              <a:rPr lang="en-US" b="0" dirty="0"/>
              <a:t> message</a:t>
            </a:r>
          </a:p>
          <a:p>
            <a:pPr lvl="1">
              <a:defRPr/>
            </a:pPr>
            <a:r>
              <a:rPr lang="en-US" dirty="0"/>
              <a:t>Manipulation/inertia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/>
              <a:t>More granular control over gestures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/>
              <a:t>Inertia provides physics to make animations more realistic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/>
              <a:t>Built on top of the above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Some examples of how multi-touch is baked into Windows 7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SLive2004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VSLive2004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SLive2004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SLive2004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SLive2004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SLive2004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SLive2004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SLive2004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SLive2004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15484</TotalTime>
  <Words>1527</Words>
  <Application>Microsoft Office PowerPoint</Application>
  <PresentationFormat>On-screen Show (4:3)</PresentationFormat>
  <Paragraphs>234</Paragraphs>
  <Slides>38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VSLive2004</vt:lpstr>
      <vt:lpstr>Multi-touch Madness!</vt:lpstr>
      <vt:lpstr>About Me</vt:lpstr>
      <vt:lpstr>Agenda</vt:lpstr>
      <vt:lpstr>What is Multi-touch?</vt:lpstr>
      <vt:lpstr>Types of Multi-touch Devices</vt:lpstr>
      <vt:lpstr>Why Do I Care?</vt:lpstr>
      <vt:lpstr>Multi-touch in Windows 7</vt:lpstr>
      <vt:lpstr>Multi-touch in Windows 7</vt:lpstr>
      <vt:lpstr>Example</vt:lpstr>
      <vt:lpstr>Multi-touch in WPF4</vt:lpstr>
      <vt:lpstr>Touch Object in WPF4</vt:lpstr>
      <vt:lpstr>Example</vt:lpstr>
      <vt:lpstr>Raw Multi-touch in WPF4</vt:lpstr>
      <vt:lpstr>Raw Multi-touch in WPF4</vt:lpstr>
      <vt:lpstr>Raw Multi-touch in WPF4</vt:lpstr>
      <vt:lpstr>Example</vt:lpstr>
      <vt:lpstr>Manipulation in WPF4</vt:lpstr>
      <vt:lpstr>Manipulation in WPF4</vt:lpstr>
      <vt:lpstr>Manipulation in WPF4</vt:lpstr>
      <vt:lpstr>Example</vt:lpstr>
      <vt:lpstr>Inertia in WPF4</vt:lpstr>
      <vt:lpstr>Inertia in WPF4</vt:lpstr>
      <vt:lpstr>Inertia in WPF4</vt:lpstr>
      <vt:lpstr>Example</vt:lpstr>
      <vt:lpstr>Multi-touch in Silverlight</vt:lpstr>
      <vt:lpstr>System.Windows.Input.Manipulations</vt:lpstr>
      <vt:lpstr>Windows Phone 7 Touch</vt:lpstr>
      <vt:lpstr>Windows Phone 7 Touch</vt:lpstr>
      <vt:lpstr>Example</vt:lpstr>
      <vt:lpstr>Surface</vt:lpstr>
      <vt:lpstr>Surface</vt:lpstr>
      <vt:lpstr>Surface</vt:lpstr>
      <vt:lpstr>Surface</vt:lpstr>
      <vt:lpstr>Surface-specific Controls</vt:lpstr>
      <vt:lpstr>Surface Toolkit for Windows Touch</vt:lpstr>
      <vt:lpstr>Example</vt:lpstr>
      <vt:lpstr>The Future</vt:lpstr>
      <vt:lpstr>Links</vt:lpstr>
    </vt:vector>
  </TitlesOfParts>
  <Company>Fawcette Technical Publications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</dc:title>
  <dc:subject>MGB 2003</dc:subject>
  <dc:creator>llloyd</dc:creator>
  <dc:description>Template design: aliciad_x000d_
Formatter:_x000d_
Event Date:_x000d_
Event Location:_x000d_
Speech Length:_x000d_
Audience:_x000d_
Key Topics:</dc:description>
  <cp:lastModifiedBy>Clint</cp:lastModifiedBy>
  <cp:revision>112</cp:revision>
  <dcterms:created xsi:type="dcterms:W3CDTF">2004-06-15T18:50:25Z</dcterms:created>
  <dcterms:modified xsi:type="dcterms:W3CDTF">2010-08-05T06:53:51Z</dcterms:modified>
</cp:coreProperties>
</file>