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4"/>
  </p:notesMasterIdLst>
  <p:handoutMasterIdLst>
    <p:handoutMasterId r:id="rId25"/>
  </p:handoutMasterIdLst>
  <p:sldIdLst>
    <p:sldId id="318" r:id="rId2"/>
    <p:sldId id="319" r:id="rId3"/>
    <p:sldId id="320" r:id="rId4"/>
    <p:sldId id="325" r:id="rId5"/>
    <p:sldId id="321" r:id="rId6"/>
    <p:sldId id="322" r:id="rId7"/>
    <p:sldId id="326" r:id="rId8"/>
    <p:sldId id="341" r:id="rId9"/>
    <p:sldId id="342" r:id="rId10"/>
    <p:sldId id="339" r:id="rId11"/>
    <p:sldId id="329" r:id="rId12"/>
    <p:sldId id="336" r:id="rId13"/>
    <p:sldId id="337" r:id="rId14"/>
    <p:sldId id="338" r:id="rId15"/>
    <p:sldId id="323" r:id="rId16"/>
    <p:sldId id="327" r:id="rId17"/>
    <p:sldId id="328" r:id="rId18"/>
    <p:sldId id="331" r:id="rId19"/>
    <p:sldId id="332" r:id="rId20"/>
    <p:sldId id="335" r:id="rId21"/>
    <p:sldId id="334" r:id="rId22"/>
    <p:sldId id="340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80FF00"/>
    <a:srgbClr val="00FF00"/>
    <a:srgbClr val="669B48"/>
    <a:srgbClr val="FFCC00"/>
    <a:srgbClr val="FFCC66"/>
    <a:srgbClr val="004522"/>
    <a:srgbClr val="3EB4DD"/>
    <a:srgbClr val="0077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9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1944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319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r>
              <a:rPr lang="en-US"/>
              <a:t>VSLive! Redmond 2010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A6666FDB-2E30-4A96-9194-BA466AFED2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0713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Franklin Gothic Medium" pitchFamily="34" charset="0"/>
              </a:defRPr>
            </a:lvl1pPr>
          </a:lstStyle>
          <a:p>
            <a:r>
              <a:rPr lang="en-US"/>
              <a:t>VSLive! Redmond 2010MGB 2003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Franklin Gothic Medium" pitchFamily="34" charset="0"/>
                <a:cs typeface="Arial" charset="0"/>
              </a:defRPr>
            </a:lvl1pPr>
          </a:lstStyle>
          <a:p>
            <a:r>
              <a:rPr lang="en-US">
                <a:cs typeface="+mn-cs"/>
              </a:rPr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>
              <a:cs typeface="+mn-cs"/>
            </a:endParaRP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Franklin Gothic Medium" pitchFamily="34" charset="0"/>
              </a:defRPr>
            </a:lvl1pPr>
          </a:lstStyle>
          <a:p>
            <a:fld id="{137423AA-BC5A-4A89-9967-1DFCC563C88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87456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+mn-cs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+mn-cs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VSLive! Redmond 2010MGB 2003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7D4531-10FF-4DFA-8E27-F8FE8C225C68}" type="slidenum">
              <a:rPr lang="en-US"/>
              <a:pPr/>
              <a:t>1</a:t>
            </a:fld>
            <a:endParaRPr lang="en-US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09566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21219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9850" y="712788"/>
            <a:ext cx="1843088" cy="5541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7413" y="712788"/>
            <a:ext cx="5380037" cy="5541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38043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20618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347623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7413" y="2012950"/>
            <a:ext cx="3608387" cy="424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12950"/>
            <a:ext cx="3608388" cy="424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82569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44344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73060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800957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34782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162546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712788"/>
            <a:ext cx="73691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7413" y="2012950"/>
            <a:ext cx="7369175" cy="424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77B0"/>
        </a:buClr>
        <a:buSzPct val="75000"/>
        <a:buFont typeface="Times" pitchFamily="84" charset="0"/>
        <a:buChar char="•"/>
        <a:tabLst>
          <a:tab pos="1387475" algn="l"/>
          <a:tab pos="1706563" algn="l"/>
          <a:tab pos="2079625" algn="l"/>
        </a:tabLst>
        <a:defRPr sz="2600">
          <a:solidFill>
            <a:schemeClr val="bg2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0077B0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chemeClr val="bg2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chemeClr val="bg2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bg2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bg2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bg2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bg2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bg2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71463" y="2841625"/>
            <a:ext cx="5210175" cy="1741488"/>
          </a:xfrm>
        </p:spPr>
        <p:txBody>
          <a:bodyPr/>
          <a:lstStyle/>
          <a:p>
            <a:r>
              <a:rPr lang="en-US" b="1" dirty="0" smtClean="0"/>
              <a:t>What's New in Visual Studio 2010 Debugging</a:t>
            </a:r>
            <a:endParaRPr lang="en-US" b="1" dirty="0"/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285750" y="4113213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eaLnBrk="1" hangingPunct="1"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004522"/>
                </a:solidFill>
                <a:latin typeface="Arial" charset="0"/>
              </a:rPr>
              <a:t>Senior Consultant, ASPSOFT, Inc.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004522"/>
                </a:solidFill>
                <a:latin typeface="Arial" charset="0"/>
              </a:rPr>
              <a:t>Microsoft MVP - C#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004522"/>
                </a:solidFill>
                <a:latin typeface="Arial" charset="0"/>
              </a:rPr>
              <a:t>http://www.brianpeek.com/</a:t>
            </a:r>
          </a:p>
          <a:p>
            <a:pPr eaLnBrk="1" hangingPunct="1">
              <a:defRPr/>
            </a:pPr>
            <a:endParaRPr lang="en-US" sz="1800" dirty="0">
              <a:solidFill>
                <a:srgbClr val="FFCC00"/>
              </a:solidFill>
              <a:latin typeface="Arial" charset="0"/>
            </a:endParaRPr>
          </a:p>
          <a:p>
            <a:pPr eaLnBrk="1" hangingPunct="1">
              <a:defRPr/>
            </a:pPr>
            <a:endParaRPr lang="en-US" sz="1800" dirty="0">
              <a:solidFill>
                <a:srgbClr val="FFCC00"/>
              </a:solidFill>
              <a:latin typeface="Arial" charset="0"/>
            </a:endParaRPr>
          </a:p>
          <a:p>
            <a:pPr eaLnBrk="1" hangingPunct="1">
              <a:defRPr/>
            </a:pPr>
            <a:endParaRPr lang="en-US" sz="1800" b="0" dirty="0">
              <a:latin typeface="Times New Roman" pitchFamily="84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292100" y="5492750"/>
            <a:ext cx="19129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0">
                <a:latin typeface="Arial" charset="0"/>
              </a:rPr>
              <a:t>Level: </a:t>
            </a:r>
            <a:r>
              <a:rPr lang="en-US" b="0">
                <a:solidFill>
                  <a:srgbClr val="004522"/>
                </a:solidFill>
                <a:latin typeface="Arial" charset="0"/>
              </a:rPr>
              <a:t>Intermediate</a:t>
            </a:r>
            <a:endParaRPr lang="en-US" b="0">
              <a:solidFill>
                <a:srgbClr val="FFCC00"/>
              </a:solidFill>
              <a:latin typeface="Arial" charset="0"/>
            </a:endParaRPr>
          </a:p>
          <a:p>
            <a:endParaRPr lang="en-US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Monitors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Drag </a:t>
            </a:r>
            <a:r>
              <a:rPr lang="en-US" dirty="0"/>
              <a:t>any window (debugger, editor, etc.) out of the IDE and place it on any monitor</a:t>
            </a:r>
          </a:p>
          <a:p>
            <a:r>
              <a:rPr lang="en-US" dirty="0" smtClean="0"/>
              <a:t>Windows are easily re-docked back into IDE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27154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Stacks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Parallel Stacks window shows currently executing threads and tasks in the application</a:t>
            </a:r>
          </a:p>
          <a:p>
            <a:r>
              <a:rPr lang="en-US" dirty="0" smtClean="0"/>
              <a:t>Shows graph of executing threads as well as call stacks for each thread</a:t>
            </a:r>
          </a:p>
          <a:p>
            <a:r>
              <a:rPr lang="en-US" dirty="0"/>
              <a:t>This window can be used in conjunction with the standard Threads </a:t>
            </a:r>
            <a:r>
              <a:rPr lang="en-US" dirty="0" smtClean="0"/>
              <a:t>and </a:t>
            </a:r>
            <a:r>
              <a:rPr lang="en-US" dirty="0"/>
              <a:t>Call Stack window to get additional information, or you can drill down from this window for call stack </a:t>
            </a:r>
            <a:r>
              <a:rPr lang="en-US" dirty="0" smtClean="0"/>
              <a:t>info</a:t>
            </a:r>
          </a:p>
          <a:p>
            <a:r>
              <a:rPr lang="en-US" dirty="0" smtClean="0"/>
              <a:t>Blue highlight shows path of current task/thread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0171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Stacks</a:t>
            </a:r>
            <a:endParaRPr lang="en-US" dirty="0"/>
          </a:p>
        </p:txBody>
      </p:sp>
      <p:pic>
        <p:nvPicPr>
          <p:cNvPr id="4" name="Picture 2" descr="C:\Users\Brian\AppData\Local\Temp\SNAGHTML8f5168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385887"/>
            <a:ext cx="4362450" cy="249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Brian\AppData\Local\Temp\SNAGHTMLfa3898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25" y="3987799"/>
            <a:ext cx="630555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02889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using the new Task Parallel Library additions to .NET4, this window will show currently executing Tasks, their running status, the owning thread, and tons of other information</a:t>
            </a:r>
          </a:p>
          <a:p>
            <a:r>
              <a:rPr lang="en-US" dirty="0" smtClean="0"/>
              <a:t>Threads can be frozen </a:t>
            </a:r>
          </a:p>
          <a:p>
            <a:r>
              <a:rPr lang="en-US" dirty="0" smtClean="0"/>
              <a:t>Ability to “flag” tasks and interact with in Parallel Stacks window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41235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Tasks</a:t>
            </a:r>
            <a:endParaRPr lang="en-US" dirty="0"/>
          </a:p>
        </p:txBody>
      </p:sp>
      <p:pic>
        <p:nvPicPr>
          <p:cNvPr id="1032" name="Picture 8" descr="C:\Users\Brian\AppData\Local\Temp\SNAGHTMLfa1dfe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4" y="2771775"/>
            <a:ext cx="768667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89205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3" y="712788"/>
            <a:ext cx="7526337" cy="609600"/>
          </a:xfrm>
        </p:spPr>
        <p:txBody>
          <a:bodyPr/>
          <a:lstStyle/>
          <a:p>
            <a:r>
              <a:rPr lang="en-US" dirty="0" err="1" smtClean="0"/>
              <a:t>IntelliTrace</a:t>
            </a:r>
            <a:r>
              <a:rPr lang="en-US" dirty="0" smtClean="0"/>
              <a:t> (Historical Debugging)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available in VS2010 Ultimate</a:t>
            </a:r>
          </a:p>
          <a:p>
            <a:r>
              <a:rPr lang="en-US" dirty="0" smtClean="0"/>
              <a:t>Creates tracing logs which can be viewed in IDE showing application execution</a:t>
            </a:r>
          </a:p>
          <a:p>
            <a:r>
              <a:rPr lang="en-US" dirty="0" smtClean="0"/>
              <a:t>Inspect variables during the process</a:t>
            </a:r>
          </a:p>
          <a:p>
            <a:r>
              <a:rPr lang="en-US" dirty="0" smtClean="0"/>
              <a:t>Run through debugger as though it were executing through your machine directly</a:t>
            </a:r>
          </a:p>
          <a:p>
            <a:r>
              <a:rPr lang="en-US" dirty="0" smtClean="0"/>
              <a:t>32-bit / x86 ONLY!!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44133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IntelliTrace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8838" y="1946275"/>
            <a:ext cx="7369175" cy="4241800"/>
          </a:xfrm>
        </p:spPr>
        <p:txBody>
          <a:bodyPr/>
          <a:lstStyle/>
          <a:p>
            <a:r>
              <a:rPr lang="en-US" dirty="0" smtClean="0"/>
              <a:t>Latest Azure SDK supports deploying services with </a:t>
            </a:r>
            <a:r>
              <a:rPr lang="en-US" dirty="0" err="1" smtClean="0"/>
              <a:t>IntelliTrace</a:t>
            </a:r>
            <a:r>
              <a:rPr lang="en-US" dirty="0" smtClean="0"/>
              <a:t> enabled</a:t>
            </a:r>
          </a:p>
          <a:p>
            <a:r>
              <a:rPr lang="en-US" dirty="0" smtClean="0"/>
              <a:t>Microsoft Test Manager and VS2010 Unit tests can use </a:t>
            </a:r>
            <a:r>
              <a:rPr lang="en-US" dirty="0" err="1" smtClean="0"/>
              <a:t>IntelliTrace</a:t>
            </a:r>
            <a:endParaRPr lang="en-US" dirty="0" smtClean="0"/>
          </a:p>
          <a:p>
            <a:r>
              <a:rPr lang="en-US" dirty="0" smtClean="0"/>
              <a:t>If you want to use on a machine without VS2010, requires some extra hacking that isn’t supported (and perhaps not licensed…)</a:t>
            </a:r>
          </a:p>
          <a:p>
            <a:pPr lvl="1"/>
            <a:r>
              <a:rPr lang="en-US" dirty="0" smtClean="0"/>
              <a:t>Great post by </a:t>
            </a:r>
            <a:r>
              <a:rPr lang="en-US" dirty="0"/>
              <a:t>Naveen </a:t>
            </a:r>
            <a:r>
              <a:rPr lang="en-US" dirty="0" err="1" smtClean="0"/>
              <a:t>Srinivasan</a:t>
            </a:r>
            <a:r>
              <a:rPr lang="en-US" dirty="0" smtClean="0"/>
              <a:t>:</a:t>
            </a:r>
          </a:p>
          <a:p>
            <a:pPr lvl="2"/>
            <a:r>
              <a:rPr lang="en-US" dirty="0">
                <a:solidFill>
                  <a:srgbClr val="C00000"/>
                </a:solidFill>
              </a:rPr>
              <a:t>http://naveensrinivasan.com/about</a:t>
            </a:r>
            <a:r>
              <a:rPr lang="en-US" dirty="0" smtClean="0">
                <a:solidFill>
                  <a:srgbClr val="C00000"/>
                </a:solidFill>
              </a:rPr>
              <a:t>/</a:t>
            </a:r>
          </a:p>
          <a:p>
            <a:pPr lvl="2"/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09725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Configuring </a:t>
            </a:r>
            <a:r>
              <a:rPr lang="en-US" dirty="0" err="1" smtClean="0"/>
              <a:t>IntelliTrace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1538" y="1270000"/>
            <a:ext cx="7369175" cy="4241800"/>
          </a:xfrm>
        </p:spPr>
        <p:txBody>
          <a:bodyPr/>
          <a:lstStyle/>
          <a:p>
            <a:r>
              <a:rPr lang="en-US" dirty="0" err="1" smtClean="0"/>
              <a:t>IntelliTrace</a:t>
            </a:r>
            <a:r>
              <a:rPr lang="en-US" dirty="0" smtClean="0"/>
              <a:t> can be configured from the standard Tools -&gt; Options dialog</a:t>
            </a:r>
          </a:p>
          <a:p>
            <a:r>
              <a:rPr lang="en-US" dirty="0"/>
              <a:t>Different levels of tracing available</a:t>
            </a:r>
          </a:p>
          <a:p>
            <a:pPr lvl="1"/>
            <a:r>
              <a:rPr lang="en-US" dirty="0"/>
              <a:t>By default, traces specific </a:t>
            </a:r>
            <a:r>
              <a:rPr lang="en-US" dirty="0" err="1"/>
              <a:t>IntelliTrace</a:t>
            </a:r>
            <a:r>
              <a:rPr lang="en-US" dirty="0"/>
              <a:t> Events only</a:t>
            </a:r>
          </a:p>
          <a:p>
            <a:pPr lvl="1"/>
            <a:r>
              <a:rPr lang="en-US" dirty="0"/>
              <a:t>Can turn on “call information”, but much slower</a:t>
            </a:r>
          </a:p>
          <a:p>
            <a:pPr lvl="1"/>
            <a:r>
              <a:rPr lang="en-US" dirty="0"/>
              <a:t>Can specify exactly what events are traced or ignored</a:t>
            </a:r>
          </a:p>
          <a:p>
            <a:pPr lvl="1"/>
            <a:r>
              <a:rPr lang="en-US" dirty="0"/>
              <a:t>Can also </a:t>
            </a:r>
            <a:r>
              <a:rPr lang="en-US" dirty="0" smtClean="0"/>
              <a:t>specify </a:t>
            </a:r>
            <a:r>
              <a:rPr lang="en-US" dirty="0"/>
              <a:t>what modules are traced or </a:t>
            </a:r>
            <a:r>
              <a:rPr lang="en-US" dirty="0" smtClean="0"/>
              <a:t>ignored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9" y="4181475"/>
            <a:ext cx="4604841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73334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Configuring </a:t>
            </a:r>
            <a:r>
              <a:rPr lang="en-US" dirty="0" err="1" smtClean="0"/>
              <a:t>IntelliTrace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1" y="1260475"/>
            <a:ext cx="7369175" cy="4241800"/>
          </a:xfrm>
        </p:spPr>
        <p:txBody>
          <a:bodyPr/>
          <a:lstStyle/>
          <a:p>
            <a:r>
              <a:rPr lang="en-US" dirty="0" smtClean="0"/>
              <a:t>Fine-grained control over which events are collected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6" y="2124075"/>
            <a:ext cx="7210425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406323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/>
              <a:t>IntelliTrace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289050"/>
            <a:ext cx="7369175" cy="4241800"/>
          </a:xfrm>
        </p:spPr>
        <p:txBody>
          <a:bodyPr/>
          <a:lstStyle/>
          <a:p>
            <a:r>
              <a:rPr lang="en-US" dirty="0" smtClean="0"/>
              <a:t>Run your application in debug mode in VS</a:t>
            </a:r>
          </a:p>
          <a:p>
            <a:r>
              <a:rPr lang="en-US" dirty="0" smtClean="0"/>
              <a:t>When breakpoint is hit or debugging is paused, view the </a:t>
            </a:r>
            <a:r>
              <a:rPr lang="en-US" dirty="0" err="1" smtClean="0"/>
              <a:t>IntelliTrace</a:t>
            </a:r>
            <a:r>
              <a:rPr lang="en-US" dirty="0" smtClean="0"/>
              <a:t> tab for what events have been collected since the start of the debug session</a:t>
            </a:r>
          </a:p>
          <a:p>
            <a:r>
              <a:rPr lang="en-US" dirty="0" smtClean="0"/>
              <a:t>Pull out interesting data like executed SQL automatically, even with LINQ</a:t>
            </a:r>
          </a:p>
          <a:p>
            <a:r>
              <a:rPr lang="en-US" dirty="0" smtClean="0"/>
              <a:t>Search for a specific line of code</a:t>
            </a:r>
          </a:p>
          <a:p>
            <a:r>
              <a:rPr lang="en-US" dirty="0" smtClean="0"/>
              <a:t>Navigate through code with icons in editor gutter</a:t>
            </a:r>
          </a:p>
          <a:p>
            <a:r>
              <a:rPr lang="en-US" dirty="0" smtClean="0"/>
              <a:t>View local variables in each method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42507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1403350"/>
            <a:ext cx="7369175" cy="4241800"/>
          </a:xfrm>
        </p:spPr>
        <p:txBody>
          <a:bodyPr/>
          <a:lstStyle/>
          <a:p>
            <a:r>
              <a:rPr lang="en-US" dirty="0" smtClean="0"/>
              <a:t>New UI features</a:t>
            </a:r>
          </a:p>
          <a:p>
            <a:pPr lvl="1"/>
            <a:r>
              <a:rPr lang="en-US" dirty="0" smtClean="0"/>
              <a:t>Variable Pinning</a:t>
            </a:r>
          </a:p>
          <a:p>
            <a:pPr lvl="1"/>
            <a:r>
              <a:rPr lang="en-US" dirty="0" smtClean="0"/>
              <a:t>Breakpoint Enhancements</a:t>
            </a:r>
          </a:p>
          <a:p>
            <a:pPr lvl="1"/>
            <a:r>
              <a:rPr lang="en-US" dirty="0" smtClean="0"/>
              <a:t>Call Hierarchy</a:t>
            </a:r>
          </a:p>
          <a:p>
            <a:pPr lvl="1"/>
            <a:r>
              <a:rPr lang="en-US" dirty="0" smtClean="0"/>
              <a:t>Sequence Diagrams</a:t>
            </a:r>
          </a:p>
          <a:p>
            <a:pPr lvl="1"/>
            <a:r>
              <a:rPr lang="en-US" dirty="0" smtClean="0"/>
              <a:t>Dependency Graphs</a:t>
            </a:r>
          </a:p>
          <a:p>
            <a:r>
              <a:rPr lang="en-US" dirty="0" smtClean="0"/>
              <a:t>Output Window</a:t>
            </a:r>
          </a:p>
          <a:p>
            <a:r>
              <a:rPr lang="en-US" dirty="0" smtClean="0"/>
              <a:t>WPF Tree Visualizer</a:t>
            </a:r>
          </a:p>
          <a:p>
            <a:r>
              <a:rPr lang="en-US" dirty="0" smtClean="0"/>
              <a:t>Parallel Tasks/Stacks/Threads</a:t>
            </a:r>
          </a:p>
          <a:p>
            <a:r>
              <a:rPr lang="en-US" dirty="0" err="1" smtClean="0"/>
              <a:t>IntelliTrace</a:t>
            </a:r>
            <a:r>
              <a:rPr lang="en-US" dirty="0" smtClean="0"/>
              <a:t> / Historical debugging</a:t>
            </a:r>
          </a:p>
          <a:p>
            <a:r>
              <a:rPr lang="en-US" dirty="0" smtClean="0"/>
              <a:t>Not going to have a lot of slides, but will demonstrate each item live</a:t>
            </a:r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/>
              <a:t>IntelliTrace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8838" y="1479550"/>
            <a:ext cx="7369175" cy="4241800"/>
          </a:xfrm>
        </p:spPr>
        <p:txBody>
          <a:bodyPr/>
          <a:lstStyle/>
          <a:p>
            <a:r>
              <a:rPr lang="en-US" dirty="0" smtClean="0"/>
              <a:t>By loading an </a:t>
            </a:r>
            <a:r>
              <a:rPr lang="en-US" dirty="0" err="1" smtClean="0"/>
              <a:t>IntelliTrace</a:t>
            </a:r>
            <a:r>
              <a:rPr lang="en-US" dirty="0" smtClean="0"/>
              <a:t> “</a:t>
            </a:r>
            <a:r>
              <a:rPr lang="en-US" dirty="0" err="1" smtClean="0"/>
              <a:t>iTrace</a:t>
            </a:r>
            <a:r>
              <a:rPr lang="en-US" dirty="0" smtClean="0"/>
              <a:t>” file, you can view and use </a:t>
            </a:r>
            <a:r>
              <a:rPr lang="en-US" dirty="0" err="1" smtClean="0"/>
              <a:t>IntelliTrace</a:t>
            </a:r>
            <a:r>
              <a:rPr lang="en-US" dirty="0" smtClean="0"/>
              <a:t> information directly</a:t>
            </a:r>
          </a:p>
          <a:p>
            <a:r>
              <a:rPr lang="en-US" dirty="0" smtClean="0"/>
              <a:t>These are stored on the local hard drive at location specified in configuration, or can be attached to bugs when using Test Manager and TFS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92843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IntelliTrace</a:t>
            </a:r>
            <a:r>
              <a:rPr lang="en-US" dirty="0" smtClean="0"/>
              <a:t> Sample Output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0250" y="1519771"/>
            <a:ext cx="4933950" cy="501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481496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8363" y="1479550"/>
            <a:ext cx="7369175" cy="4241800"/>
          </a:xfrm>
        </p:spPr>
        <p:txBody>
          <a:bodyPr/>
          <a:lstStyle/>
          <a:p>
            <a:r>
              <a:rPr lang="en-US" dirty="0" smtClean="0"/>
              <a:t>Slides / Me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www.brianpeek.com</a:t>
            </a:r>
          </a:p>
          <a:p>
            <a:r>
              <a:rPr lang="en-US" dirty="0"/>
              <a:t>New debugging features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http://weblogs.asp.net/scottgu/archive/2010/04/21/vs-2010-debugger-improvements-breakpoints-datatips-import-export.aspx</a:t>
            </a:r>
          </a:p>
          <a:p>
            <a:r>
              <a:rPr lang="en-US" dirty="0" smtClean="0"/>
              <a:t>MSDN Article on </a:t>
            </a:r>
            <a:r>
              <a:rPr lang="en-US" dirty="0" err="1" smtClean="0"/>
              <a:t>IntelliTrace</a:t>
            </a:r>
            <a:endParaRPr lang="en-US" dirty="0" smtClean="0"/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http://</a:t>
            </a:r>
            <a:r>
              <a:rPr lang="en-US" b="1" dirty="0" smtClean="0">
                <a:solidFill>
                  <a:srgbClr val="FF0000"/>
                </a:solidFill>
              </a:rPr>
              <a:t>msdn.microsoft.com/en-us/magazine/ee336126.aspx</a:t>
            </a:r>
          </a:p>
          <a:p>
            <a:r>
              <a:rPr lang="en-US" dirty="0" smtClean="0"/>
              <a:t>Information on Parallel debugging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http://</a:t>
            </a:r>
            <a:r>
              <a:rPr lang="en-US" b="1" dirty="0" smtClean="0">
                <a:solidFill>
                  <a:srgbClr val="FF0000"/>
                </a:solidFill>
              </a:rPr>
              <a:t>www.danielmoth.com</a:t>
            </a:r>
            <a:r>
              <a:rPr lang="en-US" b="1" dirty="0" smtClean="0">
                <a:solidFill>
                  <a:srgbClr val="FF0000"/>
                </a:solidFill>
              </a:rPr>
              <a:t>/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23243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Pin variables to the IDE</a:t>
            </a:r>
          </a:p>
          <a:p>
            <a:pPr lvl="1"/>
            <a:r>
              <a:rPr lang="en-US" dirty="0" smtClean="0"/>
              <a:t>Add comments</a:t>
            </a:r>
          </a:p>
          <a:p>
            <a:pPr lvl="1"/>
            <a:r>
              <a:rPr lang="en-US" dirty="0" smtClean="0"/>
              <a:t>Edit values</a:t>
            </a:r>
          </a:p>
          <a:p>
            <a:pPr lvl="1"/>
            <a:r>
              <a:rPr lang="en-US" dirty="0" smtClean="0"/>
              <a:t>Saved across sessions</a:t>
            </a:r>
          </a:p>
          <a:p>
            <a:pPr lvl="1"/>
            <a:r>
              <a:rPr lang="en-US" dirty="0" smtClean="0"/>
              <a:t>Last value shown at next session</a:t>
            </a:r>
          </a:p>
          <a:p>
            <a:pPr lvl="1"/>
            <a:r>
              <a:rPr lang="en-US" dirty="0" smtClean="0"/>
              <a:t>Can be imported and exported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686300"/>
            <a:ext cx="42291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473564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Breakpoints can now be named and grouped</a:t>
            </a:r>
          </a:p>
          <a:p>
            <a:r>
              <a:rPr lang="en-US" dirty="0" smtClean="0"/>
              <a:t>Breakpoints can be imported and exported</a:t>
            </a:r>
            <a:endParaRPr 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8" y="3429000"/>
            <a:ext cx="7132637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062803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Hierarchy</a:t>
            </a:r>
            <a:endParaRPr lang="en-US" dirty="0"/>
          </a:p>
        </p:txBody>
      </p:sp>
      <p:pic>
        <p:nvPicPr>
          <p:cNvPr id="6" name="Snagit_PPTDC4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10" y="3782522"/>
            <a:ext cx="8135781" cy="2340956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Available on context-menu at all times</a:t>
            </a:r>
          </a:p>
          <a:p>
            <a:r>
              <a:rPr lang="en-US" dirty="0" smtClean="0"/>
              <a:t>View calls to/from methods and navigate to locations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75098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Available on context-menu at all times</a:t>
            </a:r>
          </a:p>
          <a:p>
            <a:r>
              <a:rPr lang="en-US" dirty="0" smtClean="0"/>
              <a:t>Diagram of call structure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0" y="3219450"/>
            <a:ext cx="304800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930737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Dependency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106" y="1308100"/>
            <a:ext cx="7369175" cy="4241800"/>
          </a:xfrm>
        </p:spPr>
        <p:txBody>
          <a:bodyPr/>
          <a:lstStyle/>
          <a:p>
            <a:r>
              <a:rPr lang="en-US" dirty="0" smtClean="0"/>
              <a:t>Available in VS2010 </a:t>
            </a:r>
            <a:r>
              <a:rPr lang="en-US" dirty="0" smtClean="0"/>
              <a:t>Ultimate or </a:t>
            </a:r>
            <a:r>
              <a:rPr lang="en-US" dirty="0" smtClean="0"/>
              <a:t>greater</a:t>
            </a:r>
          </a:p>
          <a:p>
            <a:r>
              <a:rPr lang="en-US" dirty="0" smtClean="0"/>
              <a:t>Architecture -&gt; Generate Dependency Graph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445" y="2343149"/>
            <a:ext cx="4158843" cy="4324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392990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Output Window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327150"/>
            <a:ext cx="7369175" cy="4241800"/>
          </a:xfrm>
        </p:spPr>
        <p:txBody>
          <a:bodyPr/>
          <a:lstStyle/>
          <a:p>
            <a:r>
              <a:rPr lang="en-US" dirty="0" smtClean="0"/>
              <a:t>IDE now allows setting levels of output for specific bits of information</a:t>
            </a:r>
            <a:endParaRPr lang="en-US" dirty="0"/>
          </a:p>
        </p:txBody>
      </p:sp>
      <p:pic>
        <p:nvPicPr>
          <p:cNvPr id="2050" name="Picture 2" descr="C:\Users\Brian\AppData\Local\Temp\SNAGHTMLf66004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5200" y="2246108"/>
            <a:ext cx="7209524" cy="419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13193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WPF Tree Visualizer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8363" y="1289050"/>
            <a:ext cx="7369175" cy="4241800"/>
          </a:xfrm>
        </p:spPr>
        <p:txBody>
          <a:bodyPr/>
          <a:lstStyle/>
          <a:p>
            <a:r>
              <a:rPr lang="en-US" dirty="0" smtClean="0"/>
              <a:t>Use the standard magnifying glass icon in a watch window on the WPF item</a:t>
            </a:r>
            <a:endParaRPr lang="en-US" dirty="0"/>
          </a:p>
        </p:txBody>
      </p:sp>
      <p:pic>
        <p:nvPicPr>
          <p:cNvPr id="3074" name="Picture 2" descr="C:\Users\Brian\AppData\Local\Temp\SNAGHTMLf6d5b3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3" y="3044870"/>
            <a:ext cx="6435727" cy="359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2095498"/>
            <a:ext cx="8075613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33608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VSLive2004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SLive2004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SLive2004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SLive2004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18394</TotalTime>
  <Words>669</Words>
  <Application>Microsoft Office PowerPoint</Application>
  <PresentationFormat>On-screen Show (4:3)</PresentationFormat>
  <Paragraphs>102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VSLive2004</vt:lpstr>
      <vt:lpstr>What's New in Visual Studio 2010 Debugging</vt:lpstr>
      <vt:lpstr>Agenda</vt:lpstr>
      <vt:lpstr>Pinning</vt:lpstr>
      <vt:lpstr>Breakpoints</vt:lpstr>
      <vt:lpstr>Call Hierarchy</vt:lpstr>
      <vt:lpstr>Sequence Diagrams</vt:lpstr>
      <vt:lpstr>Dependency Diagrams</vt:lpstr>
      <vt:lpstr>Output Window</vt:lpstr>
      <vt:lpstr>WPF Tree Visualizer</vt:lpstr>
      <vt:lpstr>Multiple Monitors</vt:lpstr>
      <vt:lpstr>Parallel Stacks</vt:lpstr>
      <vt:lpstr>Parallel Stacks</vt:lpstr>
      <vt:lpstr>Parallel Tasks</vt:lpstr>
      <vt:lpstr>Parallel Tasks</vt:lpstr>
      <vt:lpstr>IntelliTrace (Historical Debugging)</vt:lpstr>
      <vt:lpstr>IntelliTrace</vt:lpstr>
      <vt:lpstr>Configuring IntelliTrace</vt:lpstr>
      <vt:lpstr>Configuring IntelliTrace</vt:lpstr>
      <vt:lpstr>Using IntelliTrace</vt:lpstr>
      <vt:lpstr>Using IntelliTrace</vt:lpstr>
      <vt:lpstr>IntelliTrace Sample Output</vt:lpstr>
      <vt:lpstr>Links</vt:lpstr>
    </vt:vector>
  </TitlesOfParts>
  <Company>Fawcette Technical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</dc:title>
  <dc:subject>MGB 2003</dc:subject>
  <dc:creator>llloyd</dc:creator>
  <dc:description>Template design: aliciad_x000d_
Formatter:_x000d_
Event Date:_x000d_
Event Location:_x000d_
Speech Length:_x000d_
Audience:_x000d_
Key Topics:</dc:description>
  <cp:lastModifiedBy>Brian Peek</cp:lastModifiedBy>
  <cp:revision>133</cp:revision>
  <dcterms:created xsi:type="dcterms:W3CDTF">2004-06-15T18:50:25Z</dcterms:created>
  <dcterms:modified xsi:type="dcterms:W3CDTF">2010-08-04T02:34:07Z</dcterms:modified>
</cp:coreProperties>
</file>