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34"/>
  </p:notesMasterIdLst>
  <p:handoutMasterIdLst>
    <p:handoutMasterId r:id="rId35"/>
  </p:handoutMasterIdLst>
  <p:sldIdLst>
    <p:sldId id="318" r:id="rId2"/>
    <p:sldId id="321" r:id="rId3"/>
    <p:sldId id="322" r:id="rId4"/>
    <p:sldId id="323" r:id="rId5"/>
    <p:sldId id="324" r:id="rId6"/>
    <p:sldId id="325" r:id="rId7"/>
    <p:sldId id="341" r:id="rId8"/>
    <p:sldId id="326" r:id="rId9"/>
    <p:sldId id="344" r:id="rId10"/>
    <p:sldId id="327" r:id="rId11"/>
    <p:sldId id="347" r:id="rId12"/>
    <p:sldId id="349" r:id="rId13"/>
    <p:sldId id="328" r:id="rId14"/>
    <p:sldId id="345" r:id="rId15"/>
    <p:sldId id="346" r:id="rId16"/>
    <p:sldId id="329" r:id="rId17"/>
    <p:sldId id="343" r:id="rId18"/>
    <p:sldId id="348" r:id="rId19"/>
    <p:sldId id="330" r:id="rId20"/>
    <p:sldId id="331" r:id="rId21"/>
    <p:sldId id="332" r:id="rId22"/>
    <p:sldId id="333" r:id="rId23"/>
    <p:sldId id="334" r:id="rId24"/>
    <p:sldId id="335" r:id="rId25"/>
    <p:sldId id="336" r:id="rId26"/>
    <p:sldId id="350" r:id="rId27"/>
    <p:sldId id="351" r:id="rId28"/>
    <p:sldId id="337" r:id="rId29"/>
    <p:sldId id="338" r:id="rId30"/>
    <p:sldId id="342" r:id="rId31"/>
    <p:sldId id="339" r:id="rId32"/>
    <p:sldId id="340" r:id="rId3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5pPr>
    <a:lvl6pPr marL="2286000" algn="l" defTabSz="914400" rtl="0" eaLnBrk="1" latinLnBrk="0" hangingPunct="1"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6pPr>
    <a:lvl7pPr marL="2743200" algn="l" defTabSz="914400" rtl="0" eaLnBrk="1" latinLnBrk="0" hangingPunct="1"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7pPr>
    <a:lvl8pPr marL="3200400" algn="l" defTabSz="914400" rtl="0" eaLnBrk="1" latinLnBrk="0" hangingPunct="1"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8pPr>
    <a:lvl9pPr marL="3657600" algn="l" defTabSz="914400" rtl="0" eaLnBrk="1" latinLnBrk="0" hangingPunct="1"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hiddenSlides="1" frameSlides="1"/>
  <p:clrMru>
    <a:srgbClr val="FFCC00"/>
    <a:srgbClr val="80FF00"/>
    <a:srgbClr val="00FF00"/>
    <a:srgbClr val="669B48"/>
    <a:srgbClr val="FFCC66"/>
    <a:srgbClr val="004522"/>
    <a:srgbClr val="3EB4DD"/>
    <a:srgbClr val="5FC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046" autoAdjust="0"/>
    <p:restoredTop sz="93709" autoAdjust="0"/>
  </p:normalViewPr>
  <p:slideViewPr>
    <p:cSldViewPr snapToGrid="0">
      <p:cViewPr varScale="1">
        <p:scale>
          <a:sx n="111" d="100"/>
          <a:sy n="111" d="100"/>
        </p:scale>
        <p:origin x="-218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10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-2262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r>
              <a:rPr lang="en-US"/>
              <a:t>Visual Studio Live! Las Vegas 2011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618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 b="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6813" y="8686800"/>
            <a:ext cx="6111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fld id="{259C2E5E-683C-41B0-BC6B-E32A6BD9BC0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6811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latin typeface="Franklin Gothic Medium" pitchFamily="34" charset="0"/>
              </a:defRPr>
            </a:lvl1pPr>
          </a:lstStyle>
          <a:p>
            <a:r>
              <a:rPr lang="en-US"/>
              <a:t>Visual Studio Live! Las Vegas 2011MGB 2003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latin typeface="Franklin Gothic Medium" pitchFamily="34" charset="0"/>
              </a:defRPr>
            </a:lvl1pPr>
          </a:lstStyle>
          <a:p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91575"/>
            <a:ext cx="5667375" cy="35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 b="0">
                <a:latin typeface="Franklin Gothic Medium" pitchFamily="34" charset="0"/>
                <a:cs typeface="Arial" charset="0"/>
              </a:defRPr>
            </a:lvl1pPr>
          </a:lstStyle>
          <a:p>
            <a:r>
              <a:rPr lang="en-US">
                <a:cs typeface="+mn-cs"/>
              </a:rPr>
              <a:t>© 2003 Microsoft Corporation. All rights reserved.</a:t>
            </a:r>
          </a:p>
          <a:p>
            <a:pPr eaLnBrk="0" hangingPunct="0"/>
            <a:r>
              <a:rPr lang="en-US"/>
              <a:t>This presentation is for informational purposes only. Microsoft makes no warranties, express or implied, in this summary.</a:t>
            </a:r>
            <a:endParaRPr lang="en-US" sz="1200">
              <a:cs typeface="+mn-cs"/>
            </a:endParaRPr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83238" y="8685213"/>
            <a:ext cx="1273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latin typeface="Franklin Gothic Medium" pitchFamily="34" charset="0"/>
              </a:defRPr>
            </a:lvl1pPr>
          </a:lstStyle>
          <a:p>
            <a:fld id="{0AA91EDC-56FA-4F99-9752-8624262F143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642483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Franklin Gothic Medium" pitchFamily="34" charset="0"/>
        <a:ea typeface="+mn-ea"/>
        <a:cs typeface="+mn-cs"/>
      </a:defRPr>
    </a:lvl1pPr>
    <a:lvl2pPr marL="233363" indent="9525" algn="l" rtl="0" fontAlgn="base">
      <a:spcBef>
        <a:spcPct val="30000"/>
      </a:spcBef>
      <a:spcAft>
        <a:spcPct val="0"/>
      </a:spcAft>
      <a:buChar char="•"/>
      <a:defRPr sz="1000" kern="1200">
        <a:solidFill>
          <a:schemeClr val="tx1"/>
        </a:solidFill>
        <a:latin typeface="Franklin Gothic Medium" pitchFamily="34" charset="0"/>
        <a:ea typeface="+mn-ea"/>
        <a:cs typeface="+mn-cs"/>
      </a:defRPr>
    </a:lvl2pPr>
    <a:lvl3pPr marL="457200" indent="-952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+mn-cs"/>
      </a:defRPr>
    </a:lvl3pPr>
    <a:lvl4pPr marL="681038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+mn-cs"/>
      </a:defRPr>
    </a:lvl4pPr>
    <a:lvl5pPr marL="90487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Visual Studio Live! Las Vegas 2011MGB 2003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2003 Microsoft Corporation. All rights reserved.</a:t>
            </a:r>
          </a:p>
          <a:p>
            <a:pPr eaLnBrk="0" hangingPunct="0"/>
            <a:r>
              <a:rPr lang="en-US"/>
              <a:t>This presentation is for informational purposes only. Microsoft makes no warranties, express or implied, in this summary.</a:t>
            </a:r>
            <a:endParaRPr lang="en-US" sz="1200"/>
          </a:p>
        </p:txBody>
      </p:sp>
      <p:sp>
        <p:nvSpPr>
          <p:cNvPr id="1894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39738" y="4278313"/>
            <a:ext cx="5978525" cy="4592637"/>
          </a:xfrm>
          <a:ln/>
        </p:spPr>
        <p:txBody>
          <a:bodyPr lIns="92614" tIns="47092" rIns="92614" bIns="47092"/>
          <a:lstStyle/>
          <a:p>
            <a:r>
              <a:rPr lang="en-US" dirty="0" smtClean="0"/>
              <a:t>TODO:</a:t>
            </a:r>
          </a:p>
          <a:p>
            <a:pPr marL="171450" indent="-171450">
              <a:buFontTx/>
              <a:buChar char="-"/>
            </a:pPr>
            <a:r>
              <a:rPr lang="en-US" dirty="0" smtClean="0"/>
              <a:t>Rewrite as WP7</a:t>
            </a:r>
            <a:r>
              <a:rPr lang="en-US" baseline="0" dirty="0" smtClean="0"/>
              <a:t> session with slide or three about Win/Xbox</a:t>
            </a:r>
            <a:endParaRPr lang="en-US" dirty="0" smtClean="0"/>
          </a:p>
          <a:p>
            <a:pPr marL="171450" indent="-171450">
              <a:buFontTx/>
              <a:buChar char="-"/>
            </a:pPr>
            <a:r>
              <a:rPr lang="en-US" dirty="0" smtClean="0"/>
              <a:t>Screen size for WP7</a:t>
            </a:r>
          </a:p>
          <a:p>
            <a:pPr marL="171450" indent="-171450">
              <a:buFontTx/>
              <a:buChar char="-"/>
            </a:pPr>
            <a:r>
              <a:rPr lang="en-US" dirty="0" err="1" smtClean="0"/>
              <a:t>TouchPanel</a:t>
            </a:r>
            <a:r>
              <a:rPr lang="en-US" baseline="0" smtClean="0"/>
              <a:t> gestures</a:t>
            </a:r>
            <a:endParaRPr lang="en-US" dirty="0" smtClean="0"/>
          </a:p>
          <a:p>
            <a:pPr marL="171450" indent="-171450">
              <a:buFontTx/>
              <a:buChar char="-"/>
            </a:pPr>
            <a:r>
              <a:rPr lang="en-US" dirty="0" smtClean="0"/>
              <a:t>Icons</a:t>
            </a:r>
            <a:r>
              <a:rPr lang="en-US" baseline="0" dirty="0" smtClean="0"/>
              <a:t> and sizes for submission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Submission process?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Different assets for different project types?</a:t>
            </a:r>
          </a:p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189443" name="Rectangle 3"/>
          <p:cNvSpPr>
            <a:spLocks noGrp="1" noRot="1" noChangeAspect="1" noChangeArrowheads="1" noTextEdit="1"/>
          </p:cNvSpPr>
          <p:nvPr>
            <p:ph type="sldImg"/>
          </p:nvPr>
        </p:nvSpPr>
        <p:spPr bwMode="blackWhite">
          <a:xfrm>
            <a:off x="1100138" y="676275"/>
            <a:ext cx="4605337" cy="3452813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520940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674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26200" y="712788"/>
            <a:ext cx="1843088" cy="55419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3763" y="712788"/>
            <a:ext cx="5380037" cy="55419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520401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378676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8195446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2012950"/>
            <a:ext cx="3608387" cy="4241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2012950"/>
            <a:ext cx="3608388" cy="4241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53984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431988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230134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274078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9804113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83711963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ChangeArrowheads="1"/>
          </p:cNvSpPr>
          <p:nvPr/>
        </p:nvSpPr>
        <p:spPr bwMode="hidden">
          <a:xfrm>
            <a:off x="0" y="0"/>
            <a:ext cx="9144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0C0C0"/>
                    </a:gs>
                    <a:gs pos="100000">
                      <a:srgbClr val="C0C0C0">
                        <a:gamma/>
                        <a:tint val="6275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93763" y="712788"/>
            <a:ext cx="736917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89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2012950"/>
            <a:ext cx="7369175" cy="424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ransition/>
  <p:txStyles>
    <p:titleStyle>
      <a:lvl1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5FC0FF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5FC0FF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2pPr>
      <a:lvl3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5FC0FF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3pPr>
      <a:lvl4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5FC0FF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4pPr>
      <a:lvl5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5FC0FF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5pPr>
      <a:lvl6pPr marL="4572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5FC0FF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6pPr>
      <a:lvl7pPr marL="9144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5FC0FF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7pPr>
      <a:lvl8pPr marL="13716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5FC0FF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8pPr>
      <a:lvl9pPr marL="18288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5FC0FF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9pPr>
    </p:titleStyle>
    <p:bodyStyle>
      <a:lvl1pPr marL="431800" indent="-431800" algn="l" defTabSz="896938" rtl="0" eaLnBrk="0" fontAlgn="base" hangingPunct="0">
        <a:spcBef>
          <a:spcPct val="10000"/>
        </a:spcBef>
        <a:spcAft>
          <a:spcPct val="15000"/>
        </a:spcAft>
        <a:buClr>
          <a:srgbClr val="0077B0"/>
        </a:buClr>
        <a:buSzPct val="75000"/>
        <a:buFont typeface="Times"/>
        <a:buChar char="•"/>
        <a:tabLst>
          <a:tab pos="1387475" algn="l"/>
          <a:tab pos="1706563" algn="l"/>
          <a:tab pos="2079625" algn="l"/>
        </a:tabLst>
        <a:defRPr sz="2600" b="1">
          <a:solidFill>
            <a:schemeClr val="tx1"/>
          </a:solidFill>
          <a:latin typeface="+mn-lt"/>
          <a:ea typeface="+mn-ea"/>
          <a:cs typeface="+mn-cs"/>
        </a:defRPr>
      </a:lvl1pPr>
      <a:lvl2pPr marL="763588" indent="-225425" algn="l" defTabSz="896938" rtl="0" eaLnBrk="0" fontAlgn="base" hangingPunct="0">
        <a:spcBef>
          <a:spcPct val="0"/>
        </a:spcBef>
        <a:spcAft>
          <a:spcPct val="25000"/>
        </a:spcAft>
        <a:buClr>
          <a:srgbClr val="0077B0"/>
        </a:buClr>
        <a:buSzPct val="100000"/>
        <a:buChar char="–"/>
        <a:tabLst>
          <a:tab pos="1387475" algn="l"/>
          <a:tab pos="1706563" algn="l"/>
          <a:tab pos="2079625" algn="l"/>
        </a:tabLst>
        <a:defRPr sz="2100">
          <a:solidFill>
            <a:srgbClr val="D4D4D4"/>
          </a:solidFill>
          <a:latin typeface="+mn-lt"/>
        </a:defRPr>
      </a:lvl2pPr>
      <a:lvl3pPr marL="869950" algn="l" defTabSz="896938" rtl="0" eaLnBrk="0" fontAlgn="base" hangingPunct="0">
        <a:spcBef>
          <a:spcPct val="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900" b="1">
          <a:solidFill>
            <a:srgbClr val="FFCC00"/>
          </a:solidFill>
          <a:latin typeface="+mn-lt"/>
        </a:defRPr>
      </a:lvl3pPr>
      <a:lvl4pPr marL="998538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4pPr>
      <a:lvl5pPr marL="13446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5pPr>
      <a:lvl6pPr marL="18018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6pPr>
      <a:lvl7pPr marL="22590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7pPr>
      <a:lvl8pPr marL="27162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8pPr>
      <a:lvl9pPr marL="31734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mailto:brian@brianpeek.com" TargetMode="External"/><Relationship Id="rId3" Type="http://schemas.openxmlformats.org/officeDocument/2006/relationships/hyperlink" Target="http://www.coding4fun.com/" TargetMode="External"/><Relationship Id="rId7" Type="http://schemas.openxmlformats.org/officeDocument/2006/relationships/hyperlink" Target="http://www.brianpeek.com/" TargetMode="External"/><Relationship Id="rId2" Type="http://schemas.openxmlformats.org/officeDocument/2006/relationships/hyperlink" Target="http://create.msdn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logs.msdn.com/xna/" TargetMode="External"/><Relationship Id="rId5" Type="http://schemas.openxmlformats.org/officeDocument/2006/relationships/hyperlink" Target="http://www.ziggyware.com/" TargetMode="External"/><Relationship Id="rId4" Type="http://schemas.openxmlformats.org/officeDocument/2006/relationships/hyperlink" Target="http://www.c4fbook.com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314700" y="1236663"/>
            <a:ext cx="4994275" cy="1741487"/>
          </a:xfrm>
        </p:spPr>
        <p:txBody>
          <a:bodyPr/>
          <a:lstStyle/>
          <a:p>
            <a:pPr algn="r"/>
            <a:r>
              <a:rPr lang="en-US" dirty="0" smtClean="0"/>
              <a:t>XNA Games for Windows Phone 7</a:t>
            </a:r>
            <a:endParaRPr lang="en-US" dirty="0"/>
          </a:p>
        </p:txBody>
      </p:sp>
      <p:sp>
        <p:nvSpPr>
          <p:cNvPr id="188420" name="Rectangle 4"/>
          <p:cNvSpPr>
            <a:spLocks noChangeArrowheads="1"/>
          </p:cNvSpPr>
          <p:nvPr/>
        </p:nvSpPr>
        <p:spPr bwMode="auto">
          <a:xfrm>
            <a:off x="4289425" y="2536825"/>
            <a:ext cx="39878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5923" tIns="42962" rIns="85923" bIns="42962"/>
          <a:lstStyle/>
          <a:p>
            <a:pPr algn="r" eaLnBrk="1" hangingPunct="1"/>
            <a:r>
              <a:rPr 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Brian Peek</a:t>
            </a:r>
            <a:endParaRPr lang="en-US" sz="2200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r" eaLnBrk="1" hangingPunct="1"/>
            <a:r>
              <a:rPr lang="en-US" sz="1800" dirty="0" smtClean="0">
                <a:solidFill>
                  <a:srgbClr val="FFCC00"/>
                </a:solidFill>
                <a:latin typeface="Arial" charset="0"/>
              </a:rPr>
              <a:t>Senior Consultant – ASPSOFT, Inc.</a:t>
            </a:r>
          </a:p>
          <a:p>
            <a:pPr algn="r" eaLnBrk="1" hangingPunct="1"/>
            <a:r>
              <a:rPr lang="en-US" sz="1800" dirty="0" smtClean="0">
                <a:solidFill>
                  <a:srgbClr val="FFCC00"/>
                </a:solidFill>
                <a:latin typeface="Arial" charset="0"/>
              </a:rPr>
              <a:t>Microsoft MVP – C#</a:t>
            </a:r>
          </a:p>
          <a:p>
            <a:pPr algn="r" eaLnBrk="1" hangingPunct="1"/>
            <a:r>
              <a:rPr lang="en-US" sz="1800" dirty="0" smtClean="0">
                <a:solidFill>
                  <a:srgbClr val="FFCC00"/>
                </a:solidFill>
                <a:latin typeface="Arial" charset="0"/>
              </a:rPr>
              <a:t>http://www.brianpeek.com/</a:t>
            </a:r>
          </a:p>
          <a:p>
            <a:pPr algn="r" eaLnBrk="1" hangingPunct="1"/>
            <a:r>
              <a:rPr lang="en-US" sz="1800" dirty="0" smtClean="0">
                <a:solidFill>
                  <a:srgbClr val="FFCC00"/>
                </a:solidFill>
                <a:latin typeface="Arial" charset="0"/>
              </a:rPr>
              <a:t>Twitter: @</a:t>
            </a:r>
            <a:r>
              <a:rPr lang="en-US" sz="1800" dirty="0" err="1" smtClean="0">
                <a:solidFill>
                  <a:srgbClr val="FFCC00"/>
                </a:solidFill>
                <a:latin typeface="Arial" charset="0"/>
              </a:rPr>
              <a:t>BrianPeek</a:t>
            </a:r>
            <a:endParaRPr lang="en-US" sz="1800" dirty="0" smtClean="0">
              <a:solidFill>
                <a:srgbClr val="FFCC00"/>
              </a:solidFill>
              <a:latin typeface="Arial" charset="0"/>
            </a:endParaRPr>
          </a:p>
          <a:p>
            <a:pPr eaLnBrk="1" hangingPunct="1"/>
            <a:endParaRPr lang="en-US" dirty="0">
              <a:solidFill>
                <a:srgbClr val="FFCC00"/>
              </a:solidFill>
              <a:latin typeface="Arial" charset="0"/>
            </a:endParaRPr>
          </a:p>
          <a:p>
            <a:pPr eaLnBrk="1" hangingPunct="1"/>
            <a:endParaRPr lang="en-US" sz="1400" b="0" dirty="0">
              <a:latin typeface="Times New Roman" pitchFamily="84" charset="0"/>
            </a:endParaRPr>
          </a:p>
        </p:txBody>
      </p:sp>
      <p:sp>
        <p:nvSpPr>
          <p:cNvPr id="188423" name="Text Box 7"/>
          <p:cNvSpPr txBox="1">
            <a:spLocks noChangeArrowheads="1"/>
          </p:cNvSpPr>
          <p:nvPr/>
        </p:nvSpPr>
        <p:spPr bwMode="auto">
          <a:xfrm>
            <a:off x="6364288" y="4073208"/>
            <a:ext cx="1912937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b="0" dirty="0">
                <a:latin typeface="Arial" charset="0"/>
              </a:rPr>
              <a:t>Level: </a:t>
            </a:r>
            <a:r>
              <a:rPr lang="en-US" b="0" dirty="0">
                <a:solidFill>
                  <a:srgbClr val="5FC0FF"/>
                </a:solidFill>
                <a:latin typeface="Arial" charset="0"/>
              </a:rPr>
              <a:t>Intermediate</a:t>
            </a:r>
            <a:endParaRPr lang="en-US" b="0" dirty="0">
              <a:solidFill>
                <a:srgbClr val="80FF00"/>
              </a:solidFill>
              <a:latin typeface="Arial" charset="0"/>
            </a:endParaRPr>
          </a:p>
          <a:p>
            <a:pPr algn="r"/>
            <a:endParaRPr lang="en-US" dirty="0">
              <a:latin typeface="Arial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36613" y="2438400"/>
            <a:ext cx="77739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17" y="778201"/>
            <a:ext cx="2628633" cy="52572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Content Placeholder 1"/>
          <p:cNvSpPr>
            <a:spLocks noGrp="1"/>
          </p:cNvSpPr>
          <p:nvPr>
            <p:ph idx="1"/>
          </p:nvPr>
        </p:nvSpPr>
        <p:spPr bwMode="auto">
          <a:xfrm>
            <a:off x="457200" y="1600200"/>
            <a:ext cx="8229600" cy="3492500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77500" lnSpcReduction="20000"/>
          </a:bodyPr>
          <a:lstStyle/>
          <a:p>
            <a:pPr>
              <a:defRPr/>
            </a:pPr>
            <a:r>
              <a:rPr lang="en-US" dirty="0" smtClean="0"/>
              <a:t>Allows you to easily import a variety of assets with no code required</a:t>
            </a:r>
          </a:p>
          <a:p>
            <a:pPr>
              <a:defRPr/>
            </a:pPr>
            <a:r>
              <a:rPr lang="en-US" dirty="0" smtClean="0"/>
              <a:t>Automatically handles:</a:t>
            </a:r>
          </a:p>
          <a:p>
            <a:pPr lvl="1">
              <a:defRPr/>
            </a:pPr>
            <a:r>
              <a:rPr lang="en-US" dirty="0" smtClean="0"/>
              <a:t>Most image file formats</a:t>
            </a:r>
          </a:p>
          <a:p>
            <a:pPr lvl="1">
              <a:defRPr/>
            </a:pPr>
            <a:r>
              <a:rPr lang="en-US" dirty="0" smtClean="0"/>
              <a:t>Most sound file formats</a:t>
            </a:r>
          </a:p>
          <a:p>
            <a:pPr lvl="1">
              <a:defRPr/>
            </a:pPr>
            <a:r>
              <a:rPr lang="en-US" dirty="0" smtClean="0"/>
              <a:t>3D models in various formats</a:t>
            </a:r>
          </a:p>
          <a:p>
            <a:pPr lvl="1">
              <a:defRPr/>
            </a:pPr>
            <a:r>
              <a:rPr lang="en-US" dirty="0" smtClean="0"/>
              <a:t>Fonts</a:t>
            </a:r>
          </a:p>
          <a:p>
            <a:pPr>
              <a:defRPr/>
            </a:pPr>
            <a:r>
              <a:rPr lang="en-US" dirty="0" smtClean="0"/>
              <a:t>Simply drag-and-drop assets to the Content project and they will be built into a custom format compatible with all platforms</a:t>
            </a:r>
          </a:p>
          <a:p>
            <a:pPr>
              <a:defRPr/>
            </a:pPr>
            <a:r>
              <a:rPr lang="en-US" dirty="0" smtClean="0"/>
              <a:t>Can create your own importers to plug into the pipeline to handle any file format you require</a:t>
            </a:r>
          </a:p>
          <a:p>
            <a:pPr>
              <a:defRPr/>
            </a:pPr>
            <a:r>
              <a:rPr lang="en-US" dirty="0" smtClean="0"/>
              <a:t>Today we’ll look at:</a:t>
            </a:r>
          </a:p>
          <a:p>
            <a:pPr>
              <a:defRPr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Content Pipeline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1305827"/>
              </p:ext>
            </p:extLst>
          </p:nvPr>
        </p:nvGraphicFramePr>
        <p:xfrm>
          <a:off x="1401162" y="5042287"/>
          <a:ext cx="6096000" cy="14827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68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Asset Type</a:t>
                      </a:r>
                      <a:endParaRPr lang="en-US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XNA Type</a:t>
                      </a:r>
                      <a:endParaRPr lang="en-US" sz="1800" dirty="0"/>
                    </a:p>
                  </a:txBody>
                  <a:tcPr marT="45700" marB="45700"/>
                </a:tc>
              </a:tr>
              <a:tr h="37068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Images</a:t>
                      </a:r>
                      <a:endParaRPr lang="en-US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Texture2D</a:t>
                      </a:r>
                      <a:endParaRPr lang="en-US" sz="1800" dirty="0"/>
                    </a:p>
                  </a:txBody>
                  <a:tcPr marT="45700" marB="45700"/>
                </a:tc>
              </a:tr>
              <a:tr h="37068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Sounds</a:t>
                      </a:r>
                      <a:endParaRPr lang="en-US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SoundEffect</a:t>
                      </a:r>
                      <a:endParaRPr lang="en-US" sz="1800" dirty="0"/>
                    </a:p>
                  </a:txBody>
                  <a:tcPr marT="45700" marB="45700"/>
                </a:tc>
              </a:tr>
              <a:tr h="37068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Sprite Font</a:t>
                      </a:r>
                      <a:endParaRPr lang="en-US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err="1" smtClean="0"/>
                        <a:t>SpriteFont</a:t>
                      </a:r>
                      <a:endParaRPr lang="en-US" sz="1800" dirty="0"/>
                    </a:p>
                  </a:txBody>
                  <a:tcPr marT="45700" marB="4570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7668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 Pipeline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Content Pipeline is now a separate project type in XNA</a:t>
            </a:r>
          </a:p>
          <a:p>
            <a:r>
              <a:rPr lang="en-US" dirty="0" smtClean="0"/>
              <a:t>This allows you to create multiple Content projects and set references to any/all across multiple project types</a:t>
            </a:r>
          </a:p>
          <a:p>
            <a:r>
              <a:rPr lang="en-US" dirty="0" smtClean="0"/>
              <a:t>This is an easy way to separate assets for PC vs. Xbox vs. WP7</a:t>
            </a:r>
          </a:p>
        </p:txBody>
      </p:sp>
    </p:spTree>
    <p:extLst>
      <p:ext uri="{BB962C8B-B14F-4D97-AF65-F5344CB8AC3E}">
        <p14:creationId xmlns:p14="http://schemas.microsoft.com/office/powerpoint/2010/main" val="1507074258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ContentManager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Your Game object has a Content property which is used to load content whenever it is needed</a:t>
            </a:r>
          </a:p>
          <a:p>
            <a:r>
              <a:rPr lang="en-US" dirty="0" smtClean="0"/>
              <a:t>Content is cached internally, so there is no need to cache returned content yourself</a:t>
            </a:r>
          </a:p>
          <a:p>
            <a:r>
              <a:rPr lang="en-US" dirty="0" smtClean="0"/>
              <a:t>Example:</a:t>
            </a:r>
          </a:p>
          <a:p>
            <a:pPr lvl="1"/>
            <a:r>
              <a:rPr lang="en-US" dirty="0" smtClean="0">
                <a:solidFill>
                  <a:srgbClr val="FFCC00"/>
                </a:solidFill>
              </a:rPr>
              <a:t>Texture2D </a:t>
            </a:r>
            <a:r>
              <a:rPr lang="en-US" dirty="0" err="1" smtClean="0">
                <a:solidFill>
                  <a:srgbClr val="FFCC00"/>
                </a:solidFill>
              </a:rPr>
              <a:t>tex</a:t>
            </a:r>
            <a:r>
              <a:rPr lang="en-US" dirty="0" smtClean="0">
                <a:solidFill>
                  <a:srgbClr val="FFCC00"/>
                </a:solidFill>
              </a:rPr>
              <a:t> = </a:t>
            </a:r>
            <a:r>
              <a:rPr lang="en-US" dirty="0" err="1" smtClean="0">
                <a:solidFill>
                  <a:srgbClr val="FFCC00"/>
                </a:solidFill>
              </a:rPr>
              <a:t>Content.Load</a:t>
            </a:r>
            <a:r>
              <a:rPr lang="en-US" dirty="0" smtClean="0">
                <a:solidFill>
                  <a:srgbClr val="FFCC00"/>
                </a:solidFill>
              </a:rPr>
              <a:t>&lt;Texture2D&gt;(“image”);</a:t>
            </a:r>
          </a:p>
        </p:txBody>
      </p:sp>
    </p:spTree>
    <p:extLst>
      <p:ext uri="{BB962C8B-B14F-4D97-AF65-F5344CB8AC3E}">
        <p14:creationId xmlns:p14="http://schemas.microsoft.com/office/powerpoint/2010/main" val="1306976454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Adding Content</a:t>
            </a:r>
          </a:p>
        </p:txBody>
      </p:sp>
      <p:sp>
        <p:nvSpPr>
          <p:cNvPr id="12291" name="Subtitle 4"/>
          <p:cNvSpPr>
            <a:spLocks noGrp="1"/>
          </p:cNvSpPr>
          <p:nvPr>
            <p:ph type="subTitle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Look at and add all assets required by game</a:t>
            </a:r>
          </a:p>
        </p:txBody>
      </p:sp>
    </p:spTree>
    <p:extLst>
      <p:ext uri="{BB962C8B-B14F-4D97-AF65-F5344CB8AC3E}">
        <p14:creationId xmlns:p14="http://schemas.microsoft.com/office/powerpoint/2010/main" val="3392025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Game Loops &amp; Time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3" y="1334529"/>
            <a:ext cx="7369175" cy="5123935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The XNA game loop calls the </a:t>
            </a:r>
            <a:r>
              <a:rPr lang="en-US" dirty="0" smtClean="0">
                <a:solidFill>
                  <a:srgbClr val="FFCC00"/>
                </a:solidFill>
              </a:rPr>
              <a:t>Update</a:t>
            </a:r>
            <a:r>
              <a:rPr lang="en-US" dirty="0" smtClean="0"/>
              <a:t> and </a:t>
            </a:r>
            <a:r>
              <a:rPr lang="en-US" dirty="0" smtClean="0">
                <a:solidFill>
                  <a:srgbClr val="FFCC00"/>
                </a:solidFill>
              </a:rPr>
              <a:t>Draw</a:t>
            </a:r>
            <a:r>
              <a:rPr lang="en-US" dirty="0" smtClean="0"/>
              <a:t> methods “regularly”</a:t>
            </a:r>
          </a:p>
          <a:p>
            <a:r>
              <a:rPr lang="en-US" dirty="0" smtClean="0"/>
              <a:t>Fixed-step</a:t>
            </a:r>
          </a:p>
          <a:p>
            <a:pPr lvl="1"/>
            <a:r>
              <a:rPr lang="en-US" dirty="0" smtClean="0"/>
              <a:t>Default loop type</a:t>
            </a:r>
          </a:p>
          <a:p>
            <a:pPr lvl="1"/>
            <a:r>
              <a:rPr lang="en-US" dirty="0" smtClean="0"/>
              <a:t>Calls Update method on the interval specified in </a:t>
            </a:r>
            <a:r>
              <a:rPr lang="en-US" b="1" dirty="0" err="1" smtClean="0">
                <a:solidFill>
                  <a:srgbClr val="FFCC00"/>
                </a:solidFill>
              </a:rPr>
              <a:t>TargetElapsedTime</a:t>
            </a:r>
            <a:r>
              <a:rPr lang="en-US" dirty="0" smtClean="0"/>
              <a:t>, with a default of 1/60</a:t>
            </a:r>
            <a:r>
              <a:rPr lang="en-US" baseline="30000" dirty="0" smtClean="0"/>
              <a:t>th</a:t>
            </a:r>
            <a:r>
              <a:rPr lang="en-US" dirty="0" smtClean="0"/>
              <a:t> of a second (60fps)</a:t>
            </a:r>
          </a:p>
          <a:p>
            <a:pPr lvl="2"/>
            <a:r>
              <a:rPr lang="en-US" dirty="0" smtClean="0"/>
              <a:t>Note again that WP7 maxes out at 30fps, so we must set this properly otherwise we will waste cycles</a:t>
            </a:r>
          </a:p>
          <a:p>
            <a:pPr lvl="1"/>
            <a:r>
              <a:rPr lang="en-US" b="1" dirty="0" smtClean="0">
                <a:solidFill>
                  <a:srgbClr val="FFCC00"/>
                </a:solidFill>
              </a:rPr>
              <a:t>Draw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calls will be skipped if the game starts to lag, and </a:t>
            </a:r>
            <a:r>
              <a:rPr lang="en-US" b="1" dirty="0" smtClean="0">
                <a:solidFill>
                  <a:srgbClr val="FFCC00"/>
                </a:solidFill>
              </a:rPr>
              <a:t>Update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will be called multiple times to catch up</a:t>
            </a:r>
          </a:p>
          <a:p>
            <a:pPr lvl="2"/>
            <a:r>
              <a:rPr lang="en-US" dirty="0" smtClean="0"/>
              <a:t>You can check this by using the </a:t>
            </a:r>
            <a:r>
              <a:rPr lang="en-US" dirty="0" err="1" smtClean="0"/>
              <a:t>IsRunningSlowly</a:t>
            </a:r>
            <a:r>
              <a:rPr lang="en-US" dirty="0" smtClean="0"/>
              <a:t> property</a:t>
            </a:r>
          </a:p>
          <a:p>
            <a:r>
              <a:rPr lang="en-US" dirty="0" smtClean="0"/>
              <a:t>Variable-step</a:t>
            </a:r>
          </a:p>
          <a:p>
            <a:pPr lvl="1"/>
            <a:r>
              <a:rPr lang="en-US" dirty="0" smtClean="0"/>
              <a:t>Calls </a:t>
            </a:r>
            <a:r>
              <a:rPr lang="en-US" b="1" dirty="0" smtClean="0">
                <a:solidFill>
                  <a:srgbClr val="FFCC00"/>
                </a:solidFill>
              </a:rPr>
              <a:t>Update</a:t>
            </a:r>
            <a:r>
              <a:rPr lang="en-US" dirty="0" smtClean="0"/>
              <a:t> and </a:t>
            </a:r>
            <a:r>
              <a:rPr lang="en-US" b="1" dirty="0" smtClean="0">
                <a:solidFill>
                  <a:srgbClr val="FFCC00"/>
                </a:solidFill>
              </a:rPr>
              <a:t>Draw</a:t>
            </a:r>
            <a:r>
              <a:rPr lang="en-US" dirty="0" smtClean="0"/>
              <a:t> as fast as possible</a:t>
            </a:r>
          </a:p>
          <a:p>
            <a:r>
              <a:rPr lang="en-US" dirty="0" smtClean="0"/>
              <a:t>Depending on your loop type, you need to time animations properly</a:t>
            </a:r>
          </a:p>
        </p:txBody>
      </p:sp>
    </p:spTree>
    <p:extLst>
      <p:ext uri="{BB962C8B-B14F-4D97-AF65-F5344CB8AC3E}">
        <p14:creationId xmlns:p14="http://schemas.microsoft.com/office/powerpoint/2010/main" val="1795193900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Animation &amp; Time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1875" y="1271544"/>
            <a:ext cx="7369175" cy="5038639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When animating objects, it’s important to use the proper time</a:t>
            </a:r>
          </a:p>
          <a:p>
            <a:r>
              <a:rPr lang="en-US" dirty="0" smtClean="0"/>
              <a:t>The </a:t>
            </a:r>
            <a:r>
              <a:rPr lang="en-US" dirty="0" err="1" smtClean="0">
                <a:solidFill>
                  <a:srgbClr val="FFCC00"/>
                </a:solidFill>
              </a:rPr>
              <a:t>GameTime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parameter passed to the </a:t>
            </a:r>
            <a:r>
              <a:rPr lang="en-US" dirty="0" smtClean="0">
                <a:solidFill>
                  <a:srgbClr val="FFCC00"/>
                </a:solidFill>
              </a:rPr>
              <a:t>Update</a:t>
            </a:r>
            <a:r>
              <a:rPr lang="en-US" dirty="0" smtClean="0"/>
              <a:t> and </a:t>
            </a:r>
            <a:r>
              <a:rPr lang="en-US" dirty="0" smtClean="0">
                <a:solidFill>
                  <a:srgbClr val="FFCC00"/>
                </a:solidFill>
              </a:rPr>
              <a:t>Draw</a:t>
            </a:r>
            <a:r>
              <a:rPr lang="en-US" dirty="0" smtClean="0"/>
              <a:t> methods will reflect the elapsed time as:</a:t>
            </a:r>
          </a:p>
          <a:p>
            <a:pPr lvl="1"/>
            <a:r>
              <a:rPr lang="en-US" dirty="0" smtClean="0"/>
              <a:t>Fixed – </a:t>
            </a:r>
            <a:r>
              <a:rPr lang="en-US" dirty="0"/>
              <a:t>w</a:t>
            </a:r>
            <a:r>
              <a:rPr lang="en-US" dirty="0" smtClean="0"/>
              <a:t>hatever </a:t>
            </a:r>
            <a:r>
              <a:rPr lang="en-US" b="1" dirty="0" err="1" smtClean="0">
                <a:solidFill>
                  <a:srgbClr val="FFCC00"/>
                </a:solidFill>
              </a:rPr>
              <a:t>TargetElapsedTime</a:t>
            </a:r>
            <a:r>
              <a:rPr lang="en-US" dirty="0">
                <a:solidFill>
                  <a:srgbClr val="FFCC00"/>
                </a:solidFill>
              </a:rPr>
              <a:t> </a:t>
            </a:r>
            <a:r>
              <a:rPr lang="en-US" dirty="0" smtClean="0"/>
              <a:t>was set to (Note that this means it may not be the same as “wall time”)</a:t>
            </a:r>
          </a:p>
          <a:p>
            <a:pPr lvl="1"/>
            <a:r>
              <a:rPr lang="en-US" dirty="0" smtClean="0"/>
              <a:t>Variable – actual time passed (“wall time”)</a:t>
            </a:r>
          </a:p>
          <a:p>
            <a:r>
              <a:rPr lang="en-US" dirty="0" smtClean="0"/>
              <a:t>Use the </a:t>
            </a:r>
            <a:r>
              <a:rPr lang="en-US" dirty="0" err="1">
                <a:solidFill>
                  <a:srgbClr val="FFCC00"/>
                </a:solidFill>
              </a:rPr>
              <a:t>ElapsedGameTime</a:t>
            </a:r>
            <a:r>
              <a:rPr lang="en-US" dirty="0" smtClean="0"/>
              <a:t> to handle velocity appropriately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float Velocity = 10 / 1000.0f; // move at 10 pixels per second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float Position = Velocity * </a:t>
            </a:r>
            <a:r>
              <a:rPr lang="en-US" dirty="0" err="1" smtClean="0">
                <a:solidFill>
                  <a:srgbClr val="FFC000"/>
                </a:solidFill>
              </a:rPr>
              <a:t>GameTime.ElapsedGameTime.TotalMilliseconds</a:t>
            </a:r>
            <a:r>
              <a:rPr lang="en-US" dirty="0" smtClean="0">
                <a:solidFill>
                  <a:srgbClr val="FFC000"/>
                </a:solidFill>
              </a:rPr>
              <a:t>;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3027629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Content Placeholder 1"/>
          <p:cNvSpPr>
            <a:spLocks noGrp="1"/>
          </p:cNvSpPr>
          <p:nvPr>
            <p:ph idx="1"/>
          </p:nvPr>
        </p:nvSpPr>
        <p:spPr bwMode="auto">
          <a:xfrm>
            <a:off x="891875" y="1230356"/>
            <a:ext cx="7369175" cy="4241800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en-US" dirty="0" smtClean="0"/>
              <a:t>A sprite is an element on the screen which moves around</a:t>
            </a:r>
          </a:p>
          <a:p>
            <a:r>
              <a:rPr lang="en-US" dirty="0"/>
              <a:t>Separate images (frames) </a:t>
            </a:r>
            <a:r>
              <a:rPr lang="en-US" dirty="0" smtClean="0"/>
              <a:t>are </a:t>
            </a:r>
            <a:r>
              <a:rPr lang="en-US" dirty="0"/>
              <a:t>played in order to create animation</a:t>
            </a:r>
          </a:p>
          <a:p>
            <a:r>
              <a:rPr lang="en-US" dirty="0"/>
              <a:t>You can add frames as individual image files or as a “sprite sheet”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Our </a:t>
            </a:r>
            <a:r>
              <a:rPr lang="en-US" dirty="0">
                <a:solidFill>
                  <a:srgbClr val="FFCC00"/>
                </a:solidFill>
              </a:rPr>
              <a:t>Sprite</a:t>
            </a:r>
            <a:r>
              <a:rPr lang="en-US" dirty="0"/>
              <a:t> class assumes there are separate image files named numerically</a:t>
            </a:r>
          </a:p>
          <a:p>
            <a:pPr>
              <a:defRPr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Sprites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4411" y="3882083"/>
            <a:ext cx="6766611" cy="1546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4004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3" y="1271544"/>
            <a:ext cx="7369175" cy="4241800"/>
          </a:xfrm>
        </p:spPr>
        <p:txBody>
          <a:bodyPr/>
          <a:lstStyle/>
          <a:p>
            <a:pPr>
              <a:defRPr/>
            </a:pPr>
            <a:r>
              <a:rPr lang="en-US" sz="2400" dirty="0"/>
              <a:t>With content in </a:t>
            </a:r>
            <a:r>
              <a:rPr lang="en-US" sz="2400" dirty="0" smtClean="0"/>
              <a:t>pipeline, we:</a:t>
            </a:r>
            <a:endParaRPr lang="en-US" sz="2400" dirty="0"/>
          </a:p>
          <a:p>
            <a:pPr lvl="1">
              <a:defRPr/>
            </a:pPr>
            <a:r>
              <a:rPr lang="en-US" sz="2000" dirty="0"/>
              <a:t>Load content</a:t>
            </a:r>
          </a:p>
          <a:p>
            <a:pPr lvl="1">
              <a:defRPr/>
            </a:pPr>
            <a:r>
              <a:rPr lang="en-US" sz="2000" dirty="0"/>
              <a:t>Draw to screen in </a:t>
            </a:r>
            <a:r>
              <a:rPr lang="en-US" sz="2000" b="1" dirty="0">
                <a:solidFill>
                  <a:srgbClr val="FFCC00"/>
                </a:solidFill>
              </a:rPr>
              <a:t>Draw</a:t>
            </a:r>
            <a:r>
              <a:rPr lang="en-US" sz="2000" dirty="0"/>
              <a:t> method using </a:t>
            </a:r>
            <a:r>
              <a:rPr lang="en-US" sz="2000" b="1" dirty="0" err="1">
                <a:solidFill>
                  <a:srgbClr val="FFCC00"/>
                </a:solidFill>
              </a:rPr>
              <a:t>SpriteBatch</a:t>
            </a:r>
            <a:endParaRPr lang="en-US" sz="2000" b="1" dirty="0">
              <a:solidFill>
                <a:srgbClr val="FFCC00"/>
              </a:solidFill>
            </a:endParaRPr>
          </a:p>
          <a:p>
            <a:pPr>
              <a:defRPr/>
            </a:pPr>
            <a:r>
              <a:rPr lang="en-US" sz="2400" dirty="0" err="1">
                <a:solidFill>
                  <a:srgbClr val="FFCC00"/>
                </a:solidFill>
              </a:rPr>
              <a:t>SpriteBatch</a:t>
            </a:r>
            <a:r>
              <a:rPr lang="en-US" sz="2400" dirty="0">
                <a:solidFill>
                  <a:srgbClr val="FFCC00"/>
                </a:solidFill>
              </a:rPr>
              <a:t> </a:t>
            </a:r>
            <a:r>
              <a:rPr lang="en-US" sz="2400" dirty="0"/>
              <a:t>draws a batch of sprites to the screen which all require the same set of parameters</a:t>
            </a:r>
          </a:p>
          <a:p>
            <a:pPr lvl="1">
              <a:defRPr/>
            </a:pPr>
            <a:r>
              <a:rPr lang="en-US" sz="2000" b="1" dirty="0" err="1" smtClean="0">
                <a:solidFill>
                  <a:srgbClr val="FFCC00"/>
                </a:solidFill>
              </a:rPr>
              <a:t>SpriteBatch.Begin</a:t>
            </a:r>
            <a:r>
              <a:rPr lang="en-US" sz="2000" b="1" dirty="0" smtClean="0">
                <a:solidFill>
                  <a:srgbClr val="FFCC00"/>
                </a:solidFill>
              </a:rPr>
              <a:t>()</a:t>
            </a:r>
            <a:endParaRPr lang="en-US" sz="2000" b="1" dirty="0">
              <a:solidFill>
                <a:srgbClr val="FFCC00"/>
              </a:solidFill>
            </a:endParaRPr>
          </a:p>
          <a:p>
            <a:pPr lvl="1">
              <a:defRPr/>
            </a:pPr>
            <a:r>
              <a:rPr lang="en-US" sz="2000" b="1" dirty="0" err="1" smtClean="0">
                <a:solidFill>
                  <a:srgbClr val="FFCC00"/>
                </a:solidFill>
              </a:rPr>
              <a:t>SpriteBatch.Draw</a:t>
            </a:r>
            <a:r>
              <a:rPr lang="en-US" sz="2000" b="1" dirty="0" smtClean="0">
                <a:solidFill>
                  <a:srgbClr val="FFCC00"/>
                </a:solidFill>
              </a:rPr>
              <a:t>(…)</a:t>
            </a:r>
            <a:endParaRPr lang="en-US" sz="2000" b="1" dirty="0">
              <a:solidFill>
                <a:srgbClr val="FFCC00"/>
              </a:solidFill>
            </a:endParaRPr>
          </a:p>
          <a:p>
            <a:pPr lvl="1">
              <a:defRPr/>
            </a:pPr>
            <a:r>
              <a:rPr lang="en-US" sz="2000" b="1" dirty="0" err="1" smtClean="0">
                <a:solidFill>
                  <a:srgbClr val="FFCC00"/>
                </a:solidFill>
              </a:rPr>
              <a:t>SpriteBatch.End</a:t>
            </a:r>
            <a:r>
              <a:rPr lang="en-US" sz="2000" b="1" dirty="0" smtClean="0">
                <a:solidFill>
                  <a:srgbClr val="FFCC00"/>
                </a:solidFill>
              </a:rPr>
              <a:t>()</a:t>
            </a:r>
            <a:endParaRPr lang="en-US" sz="2000" b="1" dirty="0">
              <a:solidFill>
                <a:srgbClr val="FFCC00"/>
              </a:solidFill>
            </a:endParaRPr>
          </a:p>
          <a:p>
            <a:pPr>
              <a:defRPr/>
            </a:pPr>
            <a:r>
              <a:rPr lang="en-US" sz="2400" dirty="0"/>
              <a:t>The final </a:t>
            </a:r>
            <a:r>
              <a:rPr lang="en-US" sz="2400" dirty="0" smtClean="0">
                <a:solidFill>
                  <a:srgbClr val="FFCC00"/>
                </a:solidFill>
              </a:rPr>
              <a:t>End </a:t>
            </a:r>
            <a:r>
              <a:rPr lang="en-US" sz="2400" dirty="0" smtClean="0"/>
              <a:t>will </a:t>
            </a:r>
            <a:r>
              <a:rPr lang="en-US" sz="2400" dirty="0"/>
              <a:t>push everything to the screen</a:t>
            </a:r>
          </a:p>
          <a:p>
            <a:pPr>
              <a:defRPr/>
            </a:pPr>
            <a:r>
              <a:rPr lang="en-US" sz="2400" dirty="0"/>
              <a:t>Various </a:t>
            </a:r>
            <a:r>
              <a:rPr lang="en-US" sz="2400" dirty="0">
                <a:solidFill>
                  <a:srgbClr val="FFCC00"/>
                </a:solidFill>
              </a:rPr>
              <a:t>Draw</a:t>
            </a:r>
            <a:r>
              <a:rPr lang="en-US" sz="2400" dirty="0"/>
              <a:t> overloads which handle scaling, rotation, etc.</a:t>
            </a:r>
          </a:p>
          <a:p>
            <a:endParaRPr lang="en-US" sz="2400" dirty="0"/>
          </a:p>
        </p:txBody>
      </p:sp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Sprites and </a:t>
            </a:r>
            <a:r>
              <a:rPr lang="en-US" dirty="0" err="1" smtClean="0"/>
              <a:t>SpriteBatch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6741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SpriteFont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1875" y="1535155"/>
            <a:ext cx="7369175" cy="4241800"/>
          </a:xfrm>
        </p:spPr>
        <p:txBody>
          <a:bodyPr/>
          <a:lstStyle/>
          <a:p>
            <a:r>
              <a:rPr lang="en-US" dirty="0" smtClean="0"/>
              <a:t>Very easy way to draw text to the screen</a:t>
            </a:r>
          </a:p>
          <a:p>
            <a:r>
              <a:rPr lang="en-US" dirty="0" smtClean="0"/>
              <a:t>Add a new </a:t>
            </a:r>
            <a:r>
              <a:rPr lang="en-US" dirty="0" smtClean="0">
                <a:solidFill>
                  <a:srgbClr val="FFCC00"/>
                </a:solidFill>
              </a:rPr>
              <a:t>Sprite Font </a:t>
            </a:r>
            <a:r>
              <a:rPr lang="en-US" dirty="0" smtClean="0"/>
              <a:t>to your Content application</a:t>
            </a:r>
          </a:p>
          <a:p>
            <a:r>
              <a:rPr lang="en-US" dirty="0" smtClean="0"/>
              <a:t>This will add an XML file to the Content project for you to edit</a:t>
            </a:r>
          </a:p>
          <a:p>
            <a:r>
              <a:rPr lang="en-US" dirty="0" smtClean="0"/>
              <a:t>Modify the parameters to define how your font looks (face, size, </a:t>
            </a:r>
            <a:r>
              <a:rPr lang="en-US" dirty="0" err="1" smtClean="0"/>
              <a:t>etc</a:t>
            </a:r>
            <a:r>
              <a:rPr lang="en-US" dirty="0" smtClean="0"/>
              <a:t>)</a:t>
            </a:r>
          </a:p>
          <a:p>
            <a:r>
              <a:rPr lang="en-US" dirty="0" smtClean="0"/>
              <a:t>Use </a:t>
            </a:r>
            <a:r>
              <a:rPr lang="en-US" dirty="0" err="1" smtClean="0">
                <a:solidFill>
                  <a:srgbClr val="FFCC00"/>
                </a:solidFill>
              </a:rPr>
              <a:t>SpriteBatch.DrawString</a:t>
            </a:r>
            <a:r>
              <a:rPr lang="en-US" dirty="0" smtClean="0">
                <a:solidFill>
                  <a:srgbClr val="FFCC00"/>
                </a:solidFill>
              </a:rPr>
              <a:t>(…) </a:t>
            </a:r>
            <a:r>
              <a:rPr lang="en-US" dirty="0" smtClean="0"/>
              <a:t>to draw it to the screen</a:t>
            </a:r>
          </a:p>
          <a:p>
            <a:r>
              <a:rPr lang="en-US" dirty="0" smtClean="0"/>
              <a:t>Use </a:t>
            </a:r>
            <a:r>
              <a:rPr lang="en-US" dirty="0" err="1" smtClean="0">
                <a:solidFill>
                  <a:srgbClr val="FFCC00"/>
                </a:solidFill>
              </a:rPr>
              <a:t>SpriteFont.MeasureString</a:t>
            </a:r>
            <a:r>
              <a:rPr lang="en-US" dirty="0" smtClean="0">
                <a:solidFill>
                  <a:srgbClr val="FFCC00"/>
                </a:solidFill>
              </a:rPr>
              <a:t>(…) </a:t>
            </a:r>
            <a:r>
              <a:rPr lang="en-US" dirty="0" smtClean="0"/>
              <a:t>to determine sizes before drawing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7581416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Adding Sprites</a:t>
            </a:r>
            <a:endParaRPr lang="en-US" dirty="0"/>
          </a:p>
        </p:txBody>
      </p:sp>
      <p:sp>
        <p:nvSpPr>
          <p:cNvPr id="14339" name="Subtitle 6"/>
          <p:cNvSpPr>
            <a:spLocks noGrp="1"/>
          </p:cNvSpPr>
          <p:nvPr>
            <p:ph type="subTitle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Create base Sprite class and additional sprites</a:t>
            </a:r>
          </a:p>
        </p:txBody>
      </p:sp>
    </p:spTree>
    <p:extLst>
      <p:ext uri="{BB962C8B-B14F-4D97-AF65-F5344CB8AC3E}">
        <p14:creationId xmlns:p14="http://schemas.microsoft.com/office/powerpoint/2010/main" val="1391450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Content Placeholder 1"/>
          <p:cNvSpPr>
            <a:spLocks noGrp="1"/>
          </p:cNvSpPr>
          <p:nvPr>
            <p:ph idx="1"/>
          </p:nvPr>
        </p:nvSpPr>
        <p:spPr bwMode="auto">
          <a:xfrm>
            <a:off x="900114" y="2012950"/>
            <a:ext cx="4652190" cy="4241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Introduction to XNA</a:t>
            </a:r>
          </a:p>
          <a:p>
            <a:r>
              <a:rPr lang="en-US" dirty="0" smtClean="0"/>
              <a:t>Build a simple Space Invaders clone from scratch for Windows Phone 7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Agenda</a:t>
            </a:r>
          </a:p>
        </p:txBody>
      </p:sp>
      <p:pic>
        <p:nvPicPr>
          <p:cNvPr id="4098" name="Picture 2" descr="C:\Users\Brian\AppData\Local\Temp\SNAGHTML15dd4c3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6440" y="502508"/>
            <a:ext cx="3072444" cy="5595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200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1"/>
          <p:cNvSpPr>
            <a:spLocks noGrp="1"/>
          </p:cNvSpPr>
          <p:nvPr>
            <p:ph idx="1"/>
          </p:nvPr>
        </p:nvSpPr>
        <p:spPr bwMode="auto">
          <a:xfrm>
            <a:off x="884873" y="1205230"/>
            <a:ext cx="7369175" cy="4241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XNA can read from keyboard, control pad, or WP7 touch screen</a:t>
            </a:r>
          </a:p>
          <a:p>
            <a:r>
              <a:rPr lang="en-US" dirty="0" smtClean="0"/>
              <a:t>Keyboard</a:t>
            </a:r>
          </a:p>
          <a:p>
            <a:pPr lvl="1"/>
            <a:r>
              <a:rPr lang="en-US" dirty="0" smtClean="0"/>
              <a:t>Xbox 360, PC, and WP7</a:t>
            </a:r>
          </a:p>
          <a:p>
            <a:r>
              <a:rPr lang="en-US" dirty="0" smtClean="0"/>
              <a:t>Control Pad</a:t>
            </a:r>
          </a:p>
          <a:p>
            <a:pPr lvl="1"/>
            <a:r>
              <a:rPr lang="en-US" dirty="0" smtClean="0"/>
              <a:t>PC and Xbox 360</a:t>
            </a:r>
          </a:p>
          <a:p>
            <a:r>
              <a:rPr lang="en-US" dirty="0" smtClean="0"/>
              <a:t>Touch Panel</a:t>
            </a:r>
          </a:p>
          <a:p>
            <a:pPr lvl="1"/>
            <a:r>
              <a:rPr lang="en-US" dirty="0" smtClean="0"/>
              <a:t>WP7 only</a:t>
            </a:r>
          </a:p>
          <a:p>
            <a:r>
              <a:rPr lang="en-US" dirty="0" smtClean="0"/>
              <a:t>Call methods to retrieve input state during </a:t>
            </a:r>
            <a:r>
              <a:rPr lang="en-US" dirty="0" smtClean="0">
                <a:solidFill>
                  <a:srgbClr val="FFCC00"/>
                </a:solidFill>
              </a:rPr>
              <a:t>Update</a:t>
            </a:r>
            <a:r>
              <a:rPr lang="en-US" dirty="0" smtClean="0"/>
              <a:t> method, act appropriately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Input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308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Input Manager</a:t>
            </a:r>
            <a:endParaRPr lang="en-US" dirty="0"/>
          </a:p>
        </p:txBody>
      </p:sp>
      <p:sp>
        <p:nvSpPr>
          <p:cNvPr id="16387" name="Subtitle 3"/>
          <p:cNvSpPr>
            <a:spLocks noGrp="1"/>
          </p:cNvSpPr>
          <p:nvPr>
            <p:ph type="subTitle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Create </a:t>
            </a:r>
            <a:r>
              <a:rPr lang="en-US" dirty="0" err="1" smtClean="0"/>
              <a:t>InputManager</a:t>
            </a:r>
            <a:r>
              <a:rPr lang="en-US" dirty="0" smtClean="0"/>
              <a:t> class</a:t>
            </a:r>
          </a:p>
        </p:txBody>
      </p:sp>
    </p:spTree>
    <p:extLst>
      <p:ext uri="{BB962C8B-B14F-4D97-AF65-F5344CB8AC3E}">
        <p14:creationId xmlns:p14="http://schemas.microsoft.com/office/powerpoint/2010/main" val="1962329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00113" y="1112108"/>
            <a:ext cx="7369175" cy="5142642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en-US" dirty="0" smtClean="0"/>
              <a:t>Two audio APIs exist in XNA</a:t>
            </a:r>
          </a:p>
          <a:p>
            <a:pPr lvl="1">
              <a:defRPr/>
            </a:pPr>
            <a:r>
              <a:rPr lang="en-US" dirty="0" smtClean="0"/>
              <a:t>XACT</a:t>
            </a:r>
          </a:p>
          <a:p>
            <a:pPr lvl="1">
              <a:defRPr/>
            </a:pPr>
            <a:r>
              <a:rPr lang="en-US" dirty="0" err="1" smtClean="0"/>
              <a:t>SoundEffect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XACT</a:t>
            </a:r>
          </a:p>
          <a:p>
            <a:pPr lvl="1">
              <a:defRPr/>
            </a:pPr>
            <a:r>
              <a:rPr lang="en-US" dirty="0" smtClean="0"/>
              <a:t>Huge, complex audio API which is great for dynamic sound, real-time effects, 3D sound positioning, etc.</a:t>
            </a:r>
          </a:p>
          <a:p>
            <a:pPr lvl="1">
              <a:defRPr/>
            </a:pPr>
            <a:r>
              <a:rPr lang="en-US" dirty="0" smtClean="0"/>
              <a:t>Can be very difficult to deal with</a:t>
            </a:r>
          </a:p>
          <a:p>
            <a:pPr lvl="1">
              <a:defRPr/>
            </a:pPr>
            <a:r>
              <a:rPr lang="en-US" dirty="0" smtClean="0"/>
              <a:t>Not supported on WP7</a:t>
            </a:r>
          </a:p>
          <a:p>
            <a:pPr>
              <a:defRPr/>
            </a:pPr>
            <a:r>
              <a:rPr lang="en-US" dirty="0" err="1" smtClean="0"/>
              <a:t>SoundEffect</a:t>
            </a:r>
            <a:endParaRPr lang="en-US" dirty="0" smtClean="0"/>
          </a:p>
          <a:p>
            <a:pPr lvl="1">
              <a:defRPr/>
            </a:pPr>
            <a:r>
              <a:rPr lang="en-US" dirty="0" smtClean="0"/>
              <a:t>Simply load from Content Pipeline and play</a:t>
            </a:r>
          </a:p>
          <a:p>
            <a:pPr lvl="2">
              <a:defRPr/>
            </a:pPr>
            <a:r>
              <a:rPr lang="en-US" dirty="0" smtClean="0"/>
              <a:t>Fire and Forget</a:t>
            </a:r>
          </a:p>
          <a:p>
            <a:pPr lvl="1">
              <a:defRPr/>
            </a:pPr>
            <a:r>
              <a:rPr lang="en-US" dirty="0" smtClean="0"/>
              <a:t>Supported on all 3 platforms</a:t>
            </a:r>
          </a:p>
          <a:p>
            <a:pPr lvl="1">
              <a:defRPr/>
            </a:pPr>
            <a:r>
              <a:rPr lang="en-US" dirty="0" smtClean="0"/>
              <a:t>Use </a:t>
            </a:r>
            <a:r>
              <a:rPr lang="en-US" b="1" dirty="0" err="1" smtClean="0">
                <a:solidFill>
                  <a:srgbClr val="FFC000"/>
                </a:solidFill>
              </a:rPr>
              <a:t>CreateInstance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method to return an object you can use to manipulate sound effect dynamically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Audio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3297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AudioManager</a:t>
            </a:r>
            <a:endParaRPr lang="en-US" dirty="0"/>
          </a:p>
        </p:txBody>
      </p:sp>
      <p:sp>
        <p:nvSpPr>
          <p:cNvPr id="18435" name="Subtitle 4"/>
          <p:cNvSpPr>
            <a:spLocks noGrp="1"/>
          </p:cNvSpPr>
          <p:nvPr>
            <p:ph type="subTitle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Create AudioManager class</a:t>
            </a:r>
          </a:p>
        </p:txBody>
      </p:sp>
    </p:spTree>
    <p:extLst>
      <p:ext uri="{BB962C8B-B14F-4D97-AF65-F5344CB8AC3E}">
        <p14:creationId xmlns:p14="http://schemas.microsoft.com/office/powerpoint/2010/main" val="116739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Content Placeholder 1"/>
          <p:cNvSpPr>
            <a:spLocks noGrp="1"/>
          </p:cNvSpPr>
          <p:nvPr>
            <p:ph idx="1"/>
          </p:nvPr>
        </p:nvSpPr>
        <p:spPr bwMode="auto">
          <a:xfrm>
            <a:off x="883637" y="1345685"/>
            <a:ext cx="7369175" cy="4241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Going to create Space Invaders clone</a:t>
            </a:r>
          </a:p>
          <a:p>
            <a:r>
              <a:rPr lang="en-US" dirty="0" smtClean="0"/>
              <a:t>The important parts are how XNA is used, not the rules of the game, so we will not focus on game-specific implementation</a:t>
            </a:r>
          </a:p>
          <a:p>
            <a:r>
              <a:rPr lang="en-US" dirty="0" smtClean="0"/>
              <a:t>With the previous code written, and assets added, we now have everything required to implement game logic</a:t>
            </a:r>
          </a:p>
          <a:p>
            <a:r>
              <a:rPr lang="en-US" dirty="0" smtClean="0"/>
              <a:t>While building, will keep Xbox 360 and Windows platforms in mind</a:t>
            </a:r>
          </a:p>
          <a:p>
            <a:pPr lvl="1"/>
            <a:r>
              <a:rPr lang="en-US" dirty="0" smtClean="0"/>
              <a:t>We can conditionally build code using the </a:t>
            </a:r>
            <a:r>
              <a:rPr lang="en-US" dirty="0" smtClean="0">
                <a:solidFill>
                  <a:srgbClr val="FFCC00"/>
                </a:solidFill>
              </a:rPr>
              <a:t>WINDOWS</a:t>
            </a:r>
            <a:r>
              <a:rPr lang="en-US" dirty="0" smtClean="0"/>
              <a:t>, </a:t>
            </a:r>
            <a:r>
              <a:rPr lang="en-US" dirty="0" smtClean="0">
                <a:solidFill>
                  <a:srgbClr val="FFCC00"/>
                </a:solidFill>
              </a:rPr>
              <a:t>XBOX</a:t>
            </a:r>
            <a:r>
              <a:rPr lang="en-US" dirty="0" smtClean="0"/>
              <a:t> and </a:t>
            </a:r>
            <a:r>
              <a:rPr lang="en-US" dirty="0" smtClean="0">
                <a:solidFill>
                  <a:srgbClr val="FFCC00"/>
                </a:solidFill>
              </a:rPr>
              <a:t>WINDOWS_PHONE</a:t>
            </a:r>
            <a:r>
              <a:rPr lang="en-US" dirty="0" smtClean="0"/>
              <a:t> symbols</a:t>
            </a:r>
          </a:p>
          <a:p>
            <a:pPr lvl="1"/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Building the Game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4505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Build the Game</a:t>
            </a:r>
            <a:endParaRPr lang="en-US" dirty="0"/>
          </a:p>
        </p:txBody>
      </p:sp>
      <p:sp>
        <p:nvSpPr>
          <p:cNvPr id="20483" name="Subtitle 3"/>
          <p:cNvSpPr>
            <a:spLocks noGrp="1"/>
          </p:cNvSpPr>
          <p:nvPr>
            <p:ph type="subTitle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Build Alien Attack</a:t>
            </a:r>
          </a:p>
        </p:txBody>
      </p:sp>
    </p:spTree>
    <p:extLst>
      <p:ext uri="{BB962C8B-B14F-4D97-AF65-F5344CB8AC3E}">
        <p14:creationId xmlns:p14="http://schemas.microsoft.com/office/powerpoint/2010/main" val="2210535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Marketplace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3" y="1276865"/>
            <a:ext cx="7369175" cy="4977885"/>
          </a:xfrm>
        </p:spPr>
        <p:txBody>
          <a:bodyPr/>
          <a:lstStyle/>
          <a:p>
            <a:r>
              <a:rPr lang="en-US" dirty="0" smtClean="0"/>
              <a:t>WMAppManifest.xml</a:t>
            </a:r>
          </a:p>
          <a:p>
            <a:pPr lvl="1"/>
            <a:r>
              <a:rPr lang="en-US" dirty="0" smtClean="0"/>
              <a:t>Set Title</a:t>
            </a:r>
          </a:p>
          <a:p>
            <a:pPr lvl="1"/>
            <a:r>
              <a:rPr lang="en-US" dirty="0" smtClean="0"/>
              <a:t>Remove unnecessary capabilities </a:t>
            </a:r>
          </a:p>
          <a:p>
            <a:pPr lvl="1"/>
            <a:r>
              <a:rPr lang="en-US" dirty="0" smtClean="0"/>
              <a:t>Set Genre</a:t>
            </a:r>
          </a:p>
          <a:p>
            <a:pPr lvl="2"/>
            <a:r>
              <a:rPr lang="en-US" dirty="0" err="1"/>
              <a:t>Apps.Normal</a:t>
            </a:r>
            <a:r>
              <a:rPr lang="en-US" dirty="0"/>
              <a:t> = Start menu</a:t>
            </a:r>
          </a:p>
          <a:p>
            <a:pPr lvl="2"/>
            <a:r>
              <a:rPr lang="en-US" dirty="0" err="1"/>
              <a:t>Apps.Game</a:t>
            </a:r>
            <a:r>
              <a:rPr lang="en-US" dirty="0"/>
              <a:t> = Xbox Live section</a:t>
            </a:r>
          </a:p>
          <a:p>
            <a:r>
              <a:rPr lang="en-US" dirty="0" smtClean="0"/>
              <a:t>Main Icons</a:t>
            </a:r>
          </a:p>
          <a:p>
            <a:pPr lvl="1"/>
            <a:r>
              <a:rPr lang="en-US" dirty="0" smtClean="0"/>
              <a:t>Game thumbnail – 173x173px</a:t>
            </a:r>
          </a:p>
          <a:p>
            <a:pPr lvl="1"/>
            <a:r>
              <a:rPr lang="en-US" dirty="0" smtClean="0"/>
              <a:t>Tile image – 62x62px</a:t>
            </a:r>
          </a:p>
          <a:p>
            <a:r>
              <a:rPr lang="en-US" dirty="0" smtClean="0"/>
              <a:t>Bundle up the XAP and</a:t>
            </a:r>
            <a:br>
              <a:rPr lang="en-US" dirty="0" smtClean="0"/>
            </a:br>
            <a:r>
              <a:rPr lang="en-US" dirty="0" smtClean="0"/>
              <a:t>head to </a:t>
            </a:r>
            <a:br>
              <a:rPr lang="en-US" dirty="0" smtClean="0"/>
            </a:br>
            <a:r>
              <a:rPr lang="en-US" u="sng" dirty="0" smtClean="0">
                <a:solidFill>
                  <a:srgbClr val="FF0000"/>
                </a:solidFill>
              </a:rPr>
              <a:t>http://create.msdn.com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to submit!</a:t>
            </a:r>
          </a:p>
          <a:p>
            <a:pPr lvl="2"/>
            <a:endParaRPr 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3447" y="3891968"/>
            <a:ext cx="3501081" cy="2187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743599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Icons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Icons required</a:t>
            </a:r>
            <a:br>
              <a:rPr lang="en-US" dirty="0" smtClean="0"/>
            </a:br>
            <a:r>
              <a:rPr lang="en-US" dirty="0" smtClean="0"/>
              <a:t>for submission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7449" y="2010032"/>
            <a:ext cx="4005165" cy="4262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8473613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Content Placeholder 1"/>
          <p:cNvSpPr>
            <a:spLocks noGrp="1"/>
          </p:cNvSpPr>
          <p:nvPr>
            <p:ph idx="1"/>
          </p:nvPr>
        </p:nvSpPr>
        <p:spPr bwMode="auto">
          <a:xfrm>
            <a:off x="858924" y="2152993"/>
            <a:ext cx="7369175" cy="4241800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>
              <a:defRPr/>
            </a:pPr>
            <a:r>
              <a:rPr lang="en-US" dirty="0" smtClean="0"/>
              <a:t>As simple as right-clicking and choosing “Create Copy of Project for Xbox 360”</a:t>
            </a:r>
          </a:p>
          <a:p>
            <a:pPr>
              <a:defRPr/>
            </a:pPr>
            <a:r>
              <a:rPr lang="en-US" dirty="0" smtClean="0"/>
              <a:t>With the App Hub membership comes the ability to deploy to Xbox Live Indie Games To run on 360</a:t>
            </a:r>
          </a:p>
          <a:p>
            <a:pPr lvl="1">
              <a:defRPr/>
            </a:pPr>
            <a:r>
              <a:rPr lang="en-US" dirty="0"/>
              <a:t>Download XNA Game Studio Connect application from the 360 Dashboard</a:t>
            </a:r>
          </a:p>
          <a:p>
            <a:pPr lvl="2">
              <a:defRPr/>
            </a:pPr>
            <a:r>
              <a:rPr lang="en-US" dirty="0"/>
              <a:t>Game Marketplace -&gt; Titles A-Z -&gt; X -&gt; XNA Game Studio Connect</a:t>
            </a:r>
          </a:p>
          <a:p>
            <a:pPr lvl="1">
              <a:defRPr/>
            </a:pPr>
            <a:r>
              <a:rPr lang="en-US" dirty="0" smtClean="0"/>
              <a:t>Add console via XNA Game Studio Device Center by entering key displayed in XNA Game Studio Connect</a:t>
            </a:r>
          </a:p>
          <a:p>
            <a:pPr lvl="1">
              <a:defRPr/>
            </a:pPr>
            <a:r>
              <a:rPr lang="en-US" dirty="0" smtClean="0"/>
              <a:t>In Visual Studio, select the console and run the game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Xbox 360</a:t>
            </a:r>
            <a:endParaRPr lang="en-US" dirty="0"/>
          </a:p>
        </p:txBody>
      </p:sp>
      <p:pic>
        <p:nvPicPr>
          <p:cNvPr id="2" name="Picture 1" descr="XNA Game Studio Device Center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4941" y="83960"/>
            <a:ext cx="2477295" cy="2123396"/>
          </a:xfrm>
          <a:prstGeom prst="rect">
            <a:avLst/>
          </a:prstGeom>
        </p:spPr>
      </p:pic>
      <p:pic>
        <p:nvPicPr>
          <p:cNvPr id="2051" name="Picture 3" descr="C:\Users\Brian\Documents\Coding4Fun Book\Chapters\Alien Attack\Images\aa10.bm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2671" y="235634"/>
            <a:ext cx="3235639" cy="1820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8955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Right-click on project and select “Create Copy of Project for Windows”</a:t>
            </a:r>
          </a:p>
          <a:p>
            <a:pPr>
              <a:defRPr/>
            </a:pPr>
            <a:r>
              <a:rPr lang="en-US" dirty="0" smtClean="0"/>
              <a:t>Run and debug it like any other Windows application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PC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0941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Content Placeholder 5"/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Set of tools and managed libraries to build games on 3 platforms:</a:t>
            </a:r>
          </a:p>
          <a:p>
            <a:pPr lvl="1"/>
            <a:r>
              <a:rPr lang="en-US" dirty="0" smtClean="0"/>
              <a:t>Windows</a:t>
            </a:r>
          </a:p>
          <a:p>
            <a:pPr lvl="1"/>
            <a:r>
              <a:rPr lang="en-US" dirty="0" smtClean="0"/>
              <a:t>Xbox 360</a:t>
            </a:r>
          </a:p>
          <a:p>
            <a:pPr lvl="1"/>
            <a:r>
              <a:rPr lang="en-US" dirty="0" smtClean="0"/>
              <a:t>Windows Phone 7</a:t>
            </a:r>
          </a:p>
          <a:p>
            <a:r>
              <a:rPr lang="en-US" dirty="0" smtClean="0"/>
              <a:t>Essentially replaces Managed DirectX, and adds a lot of new things</a:t>
            </a:r>
          </a:p>
          <a:p>
            <a:r>
              <a:rPr lang="en-US" dirty="0" smtClean="0"/>
              <a:t>Current version is 4.0 and is included with WP7 Developer Tools</a:t>
            </a:r>
          </a:p>
          <a:p>
            <a:pPr lvl="1"/>
            <a:r>
              <a:rPr lang="en-US" u="sng" dirty="0">
                <a:solidFill>
                  <a:srgbClr val="FF0000"/>
                </a:solidFill>
              </a:rPr>
              <a:t>http://create.msdn.com</a:t>
            </a:r>
            <a:endParaRPr lang="en-US" u="sng" dirty="0" smtClean="0">
              <a:solidFill>
                <a:srgbClr val="FF0000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What is XNA?</a:t>
            </a:r>
          </a:p>
        </p:txBody>
      </p:sp>
    </p:spTree>
    <p:extLst>
      <p:ext uri="{BB962C8B-B14F-4D97-AF65-F5344CB8AC3E}">
        <p14:creationId xmlns:p14="http://schemas.microsoft.com/office/powerpoint/2010/main" val="955479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Xbox 360 &amp; PC Considerations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3" y="1551631"/>
            <a:ext cx="7369175" cy="4241800"/>
          </a:xfrm>
        </p:spPr>
        <p:txBody>
          <a:bodyPr/>
          <a:lstStyle/>
          <a:p>
            <a:r>
              <a:rPr lang="en-US" dirty="0" smtClean="0"/>
              <a:t>Games will be running on a much larger screen in a much higher resolution</a:t>
            </a:r>
          </a:p>
          <a:p>
            <a:r>
              <a:rPr lang="en-US" dirty="0" smtClean="0"/>
              <a:t>Need to resize/recreate assets to fit these screen sizes</a:t>
            </a:r>
          </a:p>
          <a:p>
            <a:r>
              <a:rPr lang="en-US" dirty="0" smtClean="0"/>
              <a:t>Easy to create a new Content project for platform specifics and set a reference in the appropriate project</a:t>
            </a:r>
          </a:p>
          <a:p>
            <a:r>
              <a:rPr lang="en-US" dirty="0" smtClean="0"/>
              <a:t>OR… Add files to same Content project with different names and load appropriately</a:t>
            </a:r>
          </a:p>
          <a:p>
            <a:pPr lvl="1"/>
            <a:r>
              <a:rPr lang="en-US" dirty="0" smtClean="0"/>
              <a:t>Be aware of file sizes when using this approach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4195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Content Placeholder 1"/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XNA is a very powerful cross-platform framework for building games across Windows, Xbox 360 and Windows Phone 7</a:t>
            </a:r>
          </a:p>
          <a:p>
            <a:r>
              <a:rPr lang="en-US" dirty="0" smtClean="0"/>
              <a:t>Creating 2D games is fairly simple</a:t>
            </a:r>
          </a:p>
          <a:p>
            <a:r>
              <a:rPr lang="en-US" dirty="0" smtClean="0"/>
              <a:t>Creating 3D games is not </a:t>
            </a:r>
            <a:r>
              <a:rPr lang="en-US" smtClean="0"/>
              <a:t>fairly simple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Conclusion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1929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en-US" dirty="0" smtClean="0"/>
              <a:t>App Hub</a:t>
            </a:r>
          </a:p>
          <a:p>
            <a:pPr lvl="1">
              <a:defRPr/>
            </a:pPr>
            <a:r>
              <a:rPr lang="en-US" dirty="0" smtClean="0">
                <a:hlinkClick r:id="rId2"/>
              </a:rPr>
              <a:t>http://create.msdn.com/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Coding4Fun + Book</a:t>
            </a:r>
          </a:p>
          <a:p>
            <a:pPr lvl="1">
              <a:defRPr/>
            </a:pPr>
            <a:r>
              <a:rPr lang="en-US" dirty="0" smtClean="0">
                <a:hlinkClick r:id="rId3"/>
              </a:rPr>
              <a:t>http://www.coding4fun.com/</a:t>
            </a:r>
            <a:endParaRPr lang="en-US" dirty="0" smtClean="0"/>
          </a:p>
          <a:p>
            <a:pPr lvl="1">
              <a:defRPr/>
            </a:pPr>
            <a:r>
              <a:rPr lang="en-US" dirty="0" smtClean="0">
                <a:hlinkClick r:id="rId4"/>
              </a:rPr>
              <a:t>http://www.c4fbook.com/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Other XNA Sites of Value</a:t>
            </a:r>
          </a:p>
          <a:p>
            <a:pPr lvl="1">
              <a:defRPr/>
            </a:pPr>
            <a:r>
              <a:rPr lang="en-US" dirty="0" smtClean="0">
                <a:hlinkClick r:id="rId5"/>
              </a:rPr>
              <a:t>http://www.ziggyware.com/</a:t>
            </a:r>
            <a:endParaRPr lang="en-US" dirty="0" smtClean="0"/>
          </a:p>
          <a:p>
            <a:pPr lvl="1">
              <a:defRPr/>
            </a:pPr>
            <a:r>
              <a:rPr lang="en-US" dirty="0" smtClean="0">
                <a:hlinkClick r:id="rId6"/>
              </a:rPr>
              <a:t>http://blogs.msdn.com/xna/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Me</a:t>
            </a:r>
          </a:p>
          <a:p>
            <a:pPr lvl="1">
              <a:defRPr/>
            </a:pPr>
            <a:r>
              <a:rPr lang="en-US" dirty="0" smtClean="0">
                <a:hlinkClick r:id="rId7"/>
              </a:rPr>
              <a:t>http://www.brianpeek.com/</a:t>
            </a:r>
            <a:endParaRPr lang="en-US" dirty="0" smtClean="0"/>
          </a:p>
          <a:p>
            <a:pPr lvl="1">
              <a:defRPr/>
            </a:pPr>
            <a:r>
              <a:rPr lang="en-US" dirty="0" smtClean="0">
                <a:hlinkClick r:id="rId8"/>
              </a:rPr>
              <a:t>brian@brianpeek.com</a:t>
            </a:r>
            <a:endParaRPr lang="en-US" dirty="0" smtClean="0"/>
          </a:p>
          <a:p>
            <a:pPr lvl="1">
              <a:defRPr/>
            </a:pPr>
            <a:endParaRPr lang="en-US" dirty="0" smtClean="0"/>
          </a:p>
          <a:p>
            <a:pPr lvl="1">
              <a:defRPr/>
            </a:pPr>
            <a:endParaRPr lang="en-US" dirty="0" smtClean="0"/>
          </a:p>
          <a:p>
            <a:pPr lvl="1">
              <a:defRPr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XNA Resources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298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Content Placeholder 1"/>
          <p:cNvSpPr>
            <a:spLocks noGrp="1"/>
          </p:cNvSpPr>
          <p:nvPr>
            <p:ph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dirty="0" smtClean="0"/>
              <a:t>Entirely managed solution</a:t>
            </a:r>
          </a:p>
          <a:p>
            <a:r>
              <a:rPr lang="en-US" dirty="0" smtClean="0"/>
              <a:t>Cross-platform compatibility</a:t>
            </a:r>
          </a:p>
          <a:p>
            <a:pPr lvl="1"/>
            <a:r>
              <a:rPr lang="en-US" dirty="0" smtClean="0"/>
              <a:t>Write once, run on Windows, Xbox 360 and WP7 with little to no changes</a:t>
            </a:r>
          </a:p>
          <a:p>
            <a:r>
              <a:rPr lang="en-US" dirty="0" smtClean="0"/>
              <a:t>Ability to publish games to Xbox 360 and WP7 for the world to download (and for you to make some cash!)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Why XNA?</a:t>
            </a:r>
          </a:p>
        </p:txBody>
      </p:sp>
    </p:spTree>
    <p:extLst>
      <p:ext uri="{BB962C8B-B14F-4D97-AF65-F5344CB8AC3E}">
        <p14:creationId xmlns:p14="http://schemas.microsoft.com/office/powerpoint/2010/main" val="1825977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XNA 4.0 Game Studio</a:t>
            </a:r>
          </a:p>
          <a:p>
            <a:pPr lvl="1">
              <a:defRPr/>
            </a:pPr>
            <a:r>
              <a:rPr lang="en-US" dirty="0" smtClean="0"/>
              <a:t>Free!</a:t>
            </a:r>
          </a:p>
          <a:p>
            <a:pPr lvl="1">
              <a:defRPr/>
            </a:pPr>
            <a:r>
              <a:rPr lang="en-US" dirty="0" smtClean="0"/>
              <a:t>Download the WP7 Developer Tools package which will include Visual Studio Express if you don’t already have a version of Visual Studio</a:t>
            </a:r>
          </a:p>
          <a:p>
            <a:pPr>
              <a:defRPr/>
            </a:pPr>
            <a:r>
              <a:rPr lang="en-US" dirty="0" smtClean="0"/>
              <a:t>Xbox 360 and WP7 deployment and distribution requires $99 yearly App Hub subscription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Requirements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3942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9902" y="2291663"/>
            <a:ext cx="5923006" cy="4072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01258" y="1304497"/>
            <a:ext cx="7369175" cy="42418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New project type in Visual Studio after XNA installation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97825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Creating a Project</a:t>
            </a:r>
          </a:p>
        </p:txBody>
      </p:sp>
    </p:spTree>
    <p:extLst>
      <p:ext uri="{BB962C8B-B14F-4D97-AF65-F5344CB8AC3E}">
        <p14:creationId xmlns:p14="http://schemas.microsoft.com/office/powerpoint/2010/main" val="180375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Project 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3" y="1334530"/>
            <a:ext cx="7369175" cy="4920220"/>
          </a:xfrm>
        </p:spPr>
        <p:txBody>
          <a:bodyPr/>
          <a:lstStyle/>
          <a:p>
            <a:pPr>
              <a:defRPr/>
            </a:pPr>
            <a:r>
              <a:rPr lang="en-US" sz="2400" dirty="0" smtClean="0"/>
              <a:t>Runnable </a:t>
            </a:r>
            <a:r>
              <a:rPr lang="en-US" sz="2400" dirty="0"/>
              <a:t>from the start</a:t>
            </a:r>
          </a:p>
          <a:p>
            <a:pPr lvl="1">
              <a:defRPr/>
            </a:pPr>
            <a:r>
              <a:rPr lang="en-US" sz="2000" dirty="0">
                <a:solidFill>
                  <a:srgbClr val="00B0F0"/>
                </a:solidFill>
              </a:rPr>
              <a:t>Cornflower Blue</a:t>
            </a:r>
            <a:r>
              <a:rPr lang="en-US" sz="2000" dirty="0" smtClean="0">
                <a:solidFill>
                  <a:srgbClr val="00B0F0"/>
                </a:solidFill>
              </a:rPr>
              <a:t>!</a:t>
            </a:r>
          </a:p>
          <a:p>
            <a:pPr>
              <a:defRPr/>
            </a:pPr>
            <a:r>
              <a:rPr lang="en-US" sz="2500" dirty="0" smtClean="0">
                <a:solidFill>
                  <a:srgbClr val="FFCC00"/>
                </a:solidFill>
              </a:rPr>
              <a:t>Game </a:t>
            </a:r>
            <a:r>
              <a:rPr lang="en-US" sz="2500" dirty="0" smtClean="0"/>
              <a:t>object is the starting point</a:t>
            </a:r>
            <a:endParaRPr lang="en-US" sz="2500" dirty="0"/>
          </a:p>
          <a:p>
            <a:pPr lvl="1">
              <a:defRPr/>
            </a:pPr>
            <a:r>
              <a:rPr lang="en-US" sz="1900" b="1" dirty="0">
                <a:solidFill>
                  <a:srgbClr val="FFCC00"/>
                </a:solidFill>
              </a:rPr>
              <a:t>Initialize</a:t>
            </a:r>
          </a:p>
          <a:p>
            <a:pPr lvl="2">
              <a:defRPr/>
            </a:pPr>
            <a:r>
              <a:rPr lang="en-US" sz="1800" dirty="0">
                <a:solidFill>
                  <a:schemeClr val="tx1"/>
                </a:solidFill>
              </a:rPr>
              <a:t>Base game initialization</a:t>
            </a:r>
          </a:p>
          <a:p>
            <a:pPr lvl="1">
              <a:defRPr/>
            </a:pPr>
            <a:r>
              <a:rPr lang="en-US" sz="1900" b="1" dirty="0" err="1">
                <a:solidFill>
                  <a:srgbClr val="FFCC00"/>
                </a:solidFill>
              </a:rPr>
              <a:t>LoadContent</a:t>
            </a:r>
            <a:endParaRPr lang="en-US" sz="1900" b="1" dirty="0">
              <a:solidFill>
                <a:srgbClr val="FFCC00"/>
              </a:solidFill>
            </a:endParaRPr>
          </a:p>
          <a:p>
            <a:pPr lvl="2">
              <a:defRPr/>
            </a:pPr>
            <a:r>
              <a:rPr lang="en-US" sz="1800" dirty="0">
                <a:solidFill>
                  <a:schemeClr val="tx1"/>
                </a:solidFill>
              </a:rPr>
              <a:t>Load assets required by the game</a:t>
            </a:r>
          </a:p>
          <a:p>
            <a:pPr lvl="1">
              <a:defRPr/>
            </a:pPr>
            <a:r>
              <a:rPr lang="en-US" sz="1900" b="1" dirty="0" err="1">
                <a:solidFill>
                  <a:srgbClr val="FFCC00"/>
                </a:solidFill>
              </a:rPr>
              <a:t>UnloadContent</a:t>
            </a:r>
            <a:endParaRPr lang="en-US" sz="1900" b="1" dirty="0">
              <a:solidFill>
                <a:srgbClr val="FFCC00"/>
              </a:solidFill>
            </a:endParaRPr>
          </a:p>
          <a:p>
            <a:pPr lvl="2">
              <a:defRPr/>
            </a:pPr>
            <a:r>
              <a:rPr lang="en-US" sz="1800" dirty="0">
                <a:solidFill>
                  <a:schemeClr val="tx1"/>
                </a:solidFill>
              </a:rPr>
              <a:t>Unload anything not loaded by the Content Pipeline</a:t>
            </a:r>
          </a:p>
          <a:p>
            <a:pPr lvl="1">
              <a:defRPr/>
            </a:pPr>
            <a:r>
              <a:rPr lang="en-US" sz="1900" b="1" dirty="0">
                <a:solidFill>
                  <a:srgbClr val="FFCC00"/>
                </a:solidFill>
              </a:rPr>
              <a:t>Update</a:t>
            </a:r>
          </a:p>
          <a:p>
            <a:pPr lvl="2">
              <a:defRPr/>
            </a:pPr>
            <a:r>
              <a:rPr lang="en-US" sz="1800" dirty="0">
                <a:solidFill>
                  <a:schemeClr val="tx1"/>
                </a:solidFill>
              </a:rPr>
              <a:t>Update game logic</a:t>
            </a:r>
          </a:p>
          <a:p>
            <a:pPr lvl="1">
              <a:defRPr/>
            </a:pPr>
            <a:r>
              <a:rPr lang="en-US" sz="1900" b="1" dirty="0">
                <a:solidFill>
                  <a:srgbClr val="FFCC00"/>
                </a:solidFill>
              </a:rPr>
              <a:t>Draw</a:t>
            </a:r>
          </a:p>
          <a:p>
            <a:pPr lvl="2">
              <a:defRPr/>
            </a:pPr>
            <a:r>
              <a:rPr lang="en-US" sz="1800" dirty="0">
                <a:solidFill>
                  <a:schemeClr val="tx1"/>
                </a:solidFill>
              </a:rPr>
              <a:t>Draw objects to the </a:t>
            </a:r>
            <a:r>
              <a:rPr lang="en-US" sz="1800" dirty="0" smtClean="0">
                <a:solidFill>
                  <a:schemeClr val="tx1"/>
                </a:solidFill>
              </a:rPr>
              <a:t>screen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130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Base Project Creation</a:t>
            </a:r>
          </a:p>
        </p:txBody>
      </p:sp>
      <p:sp>
        <p:nvSpPr>
          <p:cNvPr id="10243" name="Subtitle 6"/>
          <p:cNvSpPr>
            <a:spLocks noGrp="1"/>
          </p:cNvSpPr>
          <p:nvPr>
            <p:ph type="subTitle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Create the project and run it</a:t>
            </a:r>
          </a:p>
        </p:txBody>
      </p:sp>
    </p:spTree>
    <p:extLst>
      <p:ext uri="{BB962C8B-B14F-4D97-AF65-F5344CB8AC3E}">
        <p14:creationId xmlns:p14="http://schemas.microsoft.com/office/powerpoint/2010/main" val="2188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Windows Phone 7 Specifications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Screen resolution: 480x800</a:t>
            </a:r>
          </a:p>
          <a:p>
            <a:r>
              <a:rPr lang="en-US" dirty="0" smtClean="0"/>
              <a:t>XNA games run at 30fps (frames per second) no matter what</a:t>
            </a:r>
          </a:p>
          <a:p>
            <a:pPr lvl="1"/>
            <a:r>
              <a:rPr lang="en-US" dirty="0" err="1">
                <a:solidFill>
                  <a:srgbClr val="FFCC00"/>
                </a:solidFill>
              </a:rPr>
              <a:t>TargetElapsedTime</a:t>
            </a:r>
            <a:r>
              <a:rPr lang="en-US" dirty="0">
                <a:solidFill>
                  <a:srgbClr val="FFCC00"/>
                </a:solidFill>
              </a:rPr>
              <a:t> = </a:t>
            </a:r>
            <a:r>
              <a:rPr lang="en-US" dirty="0" err="1">
                <a:solidFill>
                  <a:srgbClr val="FFCC00"/>
                </a:solidFill>
              </a:rPr>
              <a:t>TimeSpan.FromTicks</a:t>
            </a:r>
            <a:r>
              <a:rPr lang="en-US" dirty="0">
                <a:solidFill>
                  <a:srgbClr val="FFCC00"/>
                </a:solidFill>
              </a:rPr>
              <a:t>(333333</a:t>
            </a:r>
            <a:r>
              <a:rPr lang="en-US" dirty="0" smtClean="0">
                <a:solidFill>
                  <a:srgbClr val="FFCC00"/>
                </a:solidFill>
              </a:rPr>
              <a:t>);</a:t>
            </a:r>
          </a:p>
          <a:p>
            <a:r>
              <a:rPr lang="en-US" dirty="0" smtClean="0"/>
              <a:t>Games can run in portrait or landscape</a:t>
            </a:r>
          </a:p>
          <a:p>
            <a:pPr lvl="1"/>
            <a:r>
              <a:rPr lang="en-US" dirty="0" smtClean="0"/>
              <a:t>Set </a:t>
            </a:r>
            <a:r>
              <a:rPr lang="en-US" b="1" dirty="0" err="1" smtClean="0">
                <a:solidFill>
                  <a:srgbClr val="FFCC00"/>
                </a:solidFill>
              </a:rPr>
              <a:t>SupportedOrientations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appropriately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8705773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Visual Studio Live! Las Vegas 2011">
  <a:themeElements>
    <a:clrScheme name="">
      <a:dk1>
        <a:srgbClr val="000000"/>
      </a:dk1>
      <a:lt1>
        <a:srgbClr val="FFFFFF"/>
      </a:lt1>
      <a:dk2>
        <a:srgbClr val="000080"/>
      </a:dk2>
      <a:lt2>
        <a:srgbClr val="FFFF00"/>
      </a:lt2>
      <a:accent1>
        <a:srgbClr val="000080"/>
      </a:accent1>
      <a:accent2>
        <a:srgbClr val="3333CC"/>
      </a:accent2>
      <a:accent3>
        <a:srgbClr val="AAAAC0"/>
      </a:accent3>
      <a:accent4>
        <a:srgbClr val="DADADA"/>
      </a:accent4>
      <a:accent5>
        <a:srgbClr val="AAAAC0"/>
      </a:accent5>
      <a:accent6>
        <a:srgbClr val="2D2DB9"/>
      </a:accent6>
      <a:hlink>
        <a:srgbClr val="6699FF"/>
      </a:hlink>
      <a:folHlink>
        <a:srgbClr val="CC0000"/>
      </a:folHlink>
    </a:clrScheme>
    <a:fontScheme name="Visual Studio Live! Las Vegas 2011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lnDef>
  </a:objectDefaults>
  <a:extraClrSchemeLst>
    <a:extraClrScheme>
      <a:clrScheme name="Visual Studio Live! Las Vegas 2011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sual Studio Live! Las Vegas 2011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1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1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1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1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1260</TotalTime>
  <Words>1415</Words>
  <Application>Microsoft Office PowerPoint</Application>
  <PresentationFormat>On-screen Show (4:3)</PresentationFormat>
  <Paragraphs>217</Paragraphs>
  <Slides>32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Visual Studio Live! Las Vegas 2011</vt:lpstr>
      <vt:lpstr>XNA Games for Windows Phone 7</vt:lpstr>
      <vt:lpstr>Agenda</vt:lpstr>
      <vt:lpstr>What is XNA?</vt:lpstr>
      <vt:lpstr>Why XNA?</vt:lpstr>
      <vt:lpstr>Requirements</vt:lpstr>
      <vt:lpstr>Creating a Project</vt:lpstr>
      <vt:lpstr>Project Structure</vt:lpstr>
      <vt:lpstr>Base Project Creation</vt:lpstr>
      <vt:lpstr>Windows Phone 7 Specifications</vt:lpstr>
      <vt:lpstr>Content Pipeline</vt:lpstr>
      <vt:lpstr>Content Pipeline</vt:lpstr>
      <vt:lpstr>ContentManager</vt:lpstr>
      <vt:lpstr>Adding Content</vt:lpstr>
      <vt:lpstr>Game Loops &amp; Time</vt:lpstr>
      <vt:lpstr>Animation &amp; Time</vt:lpstr>
      <vt:lpstr>Sprites</vt:lpstr>
      <vt:lpstr>Sprites and SpriteBatch</vt:lpstr>
      <vt:lpstr>SpriteFont</vt:lpstr>
      <vt:lpstr>Adding Sprites</vt:lpstr>
      <vt:lpstr>Input</vt:lpstr>
      <vt:lpstr>Input Manager</vt:lpstr>
      <vt:lpstr>Audio</vt:lpstr>
      <vt:lpstr>AudioManager</vt:lpstr>
      <vt:lpstr>Building the Game</vt:lpstr>
      <vt:lpstr>Build the Game</vt:lpstr>
      <vt:lpstr>Marketplace</vt:lpstr>
      <vt:lpstr>Icons</vt:lpstr>
      <vt:lpstr>Xbox 360</vt:lpstr>
      <vt:lpstr>PC</vt:lpstr>
      <vt:lpstr>Xbox 360 &amp; PC Considerations</vt:lpstr>
      <vt:lpstr>Conclusion</vt:lpstr>
      <vt:lpstr>XNA Resources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Title</dc:title>
  <dc:creator>Brian</dc:creator>
  <cp:lastModifiedBy>Brian Peek</cp:lastModifiedBy>
  <cp:revision>192</cp:revision>
  <dcterms:created xsi:type="dcterms:W3CDTF">2004-06-15T18:50:25Z</dcterms:created>
  <dcterms:modified xsi:type="dcterms:W3CDTF">2011-03-08T05:33:22Z</dcterms:modified>
</cp:coreProperties>
</file>