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  <p:sldMasterId id="2147483655" r:id="rId2"/>
  </p:sldMasterIdLst>
  <p:notesMasterIdLst>
    <p:notesMasterId r:id="rId41"/>
  </p:notesMasterIdLst>
  <p:handoutMasterIdLst>
    <p:handoutMasterId r:id="rId42"/>
  </p:handoutMasterIdLst>
  <p:sldIdLst>
    <p:sldId id="318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64" r:id="rId36"/>
    <p:sldId id="357" r:id="rId37"/>
    <p:sldId id="359" r:id="rId38"/>
    <p:sldId id="358" r:id="rId39"/>
    <p:sldId id="363" r:id="rId4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hiddenSlides="1" frameSlides="1"/>
  <p:clrMru>
    <a:srgbClr val="80FF00"/>
    <a:srgbClr val="00FF00"/>
    <a:srgbClr val="669B48"/>
    <a:srgbClr val="FFCC00"/>
    <a:srgbClr val="4682C7"/>
    <a:srgbClr val="0095D5"/>
    <a:srgbClr val="00B0EB"/>
    <a:srgbClr val="0C0C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37" autoAdjust="0"/>
    <p:restoredTop sz="90370" autoAdjust="0"/>
  </p:normalViewPr>
  <p:slideViewPr>
    <p:cSldViewPr snapToGrid="0">
      <p:cViewPr varScale="1">
        <p:scale>
          <a:sx n="119" d="100"/>
          <a:sy n="119" d="100"/>
        </p:scale>
        <p:origin x="-140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  <p:sld r:id="rId20" collapse="1"/>
      <p:sld r:id="rId21" collapse="1"/>
      <p:sld r:id="rId22" collapse="1"/>
      <p:sld r:id="rId23" collapse="1"/>
      <p:sld r:id="rId24" collapse="1"/>
      <p:sld r:id="rId25" collapse="1"/>
      <p:sld r:id="rId26" collapse="1"/>
      <p:sld r:id="rId27" collapse="1"/>
      <p:sld r:id="rId28" collapse="1"/>
      <p:sld r:id="rId29" collapse="1"/>
      <p:sld r:id="rId30" collapse="1"/>
      <p:sld r:id="rId3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-2262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0.xml"/><Relationship Id="rId13" Type="http://schemas.openxmlformats.org/officeDocument/2006/relationships/slide" Target="slides/slide17.xml"/><Relationship Id="rId18" Type="http://schemas.openxmlformats.org/officeDocument/2006/relationships/slide" Target="slides/slide22.xml"/><Relationship Id="rId26" Type="http://schemas.openxmlformats.org/officeDocument/2006/relationships/slide" Target="slides/slide32.xml"/><Relationship Id="rId3" Type="http://schemas.openxmlformats.org/officeDocument/2006/relationships/slide" Target="slides/slide4.xml"/><Relationship Id="rId21" Type="http://schemas.openxmlformats.org/officeDocument/2006/relationships/slide" Target="slides/slide25.xml"/><Relationship Id="rId7" Type="http://schemas.openxmlformats.org/officeDocument/2006/relationships/slide" Target="slides/slide9.xml"/><Relationship Id="rId12" Type="http://schemas.openxmlformats.org/officeDocument/2006/relationships/slide" Target="slides/slide16.xml"/><Relationship Id="rId17" Type="http://schemas.openxmlformats.org/officeDocument/2006/relationships/slide" Target="slides/slide21.xml"/><Relationship Id="rId25" Type="http://schemas.openxmlformats.org/officeDocument/2006/relationships/slide" Target="slides/slide31.xml"/><Relationship Id="rId2" Type="http://schemas.openxmlformats.org/officeDocument/2006/relationships/slide" Target="slides/slide3.xml"/><Relationship Id="rId16" Type="http://schemas.openxmlformats.org/officeDocument/2006/relationships/slide" Target="slides/slide20.xml"/><Relationship Id="rId20" Type="http://schemas.openxmlformats.org/officeDocument/2006/relationships/slide" Target="slides/slide24.xml"/><Relationship Id="rId29" Type="http://schemas.openxmlformats.org/officeDocument/2006/relationships/slide" Target="slides/slide36.xml"/><Relationship Id="rId1" Type="http://schemas.openxmlformats.org/officeDocument/2006/relationships/slide" Target="slides/slide2.xml"/><Relationship Id="rId6" Type="http://schemas.openxmlformats.org/officeDocument/2006/relationships/slide" Target="slides/slide7.xml"/><Relationship Id="rId11" Type="http://schemas.openxmlformats.org/officeDocument/2006/relationships/slide" Target="slides/slide15.xml"/><Relationship Id="rId24" Type="http://schemas.openxmlformats.org/officeDocument/2006/relationships/slide" Target="slides/slide29.xml"/><Relationship Id="rId5" Type="http://schemas.openxmlformats.org/officeDocument/2006/relationships/slide" Target="slides/slide6.xml"/><Relationship Id="rId15" Type="http://schemas.openxmlformats.org/officeDocument/2006/relationships/slide" Target="slides/slide19.xml"/><Relationship Id="rId23" Type="http://schemas.openxmlformats.org/officeDocument/2006/relationships/slide" Target="slides/slide27.xml"/><Relationship Id="rId28" Type="http://schemas.openxmlformats.org/officeDocument/2006/relationships/slide" Target="slides/slide35.xml"/><Relationship Id="rId10" Type="http://schemas.openxmlformats.org/officeDocument/2006/relationships/slide" Target="slides/slide14.xml"/><Relationship Id="rId19" Type="http://schemas.openxmlformats.org/officeDocument/2006/relationships/slide" Target="slides/slide23.xml"/><Relationship Id="rId31" Type="http://schemas.openxmlformats.org/officeDocument/2006/relationships/slide" Target="slides/slide38.xml"/><Relationship Id="rId4" Type="http://schemas.openxmlformats.org/officeDocument/2006/relationships/slide" Target="slides/slide5.xml"/><Relationship Id="rId9" Type="http://schemas.openxmlformats.org/officeDocument/2006/relationships/slide" Target="slides/slide13.xml"/><Relationship Id="rId14" Type="http://schemas.openxmlformats.org/officeDocument/2006/relationships/slide" Target="slides/slide18.xml"/><Relationship Id="rId22" Type="http://schemas.openxmlformats.org/officeDocument/2006/relationships/slide" Target="slides/slide26.xml"/><Relationship Id="rId27" Type="http://schemas.openxmlformats.org/officeDocument/2006/relationships/slide" Target="slides/slide33.xml"/><Relationship Id="rId30" Type="http://schemas.openxmlformats.org/officeDocument/2006/relationships/slide" Target="slides/slide3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1">
                <a:latin typeface="Arial" charset="0"/>
              </a:defRPr>
            </a:lvl1pPr>
          </a:lstStyle>
          <a:p>
            <a:r>
              <a:rPr lang="en-US"/>
              <a:t>Visual Studio Live! Las Vegas 2011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1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618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6813" y="8686800"/>
            <a:ext cx="6111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>
                <a:latin typeface="Arial" charset="0"/>
              </a:defRPr>
            </a:lvl1pPr>
          </a:lstStyle>
          <a:p>
            <a:fld id="{C4426DBC-AC36-4736-8437-1943FB7DEE6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8184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Franklin Gothic Medium" pitchFamily="34" charset="0"/>
              </a:defRPr>
            </a:lvl1pPr>
          </a:lstStyle>
          <a:p>
            <a:r>
              <a:rPr lang="en-US"/>
              <a:t>Visual Studio Live! Las Vegas 2011MGB 2003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Medium" pitchFamily="34" charset="0"/>
              </a:defRPr>
            </a:lvl1pPr>
          </a:lstStyle>
          <a:p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91575"/>
            <a:ext cx="5667375" cy="35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>
                <a:latin typeface="Franklin Gothic Medium" pitchFamily="34" charset="0"/>
                <a:cs typeface="Arial" charset="0"/>
              </a:defRPr>
            </a:lvl1pPr>
          </a:lstStyle>
          <a:p>
            <a:r>
              <a:rPr lang="en-US">
                <a:cs typeface="+mn-cs"/>
              </a:rPr>
              <a:t>© 2003 Microsoft Corporation. All rights reserved.</a:t>
            </a:r>
          </a:p>
          <a:p>
            <a:pPr eaLnBrk="0" hangingPunct="0"/>
            <a:r>
              <a:rPr lang="en-US"/>
              <a:t>This presentation is for informational purposes only. Microsoft makes no warranties, express or implied, in this summary.</a:t>
            </a:r>
            <a:endParaRPr lang="en-US" sz="1200">
              <a:cs typeface="+mn-cs"/>
            </a:endParaRPr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83238" y="8685213"/>
            <a:ext cx="1273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Medium" pitchFamily="34" charset="0"/>
              </a:defRPr>
            </a:lvl1pPr>
          </a:lstStyle>
          <a:p>
            <a:fld id="{CAFCDA1F-6207-4D8B-9F7E-CA1F102D692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904716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Franklin Gothic Medium" pitchFamily="34" charset="0"/>
        <a:ea typeface="+mn-ea"/>
        <a:cs typeface="+mn-cs"/>
      </a:defRPr>
    </a:lvl1pPr>
    <a:lvl2pPr marL="233363" indent="9525" algn="l" rtl="0" fontAlgn="base">
      <a:spcBef>
        <a:spcPct val="30000"/>
      </a:spcBef>
      <a:spcAft>
        <a:spcPct val="0"/>
      </a:spcAft>
      <a:buChar char="•"/>
      <a:defRPr sz="1000" kern="1200">
        <a:solidFill>
          <a:schemeClr val="tx1"/>
        </a:solidFill>
        <a:latin typeface="Franklin Gothic Medium" pitchFamily="34" charset="0"/>
        <a:ea typeface="+mn-ea"/>
        <a:cs typeface="+mn-cs"/>
      </a:defRPr>
    </a:lvl2pPr>
    <a:lvl3pPr marL="457200" indent="-952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+mn-cs"/>
      </a:defRPr>
    </a:lvl3pPr>
    <a:lvl4pPr marL="681038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+mn-cs"/>
      </a:defRPr>
    </a:lvl4pPr>
    <a:lvl5pPr marL="90487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Visual Studio Live! Las Vegas 2011MGB 2003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2003 Microsoft Corporation. All rights reserved.</a:t>
            </a:r>
          </a:p>
          <a:p>
            <a:pPr eaLnBrk="0" hangingPunct="0"/>
            <a:r>
              <a:rPr lang="en-US"/>
              <a:t>This presentation is for informational purposes only. Microsoft makes no warranties, express or implied, in this summary.</a:t>
            </a:r>
            <a:endParaRPr lang="en-US" sz="1200"/>
          </a:p>
        </p:txBody>
      </p:sp>
      <p:sp>
        <p:nvSpPr>
          <p:cNvPr id="1894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39738" y="4278313"/>
            <a:ext cx="5978525" cy="4592637"/>
          </a:xfrm>
          <a:ln/>
        </p:spPr>
        <p:txBody>
          <a:bodyPr lIns="92614" tIns="47092" rIns="92614" bIns="47092"/>
          <a:lstStyle/>
          <a:p>
            <a:endParaRPr lang="en-US"/>
          </a:p>
        </p:txBody>
      </p:sp>
      <p:sp>
        <p:nvSpPr>
          <p:cNvPr id="189443" name="Rectangle 3"/>
          <p:cNvSpPr>
            <a:spLocks noGrp="1" noRot="1" noChangeAspect="1" noChangeArrowheads="1" noTextEdit="1"/>
          </p:cNvSpPr>
          <p:nvPr>
            <p:ph type="sldImg"/>
          </p:nvPr>
        </p:nvSpPr>
        <p:spPr bwMode="blackWhite">
          <a:xfrm>
            <a:off x="1100138" y="676275"/>
            <a:ext cx="4605337" cy="3452813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2"/>
          <p:cNvSpPr>
            <a:spLocks noChangeArrowheads="1"/>
          </p:cNvSpPr>
          <p:nvPr/>
        </p:nvSpPr>
        <p:spPr bwMode="hidden">
          <a:xfrm>
            <a:off x="0" y="0"/>
            <a:ext cx="9144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0C0C0"/>
                    </a:gs>
                    <a:gs pos="100000">
                      <a:srgbClr val="C0C0C0">
                        <a:gamma/>
                        <a:tint val="6275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266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Times" pitchFamily="28" charset="0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443648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26200" y="131763"/>
            <a:ext cx="1843088" cy="61229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3763" y="131763"/>
            <a:ext cx="5380037" cy="61229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584840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84014D-D061-4D24-B808-8723E6E678A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4498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19524B-D487-4C0B-A0C6-ED9769A77B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0836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8D525F-DB73-4AA8-A671-7C4CD733C98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5154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56FD5E-F0C1-4D4A-BAA4-627B4749FCF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6447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065CD3-BF3F-4527-A893-8EC6CD4C1F4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4092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6B09C8-0ADB-4456-9F07-BD38CF834E4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1134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330749-AE0E-4915-96A3-D439B645B71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2692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49EC2-1F88-427A-972D-07375FF2A4B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170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90107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822150-0666-4EB4-84FE-57952A4CBE0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7945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BFEBC9-E55C-4D0A-BDAF-FB36FB54554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458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7FA43F-D1DA-4C83-BEE4-D6F05B76816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40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7737946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1484313"/>
            <a:ext cx="3608387" cy="4770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484313"/>
            <a:ext cx="3608388" cy="4770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359451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02334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928196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8903280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89434644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01957805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ChangeArrowheads="1"/>
          </p:cNvSpPr>
          <p:nvPr/>
        </p:nvSpPr>
        <p:spPr bwMode="hidden">
          <a:xfrm>
            <a:off x="0" y="0"/>
            <a:ext cx="9144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0C0C0"/>
                    </a:gs>
                    <a:gs pos="100000">
                      <a:srgbClr val="C0C0C0">
                        <a:gamma/>
                        <a:tint val="6275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93763" y="131763"/>
            <a:ext cx="736917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89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1484313"/>
            <a:ext cx="7369175" cy="4770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ransition/>
  <p:txStyles>
    <p:titleStyle>
      <a:lvl1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2pPr>
      <a:lvl3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3pPr>
      <a:lvl4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4pPr>
      <a:lvl5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5pPr>
      <a:lvl6pPr marL="4572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6pPr>
      <a:lvl7pPr marL="9144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7pPr>
      <a:lvl8pPr marL="13716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8pPr>
      <a:lvl9pPr marL="18288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9pPr>
    </p:titleStyle>
    <p:bodyStyle>
      <a:lvl1pPr marL="431800" indent="-431800" algn="l" defTabSz="896938" rtl="0" eaLnBrk="0" fontAlgn="base" hangingPunct="0">
        <a:spcBef>
          <a:spcPct val="10000"/>
        </a:spcBef>
        <a:spcAft>
          <a:spcPct val="15000"/>
        </a:spcAft>
        <a:buClr>
          <a:srgbClr val="0095D5"/>
        </a:buClr>
        <a:buSzPct val="75000"/>
        <a:buFont typeface="Times" pitchFamily="28" charset="0"/>
        <a:buChar char="•"/>
        <a:tabLst>
          <a:tab pos="1387475" algn="l"/>
          <a:tab pos="1706563" algn="l"/>
          <a:tab pos="2079625" algn="l"/>
        </a:tabLst>
        <a:defRPr sz="2600" b="1">
          <a:solidFill>
            <a:schemeClr val="tx1"/>
          </a:solidFill>
          <a:latin typeface="+mn-lt"/>
          <a:ea typeface="+mn-ea"/>
          <a:cs typeface="+mn-cs"/>
        </a:defRPr>
      </a:lvl1pPr>
      <a:lvl2pPr marL="763588" indent="-225425" algn="l" defTabSz="896938" rtl="0" eaLnBrk="0" fontAlgn="base" hangingPunct="0">
        <a:spcBef>
          <a:spcPct val="0"/>
        </a:spcBef>
        <a:spcAft>
          <a:spcPct val="25000"/>
        </a:spcAft>
        <a:buClr>
          <a:srgbClr val="4682C7"/>
        </a:buClr>
        <a:buSzPct val="100000"/>
        <a:buChar char="–"/>
        <a:tabLst>
          <a:tab pos="1387475" algn="l"/>
          <a:tab pos="1706563" algn="l"/>
          <a:tab pos="2079625" algn="l"/>
        </a:tabLst>
        <a:defRPr sz="2100">
          <a:solidFill>
            <a:srgbClr val="D4D4D4"/>
          </a:solidFill>
          <a:latin typeface="+mn-lt"/>
        </a:defRPr>
      </a:lvl2pPr>
      <a:lvl3pPr marL="869950" algn="l" defTabSz="896938" rtl="0" eaLnBrk="0" fontAlgn="base" hangingPunct="0">
        <a:spcBef>
          <a:spcPct val="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900" b="1">
          <a:solidFill>
            <a:srgbClr val="FFCC00"/>
          </a:solidFill>
          <a:latin typeface="+mn-lt"/>
        </a:defRPr>
      </a:lvl3pPr>
      <a:lvl4pPr marL="998538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4pPr>
      <a:lvl5pPr marL="13446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5pPr>
      <a:lvl6pPr marL="18018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6pPr>
      <a:lvl7pPr marL="22590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7pPr>
      <a:lvl8pPr marL="27162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8pPr>
      <a:lvl9pPr marL="31734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67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67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Times New Roman" pitchFamily="28" charset="0"/>
              </a:defRPr>
            </a:lvl1pPr>
          </a:lstStyle>
          <a:p>
            <a:endParaRPr lang="en-US"/>
          </a:p>
        </p:txBody>
      </p:sp>
      <p:sp>
        <p:nvSpPr>
          <p:cNvPr id="267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Times New Roman" pitchFamily="28" charset="0"/>
              </a:defRPr>
            </a:lvl1pPr>
          </a:lstStyle>
          <a:p>
            <a:endParaRPr lang="en-US"/>
          </a:p>
        </p:txBody>
      </p:sp>
      <p:sp>
        <p:nvSpPr>
          <p:cNvPr id="267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Times New Roman" pitchFamily="28" charset="0"/>
              </a:defRPr>
            </a:lvl1pPr>
          </a:lstStyle>
          <a:p>
            <a:fld id="{B8ED5EEC-56B4-40CB-B5CF-DEC3BFF246B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965200" y="1709738"/>
            <a:ext cx="7343775" cy="979487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292100"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r>
              <a:rPr lang="en-US" dirty="0" smtClean="0"/>
              <a:t>Multi-touch Madness!</a:t>
            </a:r>
            <a:endParaRPr lang="en-US" dirty="0"/>
          </a:p>
        </p:txBody>
      </p:sp>
      <p:sp>
        <p:nvSpPr>
          <p:cNvPr id="188420" name="Rectangle 4"/>
          <p:cNvSpPr>
            <a:spLocks noChangeArrowheads="1"/>
          </p:cNvSpPr>
          <p:nvPr/>
        </p:nvSpPr>
        <p:spPr bwMode="auto">
          <a:xfrm>
            <a:off x="4289425" y="2736850"/>
            <a:ext cx="39878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5923" tIns="42962" rIns="85923" bIns="42962"/>
          <a:lstStyle/>
          <a:p>
            <a:pPr algn="r" eaLnBrk="1" hangingPunct="1"/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Brian Peek</a:t>
            </a:r>
            <a:endParaRPr lang="en-US" sz="22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r" eaLnBrk="1" hangingPunct="1"/>
            <a:r>
              <a:rPr lang="nn-NO" sz="1800" b="1" dirty="0" smtClean="0">
                <a:solidFill>
                  <a:srgbClr val="00B0EB"/>
                </a:solidFill>
                <a:latin typeface="Arial" charset="0"/>
              </a:rPr>
              <a:t>Microsoft MVP – C#</a:t>
            </a:r>
          </a:p>
          <a:p>
            <a:pPr algn="r" eaLnBrk="1" hangingPunct="1"/>
            <a:r>
              <a:rPr lang="nn-NO" sz="1800" b="1" dirty="0" smtClean="0">
                <a:solidFill>
                  <a:srgbClr val="00B0EB"/>
                </a:solidFill>
                <a:latin typeface="Arial" charset="0"/>
              </a:rPr>
              <a:t>http://www.brianpeek.com/</a:t>
            </a:r>
          </a:p>
          <a:p>
            <a:pPr algn="r" eaLnBrk="1" hangingPunct="1"/>
            <a:r>
              <a:rPr lang="nn-NO" sz="1800" b="1" dirty="0" smtClean="0">
                <a:solidFill>
                  <a:srgbClr val="00B0EB"/>
                </a:solidFill>
                <a:latin typeface="Arial" charset="0"/>
              </a:rPr>
              <a:t>Twitter: @BrianPeek</a:t>
            </a:r>
          </a:p>
          <a:p>
            <a:pPr algn="r" eaLnBrk="1" hangingPunct="1"/>
            <a:endParaRPr lang="en-US" b="1" dirty="0">
              <a:solidFill>
                <a:srgbClr val="FFCC00"/>
              </a:solidFill>
              <a:latin typeface="Arial" charset="0"/>
            </a:endParaRPr>
          </a:p>
          <a:p>
            <a:pPr eaLnBrk="1" hangingPunct="1"/>
            <a:endParaRPr lang="en-US" b="1" dirty="0">
              <a:solidFill>
                <a:srgbClr val="FFCC00"/>
              </a:solidFill>
              <a:latin typeface="Arial" charset="0"/>
            </a:endParaRPr>
          </a:p>
          <a:p>
            <a:pPr eaLnBrk="1" hangingPunct="1"/>
            <a:endParaRPr lang="en-US" sz="1400" dirty="0">
              <a:latin typeface="Times New Roman" pitchFamily="28" charset="0"/>
            </a:endParaRPr>
          </a:p>
        </p:txBody>
      </p:sp>
      <p:sp>
        <p:nvSpPr>
          <p:cNvPr id="188423" name="Text Box 7"/>
          <p:cNvSpPr txBox="1">
            <a:spLocks noChangeArrowheads="1"/>
          </p:cNvSpPr>
          <p:nvPr/>
        </p:nvSpPr>
        <p:spPr bwMode="auto">
          <a:xfrm>
            <a:off x="6459538" y="4140200"/>
            <a:ext cx="1912937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dirty="0">
                <a:latin typeface="Arial" charset="0"/>
              </a:rPr>
              <a:t>Level: </a:t>
            </a:r>
            <a:r>
              <a:rPr lang="en-US" dirty="0">
                <a:solidFill>
                  <a:srgbClr val="00B0EB"/>
                </a:solidFill>
                <a:latin typeface="Arial" charset="0"/>
              </a:rPr>
              <a:t>Intermediate</a:t>
            </a:r>
            <a:endParaRPr lang="en-US" dirty="0">
              <a:solidFill>
                <a:srgbClr val="80FF00"/>
              </a:solidFill>
              <a:latin typeface="Arial" charset="0"/>
            </a:endParaRPr>
          </a:p>
          <a:p>
            <a:pPr algn="r"/>
            <a:endParaRPr lang="en-US" b="1" dirty="0">
              <a:latin typeface="Arial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Multi-touch in WPF4</a:t>
            </a:r>
            <a:endParaRPr lang="en-US" dirty="0"/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>
                <a:cs typeface="Consolas" pitchFamily="49" charset="0"/>
              </a:rPr>
              <a:t>Contains 3 APIs:</a:t>
            </a:r>
          </a:p>
          <a:p>
            <a:pPr lvl="1"/>
            <a:r>
              <a:rPr lang="en-US" sz="2800" dirty="0" smtClean="0">
                <a:cs typeface="Consolas" pitchFamily="49" charset="0"/>
              </a:rPr>
              <a:t>Touch application object</a:t>
            </a:r>
          </a:p>
          <a:p>
            <a:pPr lvl="1"/>
            <a:r>
              <a:rPr lang="en-US" sz="2800" dirty="0" smtClean="0">
                <a:cs typeface="Consolas" pitchFamily="49" charset="0"/>
              </a:rPr>
              <a:t>Application-wide routed touch events </a:t>
            </a:r>
          </a:p>
          <a:p>
            <a:pPr lvl="1"/>
            <a:r>
              <a:rPr lang="en-US" sz="2800" dirty="0" smtClean="0">
                <a:cs typeface="Consolas" pitchFamily="49" charset="0"/>
              </a:rPr>
              <a:t>Object-level Manipulation/Inertia</a:t>
            </a:r>
          </a:p>
          <a:p>
            <a:pPr marL="1212850" lvl="2" indent="-342900">
              <a:buFont typeface="Arial" pitchFamily="34" charset="0"/>
              <a:buChar char="•"/>
            </a:pPr>
            <a:r>
              <a:rPr lang="en-US" sz="2400" b="0" dirty="0" smtClean="0">
                <a:solidFill>
                  <a:srgbClr val="D4D4D4"/>
                </a:solidFill>
              </a:rPr>
              <a:t>Every </a:t>
            </a:r>
            <a:r>
              <a:rPr lang="en-US" sz="2400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UIElement</a:t>
            </a:r>
            <a:r>
              <a:rPr lang="en-US" sz="2400" b="0" dirty="0" smtClean="0">
                <a:solidFill>
                  <a:srgbClr val="D4D4D4"/>
                </a:solidFill>
              </a:rPr>
              <a:t>, </a:t>
            </a:r>
            <a:r>
              <a:rPr lang="en-US" sz="2400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UIElement3D</a:t>
            </a:r>
            <a:r>
              <a:rPr lang="en-US" sz="2400" b="0" dirty="0" smtClean="0">
                <a:solidFill>
                  <a:srgbClr val="D4D4D4"/>
                </a:solidFill>
              </a:rPr>
              <a:t>, and </a:t>
            </a:r>
            <a:r>
              <a:rPr lang="en-US" sz="2400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ContentElement</a:t>
            </a:r>
            <a:r>
              <a:rPr lang="en-US" sz="2400" b="0" dirty="0" smtClean="0">
                <a:solidFill>
                  <a:schemeClr val="tx2"/>
                </a:solidFill>
              </a:rPr>
              <a:t> </a:t>
            </a:r>
            <a:r>
              <a:rPr lang="en-US" sz="2400" b="0" dirty="0" smtClean="0">
                <a:solidFill>
                  <a:srgbClr val="D4D4D4"/>
                </a:solidFill>
              </a:rPr>
              <a:t>supports this</a:t>
            </a:r>
          </a:p>
          <a:p>
            <a:pPr marL="1212850" lvl="2" indent="-342900">
              <a:buFont typeface="Arial" pitchFamily="34" charset="0"/>
              <a:buChar char="•"/>
            </a:pPr>
            <a:r>
              <a:rPr lang="en-US" sz="2400" b="0" dirty="0" smtClean="0">
                <a:solidFill>
                  <a:srgbClr val="D4D4D4"/>
                </a:solidFill>
              </a:rPr>
              <a:t>Default touch support for container controls, like </a:t>
            </a:r>
            <a:r>
              <a:rPr lang="en-US" sz="2400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ScrollViewer</a:t>
            </a:r>
            <a:endParaRPr lang="en-US" sz="2400" dirty="0" smtClean="0">
              <a:solidFill>
                <a:schemeClr val="tx2"/>
              </a:solidFill>
              <a:latin typeface="Consolas" pitchFamily="49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345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Touch Object in WPF4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5038" y="1317625"/>
            <a:ext cx="7369175" cy="4241800"/>
          </a:xfrm>
        </p:spPr>
        <p:txBody>
          <a:bodyPr/>
          <a:lstStyle/>
          <a:p>
            <a:pPr>
              <a:defRPr/>
            </a:pPr>
            <a:r>
              <a:rPr lang="en-US" dirty="0"/>
              <a:t>Really just a collection of raw-touch points (</a:t>
            </a:r>
            <a:r>
              <a:rPr lang="en-US" b="1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TouchPoint</a:t>
            </a:r>
            <a:r>
              <a:rPr lang="en-US" dirty="0"/>
              <a:t>)</a:t>
            </a:r>
          </a:p>
          <a:p>
            <a:pPr>
              <a:defRPr/>
            </a:pPr>
            <a:r>
              <a:rPr lang="en-US" dirty="0"/>
              <a:t>Hook  </a:t>
            </a:r>
            <a:r>
              <a:rPr lang="en-US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Touch.FrameReported</a:t>
            </a:r>
            <a:r>
              <a:rPr lang="en-US" dirty="0"/>
              <a:t> event</a:t>
            </a:r>
          </a:p>
          <a:p>
            <a:pPr>
              <a:defRPr/>
            </a:pPr>
            <a:r>
              <a:rPr lang="en-US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TouchFrameEventArgs</a:t>
            </a:r>
            <a:r>
              <a:rPr lang="en-US" dirty="0"/>
              <a:t> in hooked event contains the collection of points</a:t>
            </a:r>
          </a:p>
          <a:p>
            <a:pPr>
              <a:defRPr/>
            </a:pPr>
            <a:r>
              <a:rPr lang="en-US" dirty="0"/>
              <a:t>Each point contains a </a:t>
            </a:r>
            <a:r>
              <a:rPr lang="en-US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TouchAction</a:t>
            </a:r>
            <a:r>
              <a:rPr lang="en-US" dirty="0"/>
              <a:t> of </a:t>
            </a:r>
            <a:r>
              <a:rPr lang="en-US" dirty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Down</a:t>
            </a:r>
            <a:r>
              <a:rPr lang="en-US" dirty="0"/>
              <a:t>, </a:t>
            </a:r>
            <a:r>
              <a:rPr lang="en-US" dirty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Move</a:t>
            </a:r>
            <a:r>
              <a:rPr lang="en-US" dirty="0"/>
              <a:t> or </a:t>
            </a:r>
            <a:r>
              <a:rPr lang="en-US" dirty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Up</a:t>
            </a:r>
          </a:p>
          <a:p>
            <a:pPr>
              <a:defRPr/>
            </a:pPr>
            <a:r>
              <a:rPr lang="en-US" dirty="0"/>
              <a:t>No built-in inertia or manipulation support</a:t>
            </a:r>
          </a:p>
          <a:p>
            <a:pPr>
              <a:defRPr/>
            </a:pPr>
            <a:r>
              <a:rPr lang="en-US" dirty="0"/>
              <a:t>Very easy to port between raw WPF4 multi-touch and Silverlight multi-touch – this exact </a:t>
            </a:r>
            <a:r>
              <a:rPr lang="en-US" dirty="0" smtClean="0"/>
              <a:t>(and only) framework </a:t>
            </a:r>
            <a:r>
              <a:rPr lang="en-US" dirty="0"/>
              <a:t>lives in </a:t>
            </a:r>
            <a:r>
              <a:rPr lang="en-US" dirty="0" smtClean="0"/>
              <a:t>Silverlight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0276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WPF4 example with Touch object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647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Raw Multi-touch in WPF4</a:t>
            </a:r>
            <a:endParaRPr lang="en-US" dirty="0"/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876050" y="1483561"/>
            <a:ext cx="7369175" cy="4241800"/>
          </a:xfrm>
        </p:spPr>
        <p:txBody>
          <a:bodyPr/>
          <a:lstStyle/>
          <a:p>
            <a:r>
              <a:rPr lang="en-US" dirty="0" smtClean="0">
                <a:cs typeface="Consolas" pitchFamily="49" charset="0"/>
              </a:rPr>
              <a:t>The following raw events can be hooked for native multi-touch support:</a:t>
            </a:r>
          </a:p>
          <a:p>
            <a:pPr lvl="1"/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public static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readonly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RoutedEvent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TouchDownEvent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;</a:t>
            </a:r>
          </a:p>
          <a:p>
            <a:pPr lvl="1"/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public static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readonly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RoutedEvent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TouchEnterEvent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;</a:t>
            </a:r>
          </a:p>
          <a:p>
            <a:pPr lvl="1"/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public static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readonly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RoutedEvent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TouchLeaveEvent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; </a:t>
            </a:r>
          </a:p>
          <a:p>
            <a:pPr lvl="1"/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public static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readonly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RoutedEvent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TouchMoveEvent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; </a:t>
            </a:r>
          </a:p>
          <a:p>
            <a:pPr lvl="1"/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public static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readonly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RoutedEvent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TouchUpEvent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; </a:t>
            </a:r>
          </a:p>
          <a:p>
            <a:r>
              <a:rPr lang="en-US" dirty="0" smtClean="0"/>
              <a:t>Each event has a “Preview” version</a:t>
            </a:r>
          </a:p>
          <a:p>
            <a:r>
              <a:rPr lang="en-US" dirty="0" smtClean="0"/>
              <a:t>Each event is given a 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TouchEventArgs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parameter which holds the useful touch data</a:t>
            </a:r>
          </a:p>
        </p:txBody>
      </p:sp>
    </p:spTree>
    <p:extLst>
      <p:ext uri="{BB962C8B-B14F-4D97-AF65-F5344CB8AC3E}">
        <p14:creationId xmlns:p14="http://schemas.microsoft.com/office/powerpoint/2010/main" val="3907124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Raw Multi-touch in WPF4</a:t>
            </a:r>
            <a:endParaRPr lang="en-US" dirty="0"/>
          </a:p>
        </p:txBody>
      </p:sp>
      <p:pic>
        <p:nvPicPr>
          <p:cNvPr id="22531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28738" y="1239838"/>
            <a:ext cx="6291262" cy="5077448"/>
          </a:xfrm>
        </p:spPr>
      </p:pic>
    </p:spTree>
    <p:extLst>
      <p:ext uri="{BB962C8B-B14F-4D97-AF65-F5344CB8AC3E}">
        <p14:creationId xmlns:p14="http://schemas.microsoft.com/office/powerpoint/2010/main" val="819606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Raw Multi-touch in WPF4</a:t>
            </a:r>
            <a:endParaRPr lang="en-US" dirty="0"/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896938" y="1651000"/>
            <a:ext cx="7369175" cy="4241800"/>
          </a:xfrm>
        </p:spPr>
        <p:txBody>
          <a:bodyPr/>
          <a:lstStyle/>
          <a:p>
            <a:r>
              <a:rPr lang="en-US" dirty="0" smtClean="0"/>
              <a:t>Hook 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TouchDown</a:t>
            </a:r>
            <a:r>
              <a:rPr lang="en-US" dirty="0" smtClean="0"/>
              <a:t>, 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TouchMove</a:t>
            </a:r>
            <a:r>
              <a:rPr lang="en-US" dirty="0" smtClean="0"/>
              <a:t>, 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TouchUp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events (at minimum)</a:t>
            </a:r>
          </a:p>
          <a:p>
            <a:r>
              <a:rPr lang="en-US" dirty="0" smtClean="0"/>
              <a:t>Use 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TouchEventArgs.TouchDevice.Id</a:t>
            </a:r>
            <a:r>
              <a:rPr lang="en-US" dirty="0" smtClean="0"/>
              <a:t> to keep track of touch point between events</a:t>
            </a:r>
          </a:p>
          <a:p>
            <a:pPr lvl="1"/>
            <a:r>
              <a:rPr lang="en-US" dirty="0" smtClean="0"/>
              <a:t>Each individual touch point will have unique ID through lifetime of the touch</a:t>
            </a:r>
          </a:p>
          <a:p>
            <a:r>
              <a:rPr lang="en-US" dirty="0" smtClean="0"/>
              <a:t>Use 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TouchEventArgs.GetTouchPoint</a:t>
            </a:r>
            <a:r>
              <a:rPr lang="en-US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()</a:t>
            </a:r>
            <a:r>
              <a:rPr lang="en-US" b="1" dirty="0" smtClean="0"/>
              <a:t> </a:t>
            </a:r>
            <a:r>
              <a:rPr lang="en-US" dirty="0" smtClean="0"/>
              <a:t>to get position and other information for the current point</a:t>
            </a:r>
          </a:p>
          <a:p>
            <a:pPr lvl="1"/>
            <a:r>
              <a:rPr lang="en-US" dirty="0" smtClean="0"/>
              <a:t>Must pass in 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UIElement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to get position of touch point relative to it</a:t>
            </a:r>
          </a:p>
        </p:txBody>
      </p:sp>
    </p:spTree>
    <p:extLst>
      <p:ext uri="{BB962C8B-B14F-4D97-AF65-F5344CB8AC3E}">
        <p14:creationId xmlns:p14="http://schemas.microsoft.com/office/powerpoint/2010/main" val="739447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WPF Raw Touch</a:t>
            </a:r>
          </a:p>
        </p:txBody>
      </p:sp>
    </p:spTree>
    <p:extLst>
      <p:ext uri="{BB962C8B-B14F-4D97-AF65-F5344CB8AC3E}">
        <p14:creationId xmlns:p14="http://schemas.microsoft.com/office/powerpoint/2010/main" val="690523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Manipulation in WPF4</a:t>
            </a:r>
            <a:endParaRPr lang="en-US" dirty="0"/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Each control must opt-in to manipulation</a:t>
            </a:r>
          </a:p>
          <a:p>
            <a:r>
              <a:rPr lang="en-US" dirty="0" err="1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IsManipulationEnabled</a:t>
            </a:r>
            <a:r>
              <a:rPr lang="en-US" dirty="0" smtClean="0">
                <a:solidFill>
                  <a:srgbClr val="0000FF"/>
                </a:solidFill>
                <a:latin typeface="Consolas" pitchFamily="49" charset="0"/>
                <a:cs typeface="Consolas" pitchFamily="49" charset="0"/>
              </a:rPr>
              <a:t>="True"</a:t>
            </a:r>
            <a:r>
              <a:rPr lang="en-US" dirty="0" smtClean="0"/>
              <a:t> on controls which are </a:t>
            </a:r>
            <a:r>
              <a:rPr lang="en-US" dirty="0" err="1" smtClean="0"/>
              <a:t>manipulable</a:t>
            </a:r>
            <a:endParaRPr lang="en-US" dirty="0" smtClean="0"/>
          </a:p>
          <a:p>
            <a:r>
              <a:rPr lang="en-US" dirty="0" smtClean="0"/>
              <a:t>Hook 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ManipulationStarting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and 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ManipulationDelta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events</a:t>
            </a:r>
          </a:p>
          <a:p>
            <a:r>
              <a:rPr lang="en-US" dirty="0" smtClean="0"/>
              <a:t>Optionally hook 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ManipulationCompleted</a:t>
            </a:r>
            <a:r>
              <a:rPr lang="en-US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/>
              <a:t>event</a:t>
            </a:r>
          </a:p>
          <a:p>
            <a:r>
              <a:rPr lang="en-US" dirty="0" smtClean="0"/>
              <a:t>Easy to set the resulting values to WPF Transforms as you’ll see…</a:t>
            </a:r>
          </a:p>
        </p:txBody>
      </p:sp>
    </p:spTree>
    <p:extLst>
      <p:ext uri="{BB962C8B-B14F-4D97-AF65-F5344CB8AC3E}">
        <p14:creationId xmlns:p14="http://schemas.microsoft.com/office/powerpoint/2010/main" val="1173180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Manipulation in WPF4</a:t>
            </a:r>
            <a:endParaRPr lang="en-US" dirty="0"/>
          </a:p>
        </p:txBody>
      </p:sp>
      <p:pic>
        <p:nvPicPr>
          <p:cNvPr id="26627" name="Content Placeholder 1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33488" y="1258888"/>
            <a:ext cx="6548437" cy="5004540"/>
          </a:xfrm>
        </p:spPr>
      </p:pic>
    </p:spTree>
    <p:extLst>
      <p:ext uri="{BB962C8B-B14F-4D97-AF65-F5344CB8AC3E}">
        <p14:creationId xmlns:p14="http://schemas.microsoft.com/office/powerpoint/2010/main" val="3960372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Manipulation in WPF4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b="1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ManipulationStarting</a:t>
            </a:r>
            <a:endParaRPr lang="en-US" dirty="0">
              <a:solidFill>
                <a:schemeClr val="tx2"/>
              </a:solidFill>
            </a:endParaRPr>
          </a:p>
          <a:p>
            <a:pPr lvl="1">
              <a:defRPr/>
            </a:pPr>
            <a:r>
              <a:rPr lang="en-US" dirty="0"/>
              <a:t>Set </a:t>
            </a:r>
            <a:r>
              <a:rPr lang="en-US" sz="20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ManipulationStartingEventArgs</a:t>
            </a:r>
            <a:r>
              <a:rPr lang="en-US" sz="20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.  </a:t>
            </a:r>
            <a:r>
              <a:rPr lang="en-US" sz="20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ManipulationContainer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/>
              <a:t>to the parent element so manipulations are rendered relative to it</a:t>
            </a:r>
          </a:p>
          <a:p>
            <a:pPr lvl="1">
              <a:defRPr/>
            </a:pPr>
            <a:r>
              <a:rPr lang="en-US" dirty="0" smtClean="0"/>
              <a:t>Use 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ManipulationStartingEventArgs.Mode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cs typeface="Consolas" pitchFamily="49" charset="0"/>
              </a:rPr>
              <a:t>to set allowed manipulation modes</a:t>
            </a:r>
            <a:endParaRPr lang="en-US" dirty="0"/>
          </a:p>
          <a:p>
            <a:pPr>
              <a:defRPr/>
            </a:pPr>
            <a:r>
              <a:rPr lang="en-US" b="1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ManipulationDelta</a:t>
            </a:r>
            <a:endParaRPr lang="en-US" dirty="0">
              <a:solidFill>
                <a:schemeClr val="tx2"/>
              </a:solidFill>
            </a:endParaRPr>
          </a:p>
          <a:p>
            <a:pPr lvl="1">
              <a:defRPr/>
            </a:pPr>
            <a:r>
              <a:rPr lang="en-US" dirty="0"/>
              <a:t>Apply the manipulations from </a:t>
            </a:r>
            <a:r>
              <a:rPr lang="en-US" b="1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ManipulationDeltaEventArgs</a:t>
            </a:r>
            <a:r>
              <a:rPr lang="en-US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. 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ManipulationDelta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/>
              <a:t>to the element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627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868363" y="1612232"/>
            <a:ext cx="7369175" cy="4712368"/>
          </a:xfrm>
        </p:spPr>
        <p:txBody>
          <a:bodyPr/>
          <a:lstStyle/>
          <a:p>
            <a:r>
              <a:rPr lang="en-US" sz="2800" dirty="0" smtClean="0"/>
              <a:t>What is Multi-touch?</a:t>
            </a:r>
          </a:p>
          <a:p>
            <a:r>
              <a:rPr lang="en-US" sz="2800" dirty="0" smtClean="0"/>
              <a:t>Why do I care?</a:t>
            </a:r>
          </a:p>
          <a:p>
            <a:r>
              <a:rPr lang="en-US" sz="2800" dirty="0" smtClean="0"/>
              <a:t>Multi-touch in Windows 7</a:t>
            </a:r>
          </a:p>
          <a:p>
            <a:r>
              <a:rPr lang="en-US" sz="2800" dirty="0" smtClean="0"/>
              <a:t>Multi-touch in WPF4</a:t>
            </a:r>
          </a:p>
          <a:p>
            <a:r>
              <a:rPr lang="en-US" sz="2800" dirty="0" smtClean="0"/>
              <a:t>Multi-touch in Silverlight</a:t>
            </a:r>
          </a:p>
          <a:p>
            <a:r>
              <a:rPr lang="en-US" sz="2800" dirty="0" smtClean="0"/>
              <a:t>Multi-touch in Windows Phone</a:t>
            </a:r>
          </a:p>
          <a:p>
            <a:r>
              <a:rPr lang="en-US" sz="2800" dirty="0" smtClean="0"/>
              <a:t>Multi-touch in Surface</a:t>
            </a:r>
          </a:p>
        </p:txBody>
      </p:sp>
    </p:spTree>
    <p:extLst>
      <p:ext uri="{BB962C8B-B14F-4D97-AF65-F5344CB8AC3E}">
        <p14:creationId xmlns:p14="http://schemas.microsoft.com/office/powerpoint/2010/main" val="1053689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WPF Manipulation</a:t>
            </a:r>
          </a:p>
        </p:txBody>
      </p:sp>
    </p:spTree>
    <p:extLst>
      <p:ext uri="{BB962C8B-B14F-4D97-AF65-F5344CB8AC3E}">
        <p14:creationId xmlns:p14="http://schemas.microsoft.com/office/powerpoint/2010/main" val="3844677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Inertia in WPF4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US" sz="2000" dirty="0" smtClean="0"/>
              <a:t>The items in our last example didn’t behave like real-world objects because they lacked physics</a:t>
            </a:r>
          </a:p>
          <a:p>
            <a:pPr>
              <a:defRPr/>
            </a:pPr>
            <a:r>
              <a:rPr lang="en-US" sz="2000" dirty="0" smtClean="0"/>
              <a:t>We can easily add simple inertial physics</a:t>
            </a:r>
          </a:p>
          <a:p>
            <a:pPr>
              <a:defRPr/>
            </a:pPr>
            <a:r>
              <a:rPr lang="en-US" sz="2000" dirty="0" smtClean="0"/>
              <a:t>Hook the </a:t>
            </a:r>
            <a:r>
              <a:rPr lang="en-US" sz="20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ManipulationInertiaStarting</a:t>
            </a:r>
            <a:r>
              <a:rPr lang="en-US" sz="2000" dirty="0" smtClean="0">
                <a:solidFill>
                  <a:schemeClr val="tx2"/>
                </a:solidFill>
              </a:rPr>
              <a:t> </a:t>
            </a:r>
            <a:r>
              <a:rPr lang="en-US" sz="2000" dirty="0" smtClean="0"/>
              <a:t>event and set behaviors for the required manipulation behaviors</a:t>
            </a:r>
          </a:p>
          <a:p>
            <a:pPr lvl="1">
              <a:defRPr/>
            </a:pPr>
            <a:r>
              <a:rPr lang="en-US" sz="1800" b="1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ExpansionBehavior</a:t>
            </a:r>
            <a:endParaRPr lang="en-US" sz="1800" b="1" dirty="0">
              <a:solidFill>
                <a:schemeClr val="tx2"/>
              </a:solidFill>
              <a:latin typeface="Consolas" pitchFamily="49" charset="0"/>
              <a:cs typeface="Consolas" pitchFamily="49" charset="0"/>
            </a:endParaRPr>
          </a:p>
          <a:p>
            <a:pPr lvl="1">
              <a:defRPr/>
            </a:pPr>
            <a:r>
              <a:rPr lang="en-US" sz="1800" b="1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RotationBehavior</a:t>
            </a:r>
            <a:endParaRPr lang="en-US" sz="1800" b="1" dirty="0">
              <a:solidFill>
                <a:schemeClr val="tx2"/>
              </a:solidFill>
              <a:latin typeface="Consolas" pitchFamily="49" charset="0"/>
              <a:cs typeface="Consolas" pitchFamily="49" charset="0"/>
            </a:endParaRPr>
          </a:p>
          <a:p>
            <a:pPr lvl="1">
              <a:defRPr/>
            </a:pP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TranslationBehavior</a:t>
            </a:r>
            <a:endParaRPr lang="en-US" sz="1800" b="1" dirty="0" smtClean="0">
              <a:solidFill>
                <a:schemeClr val="tx2"/>
              </a:solidFill>
              <a:latin typeface="Consolas" pitchFamily="49" charset="0"/>
              <a:cs typeface="Consolas" pitchFamily="49" charset="0"/>
            </a:endParaRPr>
          </a:p>
          <a:p>
            <a:pPr>
              <a:defRPr/>
            </a:pPr>
            <a:r>
              <a:rPr lang="en-US" sz="2000" dirty="0" smtClean="0">
                <a:cs typeface="Consolas" pitchFamily="49" charset="0"/>
              </a:rPr>
              <a:t>Each behavior has an </a:t>
            </a:r>
            <a:r>
              <a:rPr lang="en-US" sz="20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InitialVelocity</a:t>
            </a:r>
            <a:r>
              <a:rPr lang="en-US" sz="2000" dirty="0" smtClean="0">
                <a:solidFill>
                  <a:schemeClr val="tx2"/>
                </a:solidFill>
                <a:cs typeface="Consolas" pitchFamily="49" charset="0"/>
              </a:rPr>
              <a:t> </a:t>
            </a:r>
            <a:r>
              <a:rPr lang="en-US" sz="2000" dirty="0" smtClean="0">
                <a:cs typeface="Consolas" pitchFamily="49" charset="0"/>
              </a:rPr>
              <a:t>and </a:t>
            </a:r>
            <a:r>
              <a:rPr lang="en-US" sz="20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DesiredDeceleration</a:t>
            </a:r>
            <a:r>
              <a:rPr lang="en-US" sz="2000" dirty="0" smtClean="0">
                <a:solidFill>
                  <a:schemeClr val="tx2"/>
                </a:solidFill>
                <a:cs typeface="Consolas" pitchFamily="49" charset="0"/>
              </a:rPr>
              <a:t> </a:t>
            </a:r>
            <a:r>
              <a:rPr lang="en-US" sz="2000" dirty="0" smtClean="0">
                <a:cs typeface="Consolas" pitchFamily="49" charset="0"/>
              </a:rPr>
              <a:t>property to be set</a:t>
            </a:r>
          </a:p>
          <a:p>
            <a:pPr>
              <a:defRPr/>
            </a:pPr>
            <a:r>
              <a:rPr lang="en-US" sz="2000" dirty="0" smtClean="0">
                <a:cs typeface="Consolas" pitchFamily="49" charset="0"/>
              </a:rPr>
              <a:t>Optionally handle objects moving out of view in </a:t>
            </a:r>
            <a:r>
              <a:rPr lang="en-US" sz="2000" b="1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ManipulationDelta</a:t>
            </a:r>
            <a:r>
              <a:rPr lang="en-US" sz="2000" b="1" dirty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cs typeface="Consolas" pitchFamily="49" charset="0"/>
              </a:rPr>
              <a:t>event handler</a:t>
            </a:r>
          </a:p>
        </p:txBody>
      </p:sp>
    </p:spTree>
    <p:extLst>
      <p:ext uri="{BB962C8B-B14F-4D97-AF65-F5344CB8AC3E}">
        <p14:creationId xmlns:p14="http://schemas.microsoft.com/office/powerpoint/2010/main" val="1831102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Inertia in WPF4</a:t>
            </a:r>
            <a:endParaRPr lang="en-US" dirty="0"/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cs typeface="Consolas" pitchFamily="49" charset="0"/>
              </a:rPr>
              <a:t>Velocity values</a:t>
            </a:r>
          </a:p>
          <a:p>
            <a:pPr lvl="1"/>
            <a:r>
              <a:rPr lang="en-US" dirty="0" smtClean="0">
                <a:cs typeface="Consolas" pitchFamily="49" charset="0"/>
              </a:rPr>
              <a:t>Scaling (Expansion) – DIPs / millisecond</a:t>
            </a:r>
          </a:p>
          <a:p>
            <a:pPr lvl="1"/>
            <a:r>
              <a:rPr lang="en-US" dirty="0" smtClean="0">
                <a:cs typeface="Consolas" pitchFamily="49" charset="0"/>
              </a:rPr>
              <a:t>Rotation – Degrees / millisecond</a:t>
            </a:r>
          </a:p>
          <a:p>
            <a:pPr lvl="1"/>
            <a:r>
              <a:rPr lang="en-US" dirty="0" smtClean="0">
                <a:cs typeface="Consolas" pitchFamily="49" charset="0"/>
              </a:rPr>
              <a:t>Translation – DIPs / millisecond</a:t>
            </a:r>
          </a:p>
          <a:p>
            <a:r>
              <a:rPr lang="en-US" dirty="0" smtClean="0">
                <a:cs typeface="Consolas" pitchFamily="49" charset="0"/>
              </a:rPr>
              <a:t>Deceleration values</a:t>
            </a:r>
          </a:p>
          <a:p>
            <a:pPr lvl="1"/>
            <a:r>
              <a:rPr lang="en-US" dirty="0" smtClean="0">
                <a:cs typeface="Consolas" pitchFamily="49" charset="0"/>
              </a:rPr>
              <a:t>Scaling (Expansion) – DIPs / millisecond</a:t>
            </a:r>
            <a:r>
              <a:rPr lang="en-US" baseline="30000" dirty="0" smtClean="0">
                <a:cs typeface="Consolas" pitchFamily="49" charset="0"/>
              </a:rPr>
              <a:t>2</a:t>
            </a:r>
          </a:p>
          <a:p>
            <a:pPr lvl="1"/>
            <a:r>
              <a:rPr lang="en-US" dirty="0" smtClean="0">
                <a:cs typeface="Consolas" pitchFamily="49" charset="0"/>
              </a:rPr>
              <a:t>Rotation – Degrees / millisecond</a:t>
            </a:r>
            <a:r>
              <a:rPr lang="en-US" baseline="30000" dirty="0" smtClean="0">
                <a:cs typeface="Consolas" pitchFamily="49" charset="0"/>
              </a:rPr>
              <a:t>2</a:t>
            </a:r>
            <a:endParaRPr lang="en-US" dirty="0" smtClean="0">
              <a:cs typeface="Consolas" pitchFamily="49" charset="0"/>
            </a:endParaRPr>
          </a:p>
          <a:p>
            <a:pPr lvl="1"/>
            <a:r>
              <a:rPr lang="en-US" dirty="0" smtClean="0">
                <a:cs typeface="Consolas" pitchFamily="49" charset="0"/>
              </a:rPr>
              <a:t>Translation – DIPs / millisecond</a:t>
            </a:r>
            <a:r>
              <a:rPr lang="en-US" baseline="30000" dirty="0" smtClean="0">
                <a:cs typeface="Consolas" pitchFamily="49" charset="0"/>
              </a:rPr>
              <a:t>2</a:t>
            </a:r>
            <a:endParaRPr lang="en-US" dirty="0" smtClean="0">
              <a:cs typeface="Consolas" pitchFamily="49" charset="0"/>
            </a:endParaRPr>
          </a:p>
          <a:p>
            <a:r>
              <a:rPr lang="en-US" dirty="0" smtClean="0">
                <a:cs typeface="Consolas" pitchFamily="49" charset="0"/>
              </a:rPr>
              <a:t>DIP – </a:t>
            </a:r>
            <a:r>
              <a:rPr lang="en-US" b="1" dirty="0" smtClean="0">
                <a:cs typeface="Consolas" pitchFamily="49" charset="0"/>
              </a:rPr>
              <a:t>D</a:t>
            </a:r>
            <a:r>
              <a:rPr lang="en-US" dirty="0" smtClean="0">
                <a:cs typeface="Consolas" pitchFamily="49" charset="0"/>
              </a:rPr>
              <a:t>evice </a:t>
            </a:r>
            <a:r>
              <a:rPr lang="en-US" b="1" dirty="0" smtClean="0">
                <a:cs typeface="Consolas" pitchFamily="49" charset="0"/>
              </a:rPr>
              <a:t>I</a:t>
            </a:r>
            <a:r>
              <a:rPr lang="en-US" dirty="0" smtClean="0">
                <a:cs typeface="Consolas" pitchFamily="49" charset="0"/>
              </a:rPr>
              <a:t>ndependent </a:t>
            </a:r>
            <a:r>
              <a:rPr lang="en-US" b="1" dirty="0" smtClean="0">
                <a:cs typeface="Consolas" pitchFamily="49" charset="0"/>
              </a:rPr>
              <a:t>P</a:t>
            </a:r>
            <a:r>
              <a:rPr lang="en-US" dirty="0" smtClean="0">
                <a:cs typeface="Consolas" pitchFamily="49" charset="0"/>
              </a:rPr>
              <a:t>ixel, 1/96</a:t>
            </a:r>
            <a:r>
              <a:rPr lang="en-US" baseline="30000" dirty="0" smtClean="0">
                <a:cs typeface="Consolas" pitchFamily="49" charset="0"/>
              </a:rPr>
              <a:t>th</a:t>
            </a:r>
            <a:r>
              <a:rPr lang="en-US" dirty="0" smtClean="0">
                <a:cs typeface="Consolas" pitchFamily="49" charset="0"/>
              </a:rPr>
              <a:t> inch</a:t>
            </a:r>
          </a:p>
        </p:txBody>
      </p:sp>
    </p:spTree>
    <p:extLst>
      <p:ext uri="{BB962C8B-B14F-4D97-AF65-F5344CB8AC3E}">
        <p14:creationId xmlns:p14="http://schemas.microsoft.com/office/powerpoint/2010/main" val="3564060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Inertia in WPF4</a:t>
            </a:r>
            <a:endParaRPr lang="en-US" dirty="0"/>
          </a:p>
        </p:txBody>
      </p:sp>
      <p:pic>
        <p:nvPicPr>
          <p:cNvPr id="31747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5925" y="1392238"/>
            <a:ext cx="8337550" cy="4625466"/>
          </a:xfrm>
        </p:spPr>
      </p:pic>
    </p:spTree>
    <p:extLst>
      <p:ext uri="{BB962C8B-B14F-4D97-AF65-F5344CB8AC3E}">
        <p14:creationId xmlns:p14="http://schemas.microsoft.com/office/powerpoint/2010/main" val="582497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WPF Inertia</a:t>
            </a:r>
          </a:p>
        </p:txBody>
      </p:sp>
    </p:spTree>
    <p:extLst>
      <p:ext uri="{BB962C8B-B14F-4D97-AF65-F5344CB8AC3E}">
        <p14:creationId xmlns:p14="http://schemas.microsoft.com/office/powerpoint/2010/main" val="2921147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Multi-touch in Silverlight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Baked-in support is extremely limited</a:t>
            </a:r>
          </a:p>
          <a:p>
            <a:pPr>
              <a:defRPr/>
            </a:pPr>
            <a:r>
              <a:rPr lang="en-US" dirty="0" smtClean="0"/>
              <a:t>All we have is the </a:t>
            </a:r>
            <a:r>
              <a:rPr lang="en-US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object as we saw in the previous WPF example</a:t>
            </a:r>
          </a:p>
          <a:p>
            <a:pPr>
              <a:defRPr/>
            </a:pPr>
            <a:r>
              <a:rPr lang="en-US" dirty="0" smtClean="0"/>
              <a:t>It works identically to that, so we will skip the example…</a:t>
            </a:r>
          </a:p>
        </p:txBody>
      </p:sp>
    </p:spTree>
    <p:extLst>
      <p:ext uri="{BB962C8B-B14F-4D97-AF65-F5344CB8AC3E}">
        <p14:creationId xmlns:p14="http://schemas.microsoft.com/office/powerpoint/2010/main" val="4128038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2700" dirty="0" err="1"/>
              <a:t>System.Windows.Input.Manipulations</a:t>
            </a:r>
            <a:endParaRPr lang="en-US" sz="27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6050" y="1299075"/>
            <a:ext cx="7369175" cy="497338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1600" dirty="0" smtClean="0"/>
              <a:t>Microsoft Surface Silverlight Manipulations and Inertia Sample</a:t>
            </a:r>
          </a:p>
          <a:p>
            <a:pPr lvl="1">
              <a:defRPr/>
            </a:pPr>
            <a:r>
              <a:rPr lang="en-US" sz="1600" b="1" u="sng" dirty="0" smtClean="0">
                <a:solidFill>
                  <a:srgbClr val="FF0000"/>
                </a:solidFill>
              </a:rPr>
              <a:t>http://tinyurl.com/slmanip</a:t>
            </a:r>
            <a:endParaRPr lang="en-US" sz="1600" u="sng" dirty="0" smtClean="0">
              <a:solidFill>
                <a:srgbClr val="FF0000"/>
              </a:solidFill>
            </a:endParaRPr>
          </a:p>
          <a:p>
            <a:pPr lvl="1">
              <a:defRPr/>
            </a:pPr>
            <a:r>
              <a:rPr lang="en-US" sz="1600" dirty="0" smtClean="0"/>
              <a:t>Contains System.Windows.Input.Manipulations.dll</a:t>
            </a:r>
          </a:p>
          <a:p>
            <a:pPr lvl="1">
              <a:defRPr/>
            </a:pPr>
            <a:r>
              <a:rPr lang="en-US" sz="1600" dirty="0" smtClean="0"/>
              <a:t>Included in the sample is built for .NET 3.5 and is </a:t>
            </a:r>
            <a:r>
              <a:rPr lang="en-US" sz="1600" b="1" dirty="0" smtClean="0"/>
              <a:t>NOT</a:t>
            </a:r>
            <a:r>
              <a:rPr lang="en-US" sz="1600" dirty="0" smtClean="0"/>
              <a:t> redistributable</a:t>
            </a:r>
          </a:p>
          <a:p>
            <a:pPr lvl="1">
              <a:defRPr/>
            </a:pPr>
            <a:r>
              <a:rPr lang="en-US" sz="1600" dirty="0" smtClean="0"/>
              <a:t>Works with Silverlight 3 and higher</a:t>
            </a:r>
          </a:p>
          <a:p>
            <a:pPr lvl="1">
              <a:defRPr/>
            </a:pPr>
            <a:r>
              <a:rPr lang="en-US" sz="1600" dirty="0" smtClean="0"/>
              <a:t>Stupidly complex…needs to be baked into Silverlight like it is in WPF</a:t>
            </a:r>
          </a:p>
          <a:p>
            <a:pPr lvl="1">
              <a:defRPr/>
            </a:pPr>
            <a:r>
              <a:rPr lang="en-US" sz="1600" b="1" dirty="0" smtClean="0">
                <a:solidFill>
                  <a:srgbClr val="FF0000"/>
                </a:solidFill>
              </a:rPr>
              <a:t>http://touch.codeplex.com/ </a:t>
            </a:r>
            <a:r>
              <a:rPr lang="en-US" sz="1600" dirty="0" smtClean="0"/>
              <a:t>uses this library but makes it much easier…check it out!</a:t>
            </a:r>
          </a:p>
          <a:p>
            <a:pPr>
              <a:defRPr/>
            </a:pPr>
            <a:r>
              <a:rPr lang="en-US" sz="1600" dirty="0" smtClean="0"/>
              <a:t>Additional Libraries</a:t>
            </a:r>
          </a:p>
          <a:p>
            <a:pPr lvl="1">
              <a:defRPr/>
            </a:pPr>
            <a:r>
              <a:rPr lang="en-US" sz="1600" dirty="0" smtClean="0"/>
              <a:t>These libraries require the above sample and have the same licensing issues…</a:t>
            </a:r>
          </a:p>
          <a:p>
            <a:pPr lvl="1">
              <a:defRPr/>
            </a:pPr>
            <a:r>
              <a:rPr lang="en-US" sz="1600" b="1" dirty="0" smtClean="0"/>
              <a:t>Expression Behavior</a:t>
            </a:r>
          </a:p>
          <a:p>
            <a:pPr lvl="2">
              <a:defRPr/>
            </a:pPr>
            <a:r>
              <a:rPr lang="en-US" sz="1600" b="1" dirty="0">
                <a:solidFill>
                  <a:srgbClr val="FF0000"/>
                </a:solidFill>
              </a:rPr>
              <a:t>http://</a:t>
            </a:r>
            <a:r>
              <a:rPr lang="en-US" sz="1600" b="1" dirty="0" smtClean="0">
                <a:solidFill>
                  <a:srgbClr val="FF0000"/>
                </a:solidFill>
              </a:rPr>
              <a:t>tinyurl.com/slmtbehavior</a:t>
            </a:r>
          </a:p>
          <a:p>
            <a:pPr lvl="1">
              <a:defRPr/>
            </a:pPr>
            <a:r>
              <a:rPr lang="en-US" sz="1600" b="1" dirty="0" smtClean="0"/>
              <a:t>Touch</a:t>
            </a:r>
          </a:p>
          <a:p>
            <a:pPr lvl="2">
              <a:defRPr/>
            </a:pPr>
            <a:r>
              <a:rPr lang="en-US" sz="1600" dirty="0">
                <a:solidFill>
                  <a:srgbClr val="FF0000"/>
                </a:solidFill>
              </a:rPr>
              <a:t>http://touch.codeplex.com</a:t>
            </a:r>
            <a:r>
              <a:rPr lang="en-US" sz="1600" dirty="0" smtClean="0">
                <a:solidFill>
                  <a:srgbClr val="FF0000"/>
                </a:solidFill>
              </a:rPr>
              <a:t>/</a:t>
            </a:r>
            <a:endParaRPr lang="en-US" sz="1600" b="1" dirty="0" smtClean="0"/>
          </a:p>
          <a:p>
            <a:pPr lvl="1">
              <a:defRPr/>
            </a:pPr>
            <a:r>
              <a:rPr lang="en-US" sz="1600" b="1" dirty="0" smtClean="0"/>
              <a:t>Touch Toolkit</a:t>
            </a:r>
          </a:p>
          <a:p>
            <a:pPr lvl="2">
              <a:defRPr/>
            </a:pPr>
            <a:r>
              <a:rPr lang="en-US" sz="1600" b="1" dirty="0">
                <a:solidFill>
                  <a:srgbClr val="FF0000"/>
                </a:solidFill>
              </a:rPr>
              <a:t>http://touchtoolkit.codeplex.com/</a:t>
            </a:r>
          </a:p>
          <a:p>
            <a:pPr lvl="2">
              <a:defRPr/>
            </a:pPr>
            <a:endParaRPr lang="en-US" sz="16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69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3763" y="712788"/>
            <a:ext cx="7974012" cy="609600"/>
          </a:xfrm>
        </p:spPr>
        <p:txBody>
          <a:bodyPr/>
          <a:lstStyle/>
          <a:p>
            <a:r>
              <a:rPr lang="en-US" dirty="0" smtClean="0"/>
              <a:t>Windows Phone Touch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7413" y="1238250"/>
            <a:ext cx="7369175" cy="4749800"/>
          </a:xfrm>
        </p:spPr>
        <p:txBody>
          <a:bodyPr/>
          <a:lstStyle/>
          <a:p>
            <a:r>
              <a:rPr lang="en-US" sz="2400" dirty="0" smtClean="0"/>
              <a:t>Same </a:t>
            </a:r>
            <a:r>
              <a:rPr lang="en-US" sz="24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</a:t>
            </a:r>
            <a:r>
              <a:rPr lang="en-US" sz="2400" dirty="0" smtClean="0">
                <a:solidFill>
                  <a:schemeClr val="tx2"/>
                </a:solidFill>
              </a:rPr>
              <a:t> </a:t>
            </a:r>
            <a:r>
              <a:rPr lang="en-US" sz="2400" dirty="0" smtClean="0"/>
              <a:t>object and API that exists in WPF4 and Silverlight</a:t>
            </a:r>
          </a:p>
          <a:p>
            <a:r>
              <a:rPr lang="en-US" sz="2400" dirty="0" smtClean="0"/>
              <a:t>Has the addition of a simple manipulations API similar to WPF4, but is rather limited</a:t>
            </a:r>
          </a:p>
          <a:p>
            <a:pPr lvl="1"/>
            <a:r>
              <a:rPr lang="en-US" sz="2000" dirty="0" smtClean="0"/>
              <a:t>Translate and scale only, </a:t>
            </a:r>
            <a:r>
              <a:rPr lang="en-US" sz="2000" b="1" u="sng" dirty="0" smtClean="0">
                <a:solidFill>
                  <a:srgbClr val="FF0000"/>
                </a:solidFill>
              </a:rPr>
              <a:t>no rotation</a:t>
            </a:r>
            <a:r>
              <a:rPr lang="en-US" sz="2000" dirty="0" smtClean="0"/>
              <a:t>, though a couple homebrew solutions exist</a:t>
            </a:r>
            <a:endParaRPr lang="en-US" sz="2000" b="1" dirty="0" smtClean="0"/>
          </a:p>
          <a:p>
            <a:pPr lvl="1"/>
            <a:r>
              <a:rPr lang="en-US" sz="2000" b="1" u="sng" dirty="0" smtClean="0">
                <a:solidFill>
                  <a:srgbClr val="FF0000"/>
                </a:solidFill>
              </a:rPr>
              <a:t>No inertia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dirty="0" smtClean="0"/>
              <a:t>effects available</a:t>
            </a:r>
          </a:p>
          <a:p>
            <a:r>
              <a:rPr lang="en-US" sz="2400" dirty="0" smtClean="0"/>
              <a:t>Hook the </a:t>
            </a:r>
            <a:r>
              <a:rPr lang="en-US" sz="24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ManipulationStarted</a:t>
            </a:r>
            <a:r>
              <a:rPr lang="en-US" sz="2400" dirty="0" smtClean="0"/>
              <a:t>, </a:t>
            </a:r>
            <a:r>
              <a:rPr lang="en-US" sz="2400" b="1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ManipulationDelta</a:t>
            </a:r>
            <a:r>
              <a:rPr lang="en-US" sz="2400" dirty="0" smtClean="0"/>
              <a:t>, and </a:t>
            </a:r>
            <a:r>
              <a:rPr lang="en-US" sz="2400" b="1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ManipluationCompleted</a:t>
            </a:r>
            <a:r>
              <a:rPr lang="en-US" sz="2400" dirty="0" smtClean="0">
                <a:solidFill>
                  <a:schemeClr val="tx2"/>
                </a:solidFill>
              </a:rPr>
              <a:t> </a:t>
            </a:r>
            <a:r>
              <a:rPr lang="en-US" sz="2400" dirty="0" smtClean="0"/>
              <a:t>events per control, or override the </a:t>
            </a:r>
            <a:r>
              <a:rPr lang="en-US" sz="2400" b="1" dirty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On*</a:t>
            </a:r>
            <a:r>
              <a:rPr lang="en-US" sz="2400" dirty="0" smtClean="0"/>
              <a:t> version of these events</a:t>
            </a:r>
          </a:p>
        </p:txBody>
      </p:sp>
    </p:spTree>
    <p:extLst>
      <p:ext uri="{BB962C8B-B14F-4D97-AF65-F5344CB8AC3E}">
        <p14:creationId xmlns:p14="http://schemas.microsoft.com/office/powerpoint/2010/main" val="522083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Windows Phone Touch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352550"/>
            <a:ext cx="6305550" cy="489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1566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Windows Phone example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532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What is Multi-touch?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en-US" dirty="0" smtClean="0"/>
              <a:t>A device that supports multiple touch points</a:t>
            </a:r>
          </a:p>
          <a:p>
            <a:pPr>
              <a:defRPr/>
            </a:pPr>
            <a:r>
              <a:rPr lang="en-US" dirty="0" smtClean="0"/>
              <a:t>Examples:</a:t>
            </a:r>
          </a:p>
          <a:p>
            <a:pPr lvl="1">
              <a:defRPr/>
            </a:pPr>
            <a:r>
              <a:rPr lang="en-US" dirty="0" smtClean="0"/>
              <a:t>iPhone / </a:t>
            </a:r>
            <a:r>
              <a:rPr lang="en-US" dirty="0" err="1" smtClean="0"/>
              <a:t>iPad</a:t>
            </a:r>
            <a:endParaRPr lang="en-US" dirty="0" smtClean="0"/>
          </a:p>
          <a:p>
            <a:pPr lvl="1">
              <a:defRPr/>
            </a:pPr>
            <a:r>
              <a:rPr lang="en-US" dirty="0" smtClean="0"/>
              <a:t>Windows Phone</a:t>
            </a:r>
          </a:p>
          <a:p>
            <a:pPr lvl="1">
              <a:defRPr/>
            </a:pPr>
            <a:r>
              <a:rPr lang="en-US" dirty="0" smtClean="0"/>
              <a:t>Dell SX2210T monitor</a:t>
            </a:r>
          </a:p>
          <a:p>
            <a:pPr lvl="1">
              <a:defRPr/>
            </a:pPr>
            <a:r>
              <a:rPr lang="en-US" dirty="0" smtClean="0"/>
              <a:t>HP </a:t>
            </a:r>
            <a:r>
              <a:rPr lang="en-US" dirty="0" err="1" smtClean="0"/>
              <a:t>TouchSmart</a:t>
            </a:r>
            <a:r>
              <a:rPr lang="en-US" dirty="0" smtClean="0"/>
              <a:t> PC</a:t>
            </a:r>
          </a:p>
          <a:p>
            <a:pPr lvl="1">
              <a:defRPr/>
            </a:pPr>
            <a:r>
              <a:rPr lang="en-US" dirty="0" smtClean="0"/>
              <a:t>Acer 1420P tablet (this machine</a:t>
            </a:r>
            <a:r>
              <a:rPr lang="en-US" dirty="0" smtClean="0"/>
              <a:t>!)</a:t>
            </a:r>
          </a:p>
          <a:p>
            <a:pPr lvl="1">
              <a:defRPr/>
            </a:pPr>
            <a:r>
              <a:rPr lang="en-US" dirty="0" smtClean="0"/>
              <a:t>Windows 7 slates</a:t>
            </a:r>
            <a:endParaRPr lang="en-US" dirty="0"/>
          </a:p>
          <a:p>
            <a:pPr lvl="1">
              <a:defRPr/>
            </a:pPr>
            <a:r>
              <a:rPr lang="en-US" dirty="0" smtClean="0"/>
              <a:t>Microsoft Surface</a:t>
            </a:r>
          </a:p>
          <a:p>
            <a:pPr>
              <a:defRPr/>
            </a:pPr>
            <a:r>
              <a:rPr lang="en-US" dirty="0" smtClean="0"/>
              <a:t>Allows for easy manipulation of user interface elements with multiple fingers and/or hands</a:t>
            </a:r>
          </a:p>
          <a:p>
            <a:pPr>
              <a:defRPr/>
            </a:pPr>
            <a:r>
              <a:rPr lang="en-US" dirty="0" smtClean="0"/>
              <a:t>Note that different devices have different number of touch points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6965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Silverlight for Windows Phone Toolkit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6050" y="1371266"/>
            <a:ext cx="7369175" cy="4241800"/>
          </a:xfrm>
        </p:spPr>
        <p:txBody>
          <a:bodyPr/>
          <a:lstStyle/>
          <a:p>
            <a:r>
              <a:rPr lang="en-US" sz="2000" dirty="0"/>
              <a:t>Separate Gesture API available in </a:t>
            </a:r>
            <a:r>
              <a:rPr lang="en-US" sz="2000" dirty="0" smtClean="0"/>
              <a:t>XNA, </a:t>
            </a:r>
            <a:r>
              <a:rPr lang="en-US" sz="2000" dirty="0"/>
              <a:t>but can be used in </a:t>
            </a:r>
            <a:r>
              <a:rPr lang="en-US" sz="2000" dirty="0" smtClean="0"/>
              <a:t>Silverlight</a:t>
            </a:r>
          </a:p>
          <a:p>
            <a:r>
              <a:rPr lang="en-US" sz="2000" dirty="0" smtClean="0"/>
              <a:t>Allows for rotation!</a:t>
            </a:r>
          </a:p>
          <a:p>
            <a:r>
              <a:rPr lang="en-US" sz="2000" dirty="0" smtClean="0"/>
              <a:t>This is wrapped nicely in the Silverlight for Windows Phone Toolkit</a:t>
            </a:r>
          </a:p>
          <a:p>
            <a:pPr lvl="1"/>
            <a:r>
              <a:rPr lang="en-US" sz="2000" b="1" dirty="0">
                <a:solidFill>
                  <a:srgbClr val="FF0000"/>
                </a:solidFill>
              </a:rPr>
              <a:t>http://silverlight.codeplex.com/</a:t>
            </a:r>
            <a:endParaRPr lang="en-US" sz="2000" b="1" dirty="0" smtClean="0"/>
          </a:p>
          <a:p>
            <a:r>
              <a:rPr lang="en-US" sz="2000" dirty="0" smtClean="0"/>
              <a:t>Add a </a:t>
            </a:r>
            <a:r>
              <a:rPr lang="en-US" sz="2000" dirty="0" err="1" smtClean="0">
                <a:solidFill>
                  <a:srgbClr val="FFFF00"/>
                </a:solidFill>
                <a:latin typeface="Consolas" pitchFamily="49" charset="0"/>
                <a:cs typeface="Consolas" pitchFamily="49" charset="0"/>
              </a:rPr>
              <a:t>CompositeTransform</a:t>
            </a:r>
            <a:r>
              <a:rPr lang="en-US" sz="2000" dirty="0" smtClean="0">
                <a:solidFill>
                  <a:srgbClr val="FFFF00"/>
                </a:solidFill>
              </a:rPr>
              <a:t> </a:t>
            </a:r>
            <a:r>
              <a:rPr lang="en-US" sz="2000" dirty="0" smtClean="0"/>
              <a:t>to your </a:t>
            </a:r>
            <a:r>
              <a:rPr lang="en-US" sz="2000" dirty="0" err="1" smtClean="0"/>
              <a:t>manipulable</a:t>
            </a:r>
            <a:r>
              <a:rPr lang="en-US" sz="2000" dirty="0" smtClean="0"/>
              <a:t> control</a:t>
            </a:r>
          </a:p>
          <a:p>
            <a:r>
              <a:rPr lang="en-US" sz="2000" dirty="0" smtClean="0"/>
              <a:t>Add event handlers for gestures you care about</a:t>
            </a:r>
          </a:p>
          <a:p>
            <a:pPr marL="538162" lvl="2" indent="-431800">
              <a:spcBef>
                <a:spcPct val="10000"/>
              </a:spcBef>
              <a:spcAft>
                <a:spcPct val="15000"/>
              </a:spcAft>
              <a:buSzPct val="75000"/>
              <a:buFont typeface="Times" charset="0"/>
              <a:buChar char="•"/>
            </a:pPr>
            <a:r>
              <a:rPr lang="en-US" sz="2000" dirty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Tap</a:t>
            </a:r>
            <a:r>
              <a:rPr lang="en-US" sz="2000" dirty="0">
                <a:solidFill>
                  <a:schemeClr val="tx1"/>
                </a:solidFill>
              </a:rPr>
              <a:t>,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DoubleTap</a:t>
            </a:r>
            <a:r>
              <a:rPr lang="en-US" sz="2000" dirty="0">
                <a:solidFill>
                  <a:schemeClr val="tx1"/>
                </a:solidFill>
              </a:rPr>
              <a:t>,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Hold</a:t>
            </a:r>
            <a:r>
              <a:rPr lang="en-US" sz="2000" dirty="0">
                <a:solidFill>
                  <a:schemeClr val="tx1"/>
                </a:solidFill>
              </a:rPr>
              <a:t>,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DragStarted</a:t>
            </a:r>
            <a:r>
              <a:rPr lang="en-US" sz="2000" dirty="0">
                <a:solidFill>
                  <a:schemeClr val="tx1"/>
                </a:solidFill>
              </a:rPr>
              <a:t>,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DragDelta</a:t>
            </a:r>
            <a:r>
              <a:rPr lang="en-US" sz="2000" dirty="0">
                <a:solidFill>
                  <a:schemeClr val="tx1"/>
                </a:solidFill>
              </a:rPr>
              <a:t>,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DragCompleted</a:t>
            </a:r>
            <a:r>
              <a:rPr lang="en-US" sz="2000" dirty="0">
                <a:solidFill>
                  <a:schemeClr val="tx1"/>
                </a:solidFill>
              </a:rPr>
              <a:t>,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Flick</a:t>
            </a:r>
            <a:r>
              <a:rPr lang="en-US" sz="2000" dirty="0">
                <a:solidFill>
                  <a:schemeClr val="tx1"/>
                </a:solidFill>
              </a:rPr>
              <a:t>,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PinchStarted</a:t>
            </a:r>
            <a:r>
              <a:rPr lang="en-US" sz="2000" dirty="0">
                <a:solidFill>
                  <a:schemeClr val="tx1"/>
                </a:solidFill>
              </a:rPr>
              <a:t>,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PinchDelta</a:t>
            </a:r>
            <a:r>
              <a:rPr lang="en-US" sz="2000" dirty="0">
                <a:solidFill>
                  <a:schemeClr val="tx1"/>
                </a:solidFill>
              </a:rPr>
              <a:t>,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PinchCompleted</a:t>
            </a:r>
            <a:endParaRPr lang="en-US" sz="2000" dirty="0">
              <a:solidFill>
                <a:schemeClr val="tx2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sz="2000" dirty="0" smtClean="0"/>
              <a:t>Use </a:t>
            </a:r>
            <a:r>
              <a:rPr lang="en-US" sz="2000" dirty="0" err="1" smtClean="0">
                <a:solidFill>
                  <a:srgbClr val="FFFF00"/>
                </a:solidFill>
                <a:latin typeface="Consolas" pitchFamily="49" charset="0"/>
                <a:cs typeface="Consolas" pitchFamily="49" charset="0"/>
              </a:rPr>
              <a:t>EventArgs</a:t>
            </a:r>
            <a:r>
              <a:rPr lang="en-US" sz="2000" dirty="0" smtClean="0">
                <a:solidFill>
                  <a:srgbClr val="FFFF00"/>
                </a:solidFill>
              </a:rPr>
              <a:t> </a:t>
            </a:r>
            <a:r>
              <a:rPr lang="en-US" sz="2000" dirty="0" smtClean="0"/>
              <a:t>for each event to manipulate transform on control</a:t>
            </a:r>
          </a:p>
          <a:p>
            <a:pPr marL="0" indent="0">
              <a:buNone/>
            </a:pPr>
            <a:endParaRPr lang="en-US" sz="2000" dirty="0" smtClean="0">
              <a:solidFill>
                <a:srgbClr val="FFFF00"/>
              </a:solidFill>
              <a:latin typeface="Consolas" pitchFamily="49" charset="0"/>
              <a:cs typeface="Consolas" pitchFamily="49" charset="0"/>
            </a:endParaRPr>
          </a:p>
          <a:p>
            <a:pPr lvl="1"/>
            <a:endParaRPr lang="en-US" sz="2000" b="1" dirty="0" smtClean="0">
              <a:solidFill>
                <a:srgbClr val="FF0000"/>
              </a:solidFill>
            </a:endParaRPr>
          </a:p>
          <a:p>
            <a:pPr lvl="1"/>
            <a:endParaRPr lang="en-US" sz="2000" b="1" dirty="0" smtClean="0">
              <a:solidFill>
                <a:srgbClr val="FF0000"/>
              </a:solidFill>
            </a:endParaRPr>
          </a:p>
          <a:p>
            <a:pPr lvl="1"/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20379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Silverlight for Windows Phone Toolkit Example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5321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Surface v2</a:t>
            </a:r>
            <a:endParaRPr lang="en-US" dirty="0"/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New Surface hardware due out early 2012</a:t>
            </a:r>
          </a:p>
          <a:p>
            <a:endParaRPr 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7643" y="2222729"/>
            <a:ext cx="4686300" cy="3335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7692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3763" y="131763"/>
            <a:ext cx="7369175" cy="11906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Surface v2</a:t>
            </a:r>
            <a:endParaRPr lang="en-US" dirty="0"/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856786" y="1257397"/>
            <a:ext cx="7369175" cy="4241800"/>
          </a:xfrm>
        </p:spPr>
        <p:txBody>
          <a:bodyPr/>
          <a:lstStyle/>
          <a:p>
            <a:r>
              <a:rPr lang="en-US" sz="2400" dirty="0" smtClean="0"/>
              <a:t>Workstation SDK available to everyone (VS2010 only)</a:t>
            </a:r>
          </a:p>
          <a:p>
            <a:pPr lvl="1"/>
            <a:r>
              <a:rPr lang="en-US" sz="2000" b="1" dirty="0">
                <a:solidFill>
                  <a:srgbClr val="FF0000"/>
                </a:solidFill>
              </a:rPr>
              <a:t>http://www.surface.com</a:t>
            </a:r>
            <a:r>
              <a:rPr lang="en-US" sz="2000" b="1" dirty="0" smtClean="0">
                <a:solidFill>
                  <a:srgbClr val="FF0000"/>
                </a:solidFill>
              </a:rPr>
              <a:t>/</a:t>
            </a:r>
          </a:p>
          <a:p>
            <a:pPr lvl="1"/>
            <a:r>
              <a:rPr lang="en-US" sz="2000" b="1" dirty="0" smtClean="0">
                <a:solidFill>
                  <a:schemeClr val="tx1"/>
                </a:solidFill>
              </a:rPr>
              <a:t>This SDK replaces the Surface 1.0 SDK and the Surface Toolkit for Windows Touch Beta</a:t>
            </a:r>
            <a:endParaRPr lang="en-US" sz="2000" b="1" dirty="0">
              <a:solidFill>
                <a:schemeClr val="tx1"/>
              </a:solidFill>
            </a:endParaRPr>
          </a:p>
          <a:p>
            <a:r>
              <a:rPr lang="en-US" sz="2400" dirty="0" smtClean="0"/>
              <a:t>SDK includes an input simulator which emulates touch points of various types/sizes</a:t>
            </a:r>
          </a:p>
          <a:p>
            <a:pPr lvl="1"/>
            <a:r>
              <a:rPr lang="en-US" sz="1900" dirty="0" smtClean="0"/>
              <a:t>This simulator can be used on a non-touch Windows 7 machine to emulate touch in ANY application!</a:t>
            </a:r>
          </a:p>
          <a:p>
            <a:pPr>
              <a:defRPr/>
            </a:pPr>
            <a:r>
              <a:rPr lang="en-US" sz="2400" dirty="0"/>
              <a:t>Apps can be written in WPF or XNA</a:t>
            </a:r>
          </a:p>
          <a:p>
            <a:pPr>
              <a:defRPr/>
            </a:pPr>
            <a:r>
              <a:rPr lang="en-US" sz="2400" dirty="0"/>
              <a:t>WPF4 apps </a:t>
            </a:r>
            <a:r>
              <a:rPr lang="en-US" sz="2400" dirty="0" smtClean="0"/>
              <a:t>work </a:t>
            </a:r>
            <a:r>
              <a:rPr lang="en-US" sz="2400" dirty="0"/>
              <a:t>on Surface 2 hardware with little to no </a:t>
            </a:r>
            <a:r>
              <a:rPr lang="en-US" sz="2400" dirty="0" smtClean="0"/>
              <a:t>change</a:t>
            </a:r>
          </a:p>
          <a:p>
            <a:pPr>
              <a:defRPr/>
            </a:pPr>
            <a:r>
              <a:rPr lang="en-US" sz="2400" dirty="0" smtClean="0"/>
              <a:t>Apps written with Surface 2 SDK can run on the table OR Windows 7</a:t>
            </a:r>
            <a:endParaRPr lang="en-US" sz="2400" dirty="0"/>
          </a:p>
          <a:p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529862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Surface v2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2400" dirty="0"/>
              <a:t>Manipulation and inertia engines can be used outside of existing controls for your own user controls and functionality, mostly in XNA mode</a:t>
            </a:r>
          </a:p>
          <a:p>
            <a:pPr>
              <a:defRPr/>
            </a:pPr>
            <a:r>
              <a:rPr lang="en-US" sz="2400" dirty="0"/>
              <a:t>The engines from the v1 SDK are the basis of the external manipulation API we saw earlier with Silverlight, and what is baked into </a:t>
            </a:r>
            <a:r>
              <a:rPr lang="en-US" sz="2400" dirty="0" smtClean="0"/>
              <a:t>WPF4</a:t>
            </a:r>
          </a:p>
          <a:p>
            <a:pPr>
              <a:defRPr/>
            </a:pPr>
            <a:r>
              <a:rPr lang="en-US" sz="2400" dirty="0" smtClean="0"/>
              <a:t>Surface 2 uses HID-based input, so touch input on Windows 7 takes the </a:t>
            </a:r>
            <a:r>
              <a:rPr lang="en-US" sz="2400" smtClean="0"/>
              <a:t>same “path” </a:t>
            </a:r>
            <a:r>
              <a:rPr lang="en-US" sz="2400" dirty="0" smtClean="0"/>
              <a:t>as it would on a table</a:t>
            </a:r>
            <a:endParaRPr lang="en-US" sz="2400" dirty="0"/>
          </a:p>
          <a:p>
            <a:pPr>
              <a:defRPr/>
            </a:pPr>
            <a:r>
              <a:rPr lang="en-US" sz="2400" dirty="0"/>
              <a:t>Sticking with WPF, there’s not a whole lot to it…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54116116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Surface v2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7413" y="1524000"/>
            <a:ext cx="7369175" cy="473075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400" dirty="0"/>
              <a:t>Once the SDK is installed, you will find a new Surface group in the New Solution </a:t>
            </a:r>
            <a:r>
              <a:rPr lang="en-US" sz="2400" dirty="0" smtClean="0"/>
              <a:t>explorer</a:t>
            </a:r>
            <a:endParaRPr 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478" y="2355019"/>
            <a:ext cx="5967044" cy="335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0339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Surface-specific Controls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ScatterView</a:t>
            </a:r>
            <a:r>
              <a:rPr lang="en-US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/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ScatterViewItem</a:t>
            </a:r>
            <a:endParaRPr lang="en-US" b="1" dirty="0" smtClean="0">
              <a:solidFill>
                <a:schemeClr val="tx2"/>
              </a:solidFill>
              <a:latin typeface="Consolas" pitchFamily="49" charset="0"/>
              <a:cs typeface="Consolas" pitchFamily="49" charset="0"/>
            </a:endParaRPr>
          </a:p>
          <a:p>
            <a:pPr lvl="1">
              <a:defRPr/>
            </a:pPr>
            <a:r>
              <a:rPr lang="en-US" dirty="0" smtClean="0"/>
              <a:t>UI element that allows moving, rotation, resizing</a:t>
            </a:r>
          </a:p>
          <a:p>
            <a:pPr lvl="1">
              <a:defRPr/>
            </a:pPr>
            <a:r>
              <a:rPr lang="en-US" dirty="0" smtClean="0"/>
              <a:t>Consider this the most important control on Surface</a:t>
            </a:r>
          </a:p>
          <a:p>
            <a:pPr>
              <a:defRPr/>
            </a:pP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ElementMenu</a:t>
            </a:r>
            <a:r>
              <a:rPr lang="en-US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/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ElementMenuItem</a:t>
            </a:r>
            <a:endParaRPr lang="en-US" b="1" dirty="0" smtClean="0">
              <a:solidFill>
                <a:schemeClr val="tx2"/>
              </a:solidFill>
              <a:latin typeface="Consolas" pitchFamily="49" charset="0"/>
              <a:cs typeface="Consolas" pitchFamily="49" charset="0"/>
            </a:endParaRPr>
          </a:p>
          <a:p>
            <a:pPr lvl="1">
              <a:defRPr/>
            </a:pPr>
            <a:r>
              <a:rPr lang="en-US" dirty="0" smtClean="0"/>
              <a:t>Tree-like menu displayed when user presses and holds a point</a:t>
            </a:r>
          </a:p>
          <a:p>
            <a:pPr>
              <a:defRPr/>
            </a:pP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LibraryStack</a:t>
            </a:r>
            <a:r>
              <a:rPr lang="en-US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/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LibraryStackItem</a:t>
            </a:r>
            <a:endParaRPr lang="en-US" b="1" dirty="0" smtClean="0">
              <a:solidFill>
                <a:schemeClr val="tx2"/>
              </a:solidFill>
              <a:latin typeface="Consolas" pitchFamily="49" charset="0"/>
              <a:cs typeface="Consolas" pitchFamily="49" charset="0"/>
            </a:endParaRPr>
          </a:p>
          <a:p>
            <a:pPr lvl="1">
              <a:defRPr/>
            </a:pPr>
            <a:r>
              <a:rPr lang="en-US" dirty="0" smtClean="0"/>
              <a:t>Holds a “pile” of other elements</a:t>
            </a:r>
          </a:p>
          <a:p>
            <a:pPr>
              <a:defRPr/>
            </a:pP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LibraryBar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/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LibraryBarItem</a:t>
            </a:r>
            <a:endParaRPr lang="en-US" b="1" dirty="0" smtClean="0">
              <a:solidFill>
                <a:schemeClr val="tx2"/>
              </a:solidFill>
              <a:latin typeface="Consolas" pitchFamily="49" charset="0"/>
              <a:cs typeface="Consolas" pitchFamily="49" charset="0"/>
            </a:endParaRPr>
          </a:p>
          <a:p>
            <a:pPr lvl="1">
              <a:defRPr/>
            </a:pPr>
            <a:r>
              <a:rPr lang="en-US" dirty="0" smtClean="0"/>
              <a:t>Like the stack, but allows arranging horizontally, grouping, etc.</a:t>
            </a:r>
          </a:p>
          <a:p>
            <a:pPr>
              <a:defRPr/>
            </a:pP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LibraryContainer</a:t>
            </a:r>
            <a:endParaRPr lang="en-US" b="1" dirty="0" smtClean="0">
              <a:solidFill>
                <a:schemeClr val="tx2"/>
              </a:solidFill>
              <a:latin typeface="Consolas" pitchFamily="49" charset="0"/>
              <a:cs typeface="Consolas" pitchFamily="49" charset="0"/>
            </a:endParaRPr>
          </a:p>
          <a:p>
            <a:pPr lvl="1">
              <a:defRPr/>
            </a:pPr>
            <a:r>
              <a:rPr lang="en-US" dirty="0" smtClean="0"/>
              <a:t>Arrange items in horizontal bar or vertical stack and can switch between these views</a:t>
            </a:r>
          </a:p>
          <a:p>
            <a:pPr>
              <a:defRPr/>
            </a:pPr>
            <a:r>
              <a:rPr lang="en-US" dirty="0" smtClean="0"/>
              <a:t>And a bunch of standard UI controls (</a:t>
            </a:r>
            <a:r>
              <a:rPr lang="en-US" b="1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SurfaceListBox</a:t>
            </a:r>
            <a:r>
              <a:rPr lang="en-US" dirty="0" smtClean="0"/>
              <a:t>, </a:t>
            </a:r>
            <a:r>
              <a:rPr lang="en-US" b="1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SurfaceTextBox</a:t>
            </a:r>
            <a:r>
              <a:rPr lang="en-US" dirty="0" smtClean="0"/>
              <a:t>, </a:t>
            </a:r>
            <a:r>
              <a:rPr lang="en-US" b="1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SurfaceButton</a:t>
            </a:r>
            <a:r>
              <a:rPr lang="en-US" dirty="0" smtClean="0"/>
              <a:t>, etc.)</a:t>
            </a:r>
          </a:p>
          <a:p>
            <a:pPr lvl="1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0638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Surface v2</a:t>
            </a:r>
            <a:endParaRPr lang="en-US" dirty="0"/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There’s more to Surface than just multi-touch…</a:t>
            </a:r>
          </a:p>
          <a:p>
            <a:pPr lvl="1"/>
            <a:r>
              <a:rPr lang="en-US" dirty="0" smtClean="0"/>
              <a:t>Unique tags for identification and rotation of physical objects</a:t>
            </a:r>
          </a:p>
          <a:p>
            <a:pPr lvl="1"/>
            <a:r>
              <a:rPr lang="en-US" dirty="0" smtClean="0"/>
              <a:t>Can read from camera directly for blob and shape detection</a:t>
            </a:r>
          </a:p>
          <a:p>
            <a:pPr lvl="1"/>
            <a:r>
              <a:rPr lang="en-US" dirty="0" smtClean="0"/>
              <a:t>Collaborative environment for multiple people on all sides of table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673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Links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3" y="1659988"/>
            <a:ext cx="7369175" cy="4594762"/>
          </a:xfrm>
        </p:spPr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dirty="0" smtClean="0"/>
              <a:t>Me</a:t>
            </a:r>
          </a:p>
          <a:p>
            <a:pPr lvl="1">
              <a:defRPr/>
            </a:pPr>
            <a:r>
              <a:rPr lang="en-US" b="1" dirty="0" smtClean="0">
                <a:solidFill>
                  <a:srgbClr val="FF0000"/>
                </a:solidFill>
              </a:rPr>
              <a:t>http://www.brianpeek.com/</a:t>
            </a:r>
          </a:p>
          <a:p>
            <a:pPr>
              <a:defRPr/>
            </a:pPr>
            <a:r>
              <a:rPr lang="en-US" dirty="0" smtClean="0"/>
              <a:t>Slides/Source</a:t>
            </a:r>
          </a:p>
          <a:p>
            <a:pPr lvl="1">
              <a:defRPr/>
            </a:pPr>
            <a:r>
              <a:rPr lang="en-US" b="1" dirty="0" smtClean="0">
                <a:solidFill>
                  <a:srgbClr val="FF0000"/>
                </a:solidFill>
              </a:rPr>
              <a:t>http://www.brianpeek.com/events/</a:t>
            </a:r>
          </a:p>
          <a:p>
            <a:pPr>
              <a:defRPr/>
            </a:pPr>
            <a:r>
              <a:rPr lang="en-US" dirty="0" smtClean="0"/>
              <a:t>Visual Studio 2010</a:t>
            </a:r>
            <a:endParaRPr lang="en-US" dirty="0"/>
          </a:p>
          <a:p>
            <a:pPr lvl="1">
              <a:defRPr/>
            </a:pPr>
            <a:r>
              <a:rPr lang="en-US" b="1" dirty="0">
                <a:solidFill>
                  <a:srgbClr val="FF0000"/>
                </a:solidFill>
              </a:rPr>
              <a:t>http://</a:t>
            </a:r>
            <a:r>
              <a:rPr lang="en-US" b="1" dirty="0" smtClean="0">
                <a:solidFill>
                  <a:srgbClr val="FF0000"/>
                </a:solidFill>
              </a:rPr>
              <a:t>www.microsoft.com/visualstudio/en-us/</a:t>
            </a:r>
            <a:endParaRPr lang="en-US" b="1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dirty="0" smtClean="0"/>
              <a:t>Silverlight </a:t>
            </a:r>
            <a:r>
              <a:rPr lang="en-US" dirty="0"/>
              <a:t>Tools and SDK</a:t>
            </a:r>
          </a:p>
          <a:p>
            <a:pPr lvl="1">
              <a:defRPr/>
            </a:pPr>
            <a:r>
              <a:rPr lang="en-US" b="1" dirty="0">
                <a:solidFill>
                  <a:srgbClr val="FF0000"/>
                </a:solidFill>
              </a:rPr>
              <a:t>http://www.silverlight.net</a:t>
            </a:r>
          </a:p>
          <a:p>
            <a:pPr>
              <a:defRPr/>
            </a:pPr>
            <a:r>
              <a:rPr lang="en-US" dirty="0" smtClean="0"/>
              <a:t>Surface 2 SDK</a:t>
            </a:r>
          </a:p>
          <a:p>
            <a:pPr lvl="1">
              <a:defRPr/>
            </a:pPr>
            <a:r>
              <a:rPr lang="en-US" b="1" dirty="0" smtClean="0">
                <a:solidFill>
                  <a:srgbClr val="FF0000"/>
                </a:solidFill>
              </a:rPr>
              <a:t>http://www.microsoft.com/surface/</a:t>
            </a:r>
          </a:p>
          <a:p>
            <a:pPr>
              <a:defRPr/>
            </a:pPr>
            <a:r>
              <a:rPr lang="en-US" dirty="0" smtClean="0"/>
              <a:t>Multi-Touch Vista</a:t>
            </a:r>
          </a:p>
          <a:p>
            <a:pPr lvl="1">
              <a:defRPr/>
            </a:pPr>
            <a:r>
              <a:rPr lang="en-US" dirty="0" smtClean="0"/>
              <a:t>No multi-touch hardware?  Get this!  Works with Win7 despite the name…</a:t>
            </a:r>
          </a:p>
          <a:p>
            <a:pPr lvl="1">
              <a:defRPr/>
            </a:pPr>
            <a:r>
              <a:rPr lang="en-US" b="1" dirty="0">
                <a:solidFill>
                  <a:srgbClr val="FF0000"/>
                </a:solidFill>
              </a:rPr>
              <a:t>http://multitouchvista.codeplex.com/</a:t>
            </a:r>
          </a:p>
        </p:txBody>
      </p:sp>
    </p:spTree>
    <p:extLst>
      <p:ext uri="{BB962C8B-B14F-4D97-AF65-F5344CB8AC3E}">
        <p14:creationId xmlns:p14="http://schemas.microsoft.com/office/powerpoint/2010/main" val="237095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Types of Multi-touch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7413" y="1362075"/>
            <a:ext cx="7369175" cy="4892675"/>
          </a:xfrm>
        </p:spPr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dirty="0" smtClean="0"/>
              <a:t>Capacitive</a:t>
            </a:r>
          </a:p>
          <a:p>
            <a:pPr lvl="1">
              <a:defRPr/>
            </a:pPr>
            <a:r>
              <a:rPr lang="en-US" dirty="0" smtClean="0"/>
              <a:t>Glass covered with transparent conductive surface</a:t>
            </a:r>
          </a:p>
          <a:p>
            <a:pPr lvl="1">
              <a:defRPr/>
            </a:pPr>
            <a:r>
              <a:rPr lang="en-US" dirty="0" smtClean="0"/>
              <a:t>Touching screen creates distortion of electrostatic field, measured as capacitance</a:t>
            </a:r>
          </a:p>
          <a:p>
            <a:pPr lvl="1">
              <a:defRPr/>
            </a:pPr>
            <a:r>
              <a:rPr lang="en-US" dirty="0" smtClean="0"/>
              <a:t>iPhone/iPod Touch screen</a:t>
            </a:r>
          </a:p>
          <a:p>
            <a:pPr>
              <a:defRPr/>
            </a:pPr>
            <a:r>
              <a:rPr lang="en-US" dirty="0" smtClean="0"/>
              <a:t>Optical</a:t>
            </a:r>
          </a:p>
          <a:p>
            <a:pPr lvl="1">
              <a:defRPr/>
            </a:pPr>
            <a:r>
              <a:rPr lang="en-US" dirty="0" smtClean="0"/>
              <a:t>Optical sensors placed in corners of screen</a:t>
            </a:r>
          </a:p>
          <a:p>
            <a:pPr lvl="1">
              <a:defRPr/>
            </a:pPr>
            <a:r>
              <a:rPr lang="en-US" dirty="0" smtClean="0"/>
              <a:t>IR light used as background</a:t>
            </a:r>
          </a:p>
          <a:p>
            <a:pPr lvl="1">
              <a:defRPr/>
            </a:pPr>
            <a:r>
              <a:rPr lang="en-US" dirty="0" smtClean="0"/>
              <a:t>Disturbance in light (i.e. shadow created by your finger) triangulated by cameras to determine position</a:t>
            </a:r>
          </a:p>
          <a:p>
            <a:pPr lvl="1">
              <a:defRPr/>
            </a:pPr>
            <a:r>
              <a:rPr lang="en-US" dirty="0" smtClean="0"/>
              <a:t>Big problems with rotation</a:t>
            </a:r>
          </a:p>
          <a:p>
            <a:pPr lvl="1">
              <a:defRPr/>
            </a:pPr>
            <a:r>
              <a:rPr lang="en-US" dirty="0" smtClean="0"/>
              <a:t>Dell SX2110T</a:t>
            </a:r>
          </a:p>
          <a:p>
            <a:pPr>
              <a:defRPr/>
            </a:pPr>
            <a:r>
              <a:rPr lang="en-US" dirty="0" smtClean="0"/>
              <a:t>Resistive</a:t>
            </a:r>
          </a:p>
          <a:p>
            <a:pPr lvl="1">
              <a:defRPr/>
            </a:pPr>
            <a:r>
              <a:rPr lang="en-US" dirty="0" smtClean="0"/>
              <a:t>Screen covered by two conductive layers</a:t>
            </a:r>
          </a:p>
          <a:p>
            <a:pPr lvl="1">
              <a:defRPr/>
            </a:pPr>
            <a:r>
              <a:rPr lang="en-US" dirty="0" smtClean="0"/>
              <a:t>When pressed, the layers connect and position can be measured</a:t>
            </a:r>
          </a:p>
          <a:p>
            <a:pPr lvl="1">
              <a:defRPr/>
            </a:pPr>
            <a:r>
              <a:rPr lang="en-US" dirty="0" smtClean="0"/>
              <a:t>Old-school PDA screens and this machine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5202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Why Do I Care?</a:t>
            </a:r>
            <a:endParaRPr lang="en-US" dirty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884071" y="1371266"/>
            <a:ext cx="7369175" cy="4241800"/>
          </a:xfrm>
        </p:spPr>
        <p:txBody>
          <a:bodyPr/>
          <a:lstStyle/>
          <a:p>
            <a:r>
              <a:rPr lang="en-US" dirty="0" smtClean="0"/>
              <a:t>New way to interact with applications</a:t>
            </a:r>
          </a:p>
          <a:p>
            <a:r>
              <a:rPr lang="en-US" dirty="0" smtClean="0"/>
              <a:t>More natural input than mouse and keyboard</a:t>
            </a:r>
          </a:p>
          <a:p>
            <a:r>
              <a:rPr lang="en-US" dirty="0" smtClean="0"/>
              <a:t>Many new laptops, netbooks, and tablets coming equipped with multi-touch screens</a:t>
            </a:r>
          </a:p>
          <a:p>
            <a:r>
              <a:rPr lang="en-US" dirty="0" smtClean="0"/>
              <a:t>Windows Phone is a native multi-touch device, so when porting apps from Silverlight to Phone, touch is important</a:t>
            </a:r>
          </a:p>
          <a:p>
            <a:r>
              <a:rPr lang="en-US" dirty="0" smtClean="0"/>
              <a:t>As devices become more prevalent, users will start to expect touch-enabled applications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318753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Multi-touch in Windows 7</a:t>
            </a:r>
            <a:endParaRPr lang="en-US" dirty="0"/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First Microsoft OS to natively support touch control</a:t>
            </a:r>
          </a:p>
          <a:p>
            <a:r>
              <a:rPr lang="en-US" smtClean="0"/>
              <a:t>Many built-in apps (Paint, IE8) natively support multi-touch</a:t>
            </a:r>
          </a:p>
          <a:p>
            <a:r>
              <a:rPr lang="en-US" smtClean="0"/>
              <a:t>Touch events/messages are handled at the OS level</a:t>
            </a:r>
          </a:p>
          <a:p>
            <a:r>
              <a:rPr lang="en-US" smtClean="0"/>
              <a:t>Standard controls are mostly touch-enabled out of the box</a:t>
            </a:r>
          </a:p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523470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Multi-touch in Windows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7413" y="1314450"/>
            <a:ext cx="7369175" cy="49403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Three different input levels:</a:t>
            </a:r>
          </a:p>
          <a:p>
            <a:pPr lvl="1">
              <a:defRPr/>
            </a:pPr>
            <a:r>
              <a:rPr lang="en-US" dirty="0"/>
              <a:t>Raw </a:t>
            </a:r>
            <a:r>
              <a:rPr lang="en-US" dirty="0" smtClean="0"/>
              <a:t>touch</a:t>
            </a:r>
          </a:p>
          <a:p>
            <a:pPr marL="1212850" lvl="2" indent="-342900">
              <a:buFont typeface="Arial" pitchFamily="34" charset="0"/>
              <a:buChar char="•"/>
              <a:defRPr/>
            </a:pPr>
            <a:r>
              <a:rPr lang="en-US" b="0" dirty="0" smtClean="0"/>
              <a:t>Access to all touch messages</a:t>
            </a:r>
          </a:p>
          <a:p>
            <a:pPr marL="1212850" lvl="2" indent="-342900">
              <a:buFont typeface="Arial" pitchFamily="34" charset="0"/>
              <a:buChar char="•"/>
              <a:defRPr/>
            </a:pPr>
            <a:r>
              <a:rPr lang="en-US" b="0" dirty="0" smtClean="0"/>
              <a:t>Interpretation </a:t>
            </a:r>
            <a:r>
              <a:rPr lang="en-US" b="0" dirty="0"/>
              <a:t>is left to the developer</a:t>
            </a:r>
          </a:p>
          <a:p>
            <a:pPr marL="1212850" lvl="2" indent="-342900">
              <a:buFont typeface="Arial" pitchFamily="34" charset="0"/>
              <a:buChar char="•"/>
              <a:defRPr/>
            </a:pPr>
            <a:r>
              <a:rPr lang="en-US" b="0" dirty="0">
                <a:latin typeface="Consolas" pitchFamily="49" charset="0"/>
                <a:cs typeface="Consolas" pitchFamily="49" charset="0"/>
              </a:rPr>
              <a:t>WM_TOUCH</a:t>
            </a:r>
            <a:r>
              <a:rPr lang="en-US" b="0" dirty="0"/>
              <a:t> message</a:t>
            </a:r>
          </a:p>
          <a:p>
            <a:pPr lvl="1">
              <a:defRPr/>
            </a:pPr>
            <a:r>
              <a:rPr lang="en-US" dirty="0"/>
              <a:t>Gestures</a:t>
            </a:r>
          </a:p>
          <a:p>
            <a:pPr marL="1212850" lvl="2" indent="-342900">
              <a:buFont typeface="Arial" pitchFamily="34" charset="0"/>
              <a:buChar char="•"/>
              <a:defRPr/>
            </a:pPr>
            <a:r>
              <a:rPr lang="en-US" b="0" dirty="0"/>
              <a:t>Takes raw touch data and interprets them as canned movements</a:t>
            </a:r>
          </a:p>
          <a:p>
            <a:pPr marL="1212850" lvl="2" indent="-342900">
              <a:buFont typeface="Arial" pitchFamily="34" charset="0"/>
              <a:buChar char="•"/>
              <a:defRPr/>
            </a:pPr>
            <a:r>
              <a:rPr lang="en-US" b="0" dirty="0" smtClean="0"/>
              <a:t>Translate, </a:t>
            </a:r>
            <a:r>
              <a:rPr lang="en-US" b="0" dirty="0"/>
              <a:t>scale, rotate</a:t>
            </a:r>
          </a:p>
          <a:p>
            <a:pPr marL="1212850" lvl="2" indent="-342900">
              <a:buFont typeface="Arial" pitchFamily="34" charset="0"/>
              <a:buChar char="•"/>
              <a:defRPr/>
            </a:pPr>
            <a:r>
              <a:rPr lang="en-US" b="0" dirty="0">
                <a:latin typeface="Consolas" pitchFamily="49" charset="0"/>
                <a:cs typeface="Consolas" pitchFamily="49" charset="0"/>
              </a:rPr>
              <a:t>WM_GESTURE</a:t>
            </a:r>
            <a:r>
              <a:rPr lang="en-US" b="0" dirty="0"/>
              <a:t> message</a:t>
            </a:r>
          </a:p>
          <a:p>
            <a:pPr lvl="1">
              <a:defRPr/>
            </a:pPr>
            <a:r>
              <a:rPr lang="en-US" dirty="0" smtClean="0"/>
              <a:t>Manipulation/Inertia</a:t>
            </a:r>
            <a:endParaRPr lang="en-US" dirty="0"/>
          </a:p>
          <a:p>
            <a:pPr marL="1212850" lvl="2" indent="-342900">
              <a:buFont typeface="Arial" pitchFamily="34" charset="0"/>
              <a:buChar char="•"/>
              <a:defRPr/>
            </a:pPr>
            <a:r>
              <a:rPr lang="en-US" b="0" dirty="0"/>
              <a:t>More granular control over gestures</a:t>
            </a:r>
          </a:p>
          <a:p>
            <a:pPr marL="1212850" lvl="2" indent="-342900">
              <a:buFont typeface="Arial" pitchFamily="34" charset="0"/>
              <a:buChar char="•"/>
              <a:defRPr/>
            </a:pPr>
            <a:r>
              <a:rPr lang="en-US" b="0" dirty="0"/>
              <a:t>Inertia provides physics to make animations more </a:t>
            </a:r>
            <a:r>
              <a:rPr lang="en-US" b="0" dirty="0" smtClean="0"/>
              <a:t>realistic (friction, bounce, etc.)</a:t>
            </a:r>
            <a:endParaRPr lang="en-US" b="0" dirty="0"/>
          </a:p>
          <a:p>
            <a:pPr marL="1212850" lvl="2" indent="-342900">
              <a:buFont typeface="Arial" pitchFamily="34" charset="0"/>
              <a:buChar char="•"/>
              <a:defRPr/>
            </a:pPr>
            <a:r>
              <a:rPr lang="en-US" b="0" dirty="0"/>
              <a:t>Built on top of the above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7434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353269" y="4681656"/>
            <a:ext cx="24374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+mn-lt"/>
              </a:rPr>
              <a:t>Translate</a:t>
            </a:r>
            <a:endParaRPr lang="en-US" sz="4000" dirty="0"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09612" y="4692252"/>
            <a:ext cx="15247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+mn-lt"/>
              </a:rPr>
              <a:t>Scale</a:t>
            </a:r>
            <a:endParaRPr lang="en-US" sz="4000" dirty="0">
              <a:latin typeface="+mn-lt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3973830" y="1463040"/>
            <a:ext cx="1196340" cy="822960"/>
          </a:xfrm>
          <a:prstGeom prst="rect">
            <a:avLst/>
          </a:prstGeom>
          <a:solidFill>
            <a:srgbClr val="FF9900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Lucida Console" pitchFamily="49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81372" y="4664868"/>
            <a:ext cx="17812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+mn-lt"/>
              </a:rPr>
              <a:t>Rotate</a:t>
            </a:r>
            <a:endParaRPr lang="en-US" sz="4000" dirty="0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Gestures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91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7 L 0 0.2164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81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/>
      <p:bldP spid="10" grpId="1"/>
      <p:bldP spid="4" grpId="0" animBg="1"/>
      <p:bldP spid="4" grpId="1" animBg="1"/>
      <p:bldP spid="4" grpId="2" animBg="1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Some examples of how multi-touch is baked into Windows 7</a:t>
            </a:r>
          </a:p>
        </p:txBody>
      </p:sp>
    </p:spTree>
    <p:extLst>
      <p:ext uri="{BB962C8B-B14F-4D97-AF65-F5344CB8AC3E}">
        <p14:creationId xmlns:p14="http://schemas.microsoft.com/office/powerpoint/2010/main" val="1351990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isual Studio Live! Las Vegas 2011">
  <a:themeElements>
    <a:clrScheme name="">
      <a:dk1>
        <a:srgbClr val="000000"/>
      </a:dk1>
      <a:lt1>
        <a:srgbClr val="FFFFFF"/>
      </a:lt1>
      <a:dk2>
        <a:srgbClr val="000080"/>
      </a:dk2>
      <a:lt2>
        <a:srgbClr val="FFFF00"/>
      </a:lt2>
      <a:accent1>
        <a:srgbClr val="000080"/>
      </a:accent1>
      <a:accent2>
        <a:srgbClr val="3333CC"/>
      </a:accent2>
      <a:accent3>
        <a:srgbClr val="AAAAC0"/>
      </a:accent3>
      <a:accent4>
        <a:srgbClr val="DADADA"/>
      </a:accent4>
      <a:accent5>
        <a:srgbClr val="AAAAC0"/>
      </a:accent5>
      <a:accent6>
        <a:srgbClr val="2D2DB9"/>
      </a:accent6>
      <a:hlink>
        <a:srgbClr val="6699FF"/>
      </a:hlink>
      <a:folHlink>
        <a:srgbClr val="CC0000"/>
      </a:folHlink>
    </a:clrScheme>
    <a:fontScheme name="Visual Studio Live! Las Vegas 2011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lnDef>
  </a:objectDefaults>
  <a:extraClrSchemeLst>
    <a:extraClrScheme>
      <a:clrScheme name="Visual Studio Live! Las Vegas 201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sual Studio Live! Las Vegas 201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895</TotalTime>
  <Words>1544</Words>
  <Application>Microsoft Office PowerPoint</Application>
  <PresentationFormat>On-screen Show (4:3)</PresentationFormat>
  <Paragraphs>240</Paragraphs>
  <Slides>38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38</vt:i4>
      </vt:variant>
    </vt:vector>
  </HeadingPairs>
  <TitlesOfParts>
    <vt:vector size="40" baseType="lpstr">
      <vt:lpstr>Visual Studio Live! Las Vegas 2011</vt:lpstr>
      <vt:lpstr>Custom Design</vt:lpstr>
      <vt:lpstr>Multi-touch Madness!</vt:lpstr>
      <vt:lpstr>Agenda</vt:lpstr>
      <vt:lpstr>What is Multi-touch?</vt:lpstr>
      <vt:lpstr>Types of Multi-touch Devices</vt:lpstr>
      <vt:lpstr>Why Do I Care?</vt:lpstr>
      <vt:lpstr>Multi-touch in Windows 7</vt:lpstr>
      <vt:lpstr>Multi-touch in Windows 7</vt:lpstr>
      <vt:lpstr>Types of Gestures</vt:lpstr>
      <vt:lpstr>Example</vt:lpstr>
      <vt:lpstr>Multi-touch in WPF4</vt:lpstr>
      <vt:lpstr>Touch Object in WPF4</vt:lpstr>
      <vt:lpstr>Example</vt:lpstr>
      <vt:lpstr>Raw Multi-touch in WPF4</vt:lpstr>
      <vt:lpstr>Raw Multi-touch in WPF4</vt:lpstr>
      <vt:lpstr>Raw Multi-touch in WPF4</vt:lpstr>
      <vt:lpstr>Example</vt:lpstr>
      <vt:lpstr>Manipulation in WPF4</vt:lpstr>
      <vt:lpstr>Manipulation in WPF4</vt:lpstr>
      <vt:lpstr>Manipulation in WPF4</vt:lpstr>
      <vt:lpstr>Example</vt:lpstr>
      <vt:lpstr>Inertia in WPF4</vt:lpstr>
      <vt:lpstr>Inertia in WPF4</vt:lpstr>
      <vt:lpstr>Inertia in WPF4</vt:lpstr>
      <vt:lpstr>Example</vt:lpstr>
      <vt:lpstr>Multi-touch in Silverlight</vt:lpstr>
      <vt:lpstr>System.Windows.Input.Manipulations</vt:lpstr>
      <vt:lpstr>Windows Phone Touch</vt:lpstr>
      <vt:lpstr>Windows Phone Touch</vt:lpstr>
      <vt:lpstr>Example</vt:lpstr>
      <vt:lpstr>Silverlight for Windows Phone Toolkit</vt:lpstr>
      <vt:lpstr>Example</vt:lpstr>
      <vt:lpstr>Surface v2</vt:lpstr>
      <vt:lpstr>Surface v2</vt:lpstr>
      <vt:lpstr>Surface v2</vt:lpstr>
      <vt:lpstr>Surface v2</vt:lpstr>
      <vt:lpstr>Surface-specific Controls</vt:lpstr>
      <vt:lpstr>Surface v2</vt:lpstr>
      <vt:lpstr>Links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Title</dc:title>
  <dc:creator>Brian</dc:creator>
  <cp:lastModifiedBy>Brian Peek</cp:lastModifiedBy>
  <cp:revision>101</cp:revision>
  <dcterms:created xsi:type="dcterms:W3CDTF">2004-06-15T18:50:25Z</dcterms:created>
  <dcterms:modified xsi:type="dcterms:W3CDTF">2011-12-03T18:03:18Z</dcterms:modified>
</cp:coreProperties>
</file>