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5" r:id="rId2"/>
  </p:sldMasterIdLst>
  <p:notesMasterIdLst>
    <p:notesMasterId r:id="rId35"/>
  </p:notesMasterIdLst>
  <p:handoutMasterIdLst>
    <p:handoutMasterId r:id="rId36"/>
  </p:handoutMasterIdLst>
  <p:sldIdLst>
    <p:sldId id="318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F477D8F8-904E-4467-ABA3-72A4FFDC38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341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C7F336-AA31-4500-9311-2ECB81D47F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1144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" pitchFamily="28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5072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4254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2D70D-DB0B-45DD-904E-F530D0F532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46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03551-003B-4832-829E-4AD90AD986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99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48186-735D-4CB2-8537-E4BBC35AB6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297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352AB-E6DD-4A19-B05F-8B86C36C2B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863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C5FD1-3DDF-4B48-BF39-A3BE236FAA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66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DF155-76B5-4B53-94B4-8281B3595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82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BC9C1-A4F5-4090-B44F-F6AC8C9E43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53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21C94-16A9-467A-9858-C951F70B8B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4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7948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2B8E6-46AD-4F53-A6A6-30E92232B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72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46E53-B3E2-42AD-A82D-234BEFE1EF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76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F7CB4-FD2A-48FC-AAA9-2A37AFD6FB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77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231654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7696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7536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26036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99083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455598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153704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28" charset="0"/>
              </a:defRPr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28" charset="0"/>
              </a:defRPr>
            </a:lvl1pPr>
          </a:lstStyle>
          <a:p>
            <a:endParaRPr lang="en-US"/>
          </a:p>
        </p:txBody>
      </p:sp>
      <p:sp>
        <p:nvSpPr>
          <p:cNvPr id="267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28" charset="0"/>
              </a:defRPr>
            </a:lvl1pPr>
          </a:lstStyle>
          <a:p>
            <a:fld id="{794F73F6-F38D-4DC1-8362-1BE6429C9F4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mailto:brian@brianpeek.com" TargetMode="External"/><Relationship Id="rId3" Type="http://schemas.openxmlformats.org/officeDocument/2006/relationships/hyperlink" Target="http://www.coding4fun.com/" TargetMode="External"/><Relationship Id="rId7" Type="http://schemas.openxmlformats.org/officeDocument/2006/relationships/hyperlink" Target="http://www.brianpeek.com/" TargetMode="External"/><Relationship Id="rId2" Type="http://schemas.openxmlformats.org/officeDocument/2006/relationships/hyperlink" Target="http://create.msd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msdn.com/xna/" TargetMode="External"/><Relationship Id="rId5" Type="http://schemas.openxmlformats.org/officeDocument/2006/relationships/hyperlink" Target="http://www.ziggyware.com/" TargetMode="External"/><Relationship Id="rId4" Type="http://schemas.openxmlformats.org/officeDocument/2006/relationships/hyperlink" Target="http://www.c4fbook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65200" y="170973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/>
              <a:t>XNA Games for Windows Phone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289425" y="273685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Microsoft MVP – C#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459538" y="4143829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 bwMode="auto">
          <a:xfrm>
            <a:off x="457200" y="1103870"/>
            <a:ext cx="8229600" cy="398883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Allows you to easily import a variety of assets with no code required</a:t>
            </a:r>
          </a:p>
          <a:p>
            <a:pPr>
              <a:defRPr/>
            </a:pPr>
            <a:r>
              <a:rPr lang="en-US" dirty="0" smtClean="0"/>
              <a:t>Automatically handles:</a:t>
            </a:r>
          </a:p>
          <a:p>
            <a:pPr lvl="1">
              <a:defRPr/>
            </a:pPr>
            <a:r>
              <a:rPr lang="en-US" dirty="0" smtClean="0"/>
              <a:t>Most image file formats</a:t>
            </a:r>
          </a:p>
          <a:p>
            <a:pPr lvl="1">
              <a:defRPr/>
            </a:pPr>
            <a:r>
              <a:rPr lang="en-US" dirty="0" smtClean="0"/>
              <a:t>Most sound file formats</a:t>
            </a:r>
          </a:p>
          <a:p>
            <a:pPr lvl="1">
              <a:defRPr/>
            </a:pPr>
            <a:r>
              <a:rPr lang="en-US" dirty="0" smtClean="0"/>
              <a:t>3D models in various formats</a:t>
            </a:r>
          </a:p>
          <a:p>
            <a:pPr lvl="1">
              <a:defRPr/>
            </a:pPr>
            <a:r>
              <a:rPr lang="en-US" dirty="0" smtClean="0"/>
              <a:t>Fonts</a:t>
            </a:r>
          </a:p>
          <a:p>
            <a:pPr>
              <a:defRPr/>
            </a:pPr>
            <a:r>
              <a:rPr lang="en-US" dirty="0" smtClean="0"/>
              <a:t>Simply drag-and-drop assets to the Content project and they will be built into a custom format compatible with all platforms</a:t>
            </a:r>
          </a:p>
          <a:p>
            <a:pPr>
              <a:defRPr/>
            </a:pPr>
            <a:r>
              <a:rPr lang="en-US" dirty="0" smtClean="0"/>
              <a:t>Can create your own importers to plug into the pipeline to handle any file format you require</a:t>
            </a:r>
          </a:p>
          <a:p>
            <a:pPr>
              <a:defRPr/>
            </a:pPr>
            <a:r>
              <a:rPr lang="en-US" dirty="0" smtClean="0"/>
              <a:t>Content is turned into an </a:t>
            </a:r>
            <a:r>
              <a:rPr lang="en-US" smtClean="0"/>
              <a:t>XNB file </a:t>
            </a:r>
            <a:r>
              <a:rPr lang="en-US" dirty="0" smtClean="0"/>
              <a:t>that’s best suited for the platform you’re running on</a:t>
            </a:r>
          </a:p>
          <a:p>
            <a:pPr>
              <a:defRPr/>
            </a:pPr>
            <a:r>
              <a:rPr lang="en-US" dirty="0" smtClean="0"/>
              <a:t>Today we’ll look at: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77039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Content Pipeline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615712"/>
              </p:ext>
            </p:extLst>
          </p:nvPr>
        </p:nvGraphicFramePr>
        <p:xfrm>
          <a:off x="1401162" y="5042287"/>
          <a:ext cx="609600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Asset Type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XNA Type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Images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Texture2D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Sounds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SoundEffect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Sprite Font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SpriteFont</a:t>
                      </a:r>
                      <a:endParaRPr lang="en-US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99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Pipeline is now a separate project type in XNA</a:t>
            </a:r>
          </a:p>
          <a:p>
            <a:r>
              <a:rPr lang="en-US" dirty="0" smtClean="0"/>
              <a:t>This allows you to create multiple Content projects and set references to any/all across multiple project types</a:t>
            </a:r>
          </a:p>
          <a:p>
            <a:r>
              <a:rPr lang="en-US" dirty="0" smtClean="0"/>
              <a:t>This is an easy way to separate assets for PC vs. </a:t>
            </a:r>
            <a:r>
              <a:rPr lang="en-US" dirty="0" smtClean="0"/>
              <a:t>Xbox </a:t>
            </a:r>
            <a:r>
              <a:rPr lang="en-US" dirty="0" smtClean="0"/>
              <a:t>vs. Windows Phone</a:t>
            </a:r>
          </a:p>
        </p:txBody>
      </p:sp>
    </p:spTree>
    <p:extLst>
      <p:ext uri="{BB962C8B-B14F-4D97-AF65-F5344CB8AC3E}">
        <p14:creationId xmlns:p14="http://schemas.microsoft.com/office/powerpoint/2010/main" val="330643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ContentManager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Game object has a Content property which is used to load content whenever it is needed</a:t>
            </a:r>
          </a:p>
          <a:p>
            <a:r>
              <a:rPr lang="en-US" dirty="0" smtClean="0"/>
              <a:t>Content is cached internally, so there is no need to cache returned content yourself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Texture2D </a:t>
            </a:r>
            <a:r>
              <a:rPr lang="en-US" dirty="0" err="1" smtClean="0">
                <a:solidFill>
                  <a:srgbClr val="FFCC00"/>
                </a:solidFill>
              </a:rPr>
              <a:t>tex</a:t>
            </a:r>
            <a:r>
              <a:rPr lang="en-US" dirty="0" smtClean="0">
                <a:solidFill>
                  <a:srgbClr val="FFCC00"/>
                </a:solidFill>
              </a:rPr>
              <a:t> = </a:t>
            </a:r>
            <a:r>
              <a:rPr lang="en-US" dirty="0" err="1" smtClean="0">
                <a:solidFill>
                  <a:srgbClr val="FFCC00"/>
                </a:solidFill>
              </a:rPr>
              <a:t>Content.Load</a:t>
            </a:r>
            <a:r>
              <a:rPr lang="en-US" dirty="0" smtClean="0">
                <a:solidFill>
                  <a:srgbClr val="FFCC00"/>
                </a:solidFill>
              </a:rPr>
              <a:t>&lt;Texture2D&gt;(“image”);</a:t>
            </a:r>
          </a:p>
          <a:p>
            <a:endParaRPr lang="en-US" dirty="0" smtClean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12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Content</a:t>
            </a:r>
          </a:p>
        </p:txBody>
      </p:sp>
      <p:sp>
        <p:nvSpPr>
          <p:cNvPr id="12291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Look at and add all assets required by game</a:t>
            </a:r>
          </a:p>
        </p:txBody>
      </p:sp>
    </p:spTree>
    <p:extLst>
      <p:ext uri="{BB962C8B-B14F-4D97-AF65-F5344CB8AC3E}">
        <p14:creationId xmlns:p14="http://schemas.microsoft.com/office/powerpoint/2010/main" val="329044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Loops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29"/>
            <a:ext cx="7369175" cy="512393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XNA game loop calls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“regularly”</a:t>
            </a:r>
          </a:p>
          <a:p>
            <a:r>
              <a:rPr lang="en-US" dirty="0" smtClean="0"/>
              <a:t>Fixed-step</a:t>
            </a:r>
          </a:p>
          <a:p>
            <a:pPr lvl="1"/>
            <a:r>
              <a:rPr lang="en-US" dirty="0" smtClean="0"/>
              <a:t>Default loop type</a:t>
            </a:r>
          </a:p>
          <a:p>
            <a:pPr lvl="1"/>
            <a:r>
              <a:rPr lang="en-US" dirty="0" smtClean="0"/>
              <a:t>Calls Update method on the interval specified in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 smtClean="0"/>
              <a:t>, with a default of 1/60</a:t>
            </a:r>
            <a:r>
              <a:rPr lang="en-US" baseline="30000" dirty="0" smtClean="0"/>
              <a:t>th</a:t>
            </a:r>
            <a:r>
              <a:rPr lang="en-US" dirty="0" smtClean="0"/>
              <a:t> of a second (60fps)</a:t>
            </a:r>
          </a:p>
          <a:p>
            <a:pPr lvl="2"/>
            <a:r>
              <a:rPr lang="en-US" dirty="0" smtClean="0"/>
              <a:t>Note again that Windows Phone maxes out at 30fps, so we must set this properly otherwise we will waste cycles</a:t>
            </a:r>
          </a:p>
          <a:p>
            <a:pPr lvl="1"/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calls will be skipped if the game starts to lag, and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will be called multiple times to catch up</a:t>
            </a:r>
          </a:p>
          <a:p>
            <a:pPr lvl="2"/>
            <a:r>
              <a:rPr lang="en-US" dirty="0" smtClean="0"/>
              <a:t>You can check this by using the </a:t>
            </a:r>
            <a:r>
              <a:rPr lang="en-US" dirty="0" err="1" smtClean="0"/>
              <a:t>IsRunningSlowly</a:t>
            </a:r>
            <a:r>
              <a:rPr lang="en-US" dirty="0" smtClean="0"/>
              <a:t> property</a:t>
            </a:r>
          </a:p>
          <a:p>
            <a:r>
              <a:rPr lang="en-US" dirty="0" smtClean="0"/>
              <a:t>Variable-step</a:t>
            </a:r>
          </a:p>
          <a:p>
            <a:pPr lvl="1"/>
            <a:r>
              <a:rPr lang="en-US" dirty="0" smtClean="0"/>
              <a:t>Calls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as fast as possible</a:t>
            </a:r>
          </a:p>
          <a:p>
            <a:r>
              <a:rPr lang="en-US" dirty="0" smtClean="0"/>
              <a:t>Depending on your loop type, you need to time animations properly</a:t>
            </a:r>
          </a:p>
        </p:txBody>
      </p:sp>
    </p:spTree>
    <p:extLst>
      <p:ext uri="{BB962C8B-B14F-4D97-AF65-F5344CB8AC3E}">
        <p14:creationId xmlns:p14="http://schemas.microsoft.com/office/powerpoint/2010/main" val="17417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271544"/>
            <a:ext cx="7369175" cy="503863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When animating objects, it’s important to use the proper time</a:t>
            </a:r>
          </a:p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FFCC00"/>
                </a:solidFill>
              </a:rPr>
              <a:t>GameTime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parameter passed to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will reflect the elapsed time as:</a:t>
            </a:r>
          </a:p>
          <a:p>
            <a:pPr lvl="1"/>
            <a:r>
              <a:rPr lang="en-US" dirty="0" smtClean="0"/>
              <a:t>Fixed – </a:t>
            </a:r>
            <a:r>
              <a:rPr lang="en-US" dirty="0"/>
              <a:t>w</a:t>
            </a:r>
            <a:r>
              <a:rPr lang="en-US" dirty="0" smtClean="0"/>
              <a:t>hatever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 smtClean="0"/>
              <a:t>was set to (Note that this means it may not be the same as “wall time”)</a:t>
            </a:r>
          </a:p>
          <a:p>
            <a:pPr lvl="1"/>
            <a:r>
              <a:rPr lang="en-US" dirty="0" smtClean="0"/>
              <a:t>Variable – actual time passed (“wall time”)</a:t>
            </a:r>
          </a:p>
          <a:p>
            <a:r>
              <a:rPr lang="en-US" dirty="0" smtClean="0"/>
              <a:t>Use the </a:t>
            </a:r>
            <a:r>
              <a:rPr lang="en-US" dirty="0" err="1">
                <a:solidFill>
                  <a:srgbClr val="FFCC00"/>
                </a:solidFill>
              </a:rPr>
              <a:t>ElapsedGameTime</a:t>
            </a:r>
            <a:r>
              <a:rPr lang="en-US" dirty="0" smtClean="0"/>
              <a:t> to handle velocity appropriately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Velocity = 10 / 1000.0f; // move at 10 pixels per second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Position = Velocity * </a:t>
            </a:r>
            <a:r>
              <a:rPr lang="en-US" dirty="0" err="1" smtClean="0">
                <a:solidFill>
                  <a:srgbClr val="FFC000"/>
                </a:solidFill>
              </a:rPr>
              <a:t>GameTime.ElapsedGameTime.TotalMilliseconds</a:t>
            </a:r>
            <a:r>
              <a:rPr lang="en-US" dirty="0" smtClean="0">
                <a:solidFill>
                  <a:srgbClr val="FFC000"/>
                </a:solidFill>
              </a:rPr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51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 bwMode="auto">
          <a:xfrm>
            <a:off x="891875" y="1230356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dirty="0" smtClean="0"/>
              <a:t>A sprite is an element on the screen which moves around</a:t>
            </a:r>
          </a:p>
          <a:p>
            <a:r>
              <a:rPr lang="en-US" dirty="0"/>
              <a:t>Separate images (frames) </a:t>
            </a:r>
            <a:r>
              <a:rPr lang="en-US" dirty="0" smtClean="0"/>
              <a:t>are </a:t>
            </a:r>
            <a:r>
              <a:rPr lang="en-US" dirty="0"/>
              <a:t>played in order to create animation</a:t>
            </a:r>
          </a:p>
          <a:p>
            <a:r>
              <a:rPr lang="en-US" dirty="0"/>
              <a:t>You can add frames as individual image files or as a “sprite sheet”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Our </a:t>
            </a:r>
            <a:r>
              <a:rPr lang="en-US" dirty="0">
                <a:solidFill>
                  <a:srgbClr val="FFCC00"/>
                </a:solidFill>
              </a:rPr>
              <a:t>Sprite</a:t>
            </a:r>
            <a:r>
              <a:rPr lang="en-US" dirty="0"/>
              <a:t> class assumes there are separate image files named numerically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411" y="3882083"/>
            <a:ext cx="6766611" cy="154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906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1544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With content in </a:t>
            </a:r>
            <a:r>
              <a:rPr lang="en-US" sz="2400" dirty="0" smtClean="0"/>
              <a:t>pipeline, we:</a:t>
            </a:r>
            <a:endParaRPr lang="en-US" sz="2400" dirty="0"/>
          </a:p>
          <a:p>
            <a:pPr lvl="1">
              <a:defRPr/>
            </a:pPr>
            <a:r>
              <a:rPr lang="en-US" sz="2000" dirty="0"/>
              <a:t>Load content</a:t>
            </a:r>
          </a:p>
          <a:p>
            <a:pPr lvl="1">
              <a:defRPr/>
            </a:pPr>
            <a:r>
              <a:rPr lang="en-US" sz="2000" dirty="0"/>
              <a:t>Draw to screen in </a:t>
            </a:r>
            <a:r>
              <a:rPr lang="en-US" sz="2000" b="1" dirty="0">
                <a:solidFill>
                  <a:srgbClr val="FFCC00"/>
                </a:solidFill>
              </a:rPr>
              <a:t>Draw</a:t>
            </a:r>
            <a:r>
              <a:rPr lang="en-US" sz="2000" dirty="0"/>
              <a:t> method using </a:t>
            </a:r>
            <a:r>
              <a:rPr lang="en-US" sz="2000" b="1" dirty="0" err="1">
                <a:solidFill>
                  <a:srgbClr val="FFCC00"/>
                </a:solidFill>
              </a:rPr>
              <a:t>SpriteBatch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 err="1">
                <a:solidFill>
                  <a:srgbClr val="FFCC00"/>
                </a:solidFill>
              </a:rPr>
              <a:t>SpriteBatch</a:t>
            </a:r>
            <a:r>
              <a:rPr lang="en-US" sz="2400" dirty="0">
                <a:solidFill>
                  <a:srgbClr val="FFCC00"/>
                </a:solidFill>
              </a:rPr>
              <a:t> </a:t>
            </a:r>
            <a:r>
              <a:rPr lang="en-US" sz="2400" dirty="0"/>
              <a:t>draws a batch of sprites to the screen which all require the same set of parameters</a:t>
            </a: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SpriteBatch.Begin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SpriteBatch.Draw</a:t>
            </a:r>
            <a:r>
              <a:rPr lang="en-US" sz="2000" b="1" dirty="0" smtClean="0">
                <a:solidFill>
                  <a:srgbClr val="FFCC00"/>
                </a:solidFill>
              </a:rPr>
              <a:t>(…)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SpriteBatch.End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/>
              <a:t>The final </a:t>
            </a:r>
            <a:r>
              <a:rPr lang="en-US" sz="2400" dirty="0" smtClean="0">
                <a:solidFill>
                  <a:srgbClr val="FFCC00"/>
                </a:solidFill>
              </a:rPr>
              <a:t>End </a:t>
            </a:r>
            <a:r>
              <a:rPr lang="en-US" sz="2400" dirty="0" smtClean="0"/>
              <a:t>will </a:t>
            </a:r>
            <a:r>
              <a:rPr lang="en-US" sz="2400" dirty="0"/>
              <a:t>push everything to the screen</a:t>
            </a:r>
          </a:p>
          <a:p>
            <a:pPr>
              <a:defRPr/>
            </a:pPr>
            <a:r>
              <a:rPr lang="en-US" sz="2400" dirty="0"/>
              <a:t>Various </a:t>
            </a:r>
            <a:r>
              <a:rPr lang="en-US" sz="2400" dirty="0">
                <a:solidFill>
                  <a:srgbClr val="FFCC00"/>
                </a:solidFill>
              </a:rPr>
              <a:t>Draw</a:t>
            </a:r>
            <a:r>
              <a:rPr lang="en-US" sz="2400" dirty="0"/>
              <a:t> overloads which handle scaling, rotation, etc.</a:t>
            </a:r>
          </a:p>
          <a:p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 and </a:t>
            </a:r>
            <a:r>
              <a:rPr lang="en-US" dirty="0" err="1" smtClean="0"/>
              <a:t>SpriteBatch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015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131763"/>
            <a:ext cx="7369175" cy="1190625"/>
          </a:xfrm>
        </p:spPr>
        <p:txBody>
          <a:bodyPr/>
          <a:lstStyle/>
          <a:p>
            <a:r>
              <a:rPr lang="en-US" dirty="0" err="1" smtClean="0"/>
              <a:t>SpriteFont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535155"/>
            <a:ext cx="7369175" cy="4241800"/>
          </a:xfrm>
        </p:spPr>
        <p:txBody>
          <a:bodyPr/>
          <a:lstStyle/>
          <a:p>
            <a:r>
              <a:rPr lang="en-US" dirty="0" smtClean="0"/>
              <a:t>Very easy way to draw text to the screen</a:t>
            </a:r>
          </a:p>
          <a:p>
            <a:r>
              <a:rPr lang="en-US" dirty="0" smtClean="0"/>
              <a:t>Add a new </a:t>
            </a:r>
            <a:r>
              <a:rPr lang="en-US" dirty="0" smtClean="0">
                <a:solidFill>
                  <a:srgbClr val="FFCC00"/>
                </a:solidFill>
              </a:rPr>
              <a:t>Sprite Font </a:t>
            </a:r>
            <a:r>
              <a:rPr lang="en-US" dirty="0" smtClean="0"/>
              <a:t>to your Content application</a:t>
            </a:r>
          </a:p>
          <a:p>
            <a:r>
              <a:rPr lang="en-US" dirty="0" smtClean="0"/>
              <a:t>This will add an XML file to the Content project for you to edit</a:t>
            </a:r>
          </a:p>
          <a:p>
            <a:r>
              <a:rPr lang="en-US" dirty="0" smtClean="0"/>
              <a:t>Modify the parameters to define how your font looks (face, size,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SpriteBatch.DrawString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draw it to the screen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SpriteFont.MeasureString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determine sizes before drawing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20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Sprites</a:t>
            </a:r>
            <a:endParaRPr lang="en-US" dirty="0"/>
          </a:p>
        </p:txBody>
      </p:sp>
      <p:sp>
        <p:nvSpPr>
          <p:cNvPr id="14339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base Sprite class and additional sprites</a:t>
            </a:r>
          </a:p>
        </p:txBody>
      </p:sp>
    </p:spTree>
    <p:extLst>
      <p:ext uri="{BB962C8B-B14F-4D97-AF65-F5344CB8AC3E}">
        <p14:creationId xmlns:p14="http://schemas.microsoft.com/office/powerpoint/2010/main" val="267394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/>
          <p:cNvSpPr>
            <a:spLocks noGrp="1"/>
          </p:cNvSpPr>
          <p:nvPr>
            <p:ph idx="1"/>
          </p:nvPr>
        </p:nvSpPr>
        <p:spPr bwMode="auto">
          <a:xfrm>
            <a:off x="900114" y="2012950"/>
            <a:ext cx="4652190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Introduction to XNA</a:t>
            </a:r>
          </a:p>
          <a:p>
            <a:r>
              <a:rPr lang="en-US" dirty="0" smtClean="0"/>
              <a:t>Build a simple Space Invaders clone from scratch for Windows Phone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Agenda</a:t>
            </a:r>
          </a:p>
        </p:txBody>
      </p:sp>
      <p:pic>
        <p:nvPicPr>
          <p:cNvPr id="4098" name="Picture 2" descr="C:\Users\Brian\AppData\Local\Temp\SNAGHTML15dd4c3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40" y="502508"/>
            <a:ext cx="3072444" cy="559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94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 bwMode="auto">
          <a:xfrm>
            <a:off x="884873" y="1205230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can read from keyboard, control pad, or Windows Phone touch screen</a:t>
            </a:r>
          </a:p>
          <a:p>
            <a:r>
              <a:rPr lang="en-US" dirty="0" smtClean="0"/>
              <a:t>Keyboard</a:t>
            </a:r>
          </a:p>
          <a:p>
            <a:pPr lvl="1"/>
            <a:r>
              <a:rPr lang="en-US" dirty="0" smtClean="0"/>
              <a:t>Xbox 360, PC, and Windows Phone</a:t>
            </a:r>
          </a:p>
          <a:p>
            <a:r>
              <a:rPr lang="en-US" dirty="0" smtClean="0"/>
              <a:t>Control Pad</a:t>
            </a:r>
          </a:p>
          <a:p>
            <a:pPr lvl="1"/>
            <a:r>
              <a:rPr lang="en-US" dirty="0" smtClean="0"/>
              <a:t>PC and Xbox 360</a:t>
            </a:r>
          </a:p>
          <a:p>
            <a:r>
              <a:rPr lang="en-US" dirty="0" smtClean="0"/>
              <a:t>Touch Panel</a:t>
            </a:r>
          </a:p>
          <a:p>
            <a:pPr lvl="1"/>
            <a:r>
              <a:rPr lang="en-US" dirty="0" smtClean="0"/>
              <a:t>Windows Phone only</a:t>
            </a:r>
          </a:p>
          <a:p>
            <a:r>
              <a:rPr lang="en-US" dirty="0" smtClean="0"/>
              <a:t>Call methods to retrieve input state during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method, act appropriately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91553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43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Input Manager</a:t>
            </a:r>
            <a:endParaRPr lang="en-US" dirty="0"/>
          </a:p>
        </p:txBody>
      </p:sp>
      <p:sp>
        <p:nvSpPr>
          <p:cNvPr id="16387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</a:t>
            </a:r>
            <a:r>
              <a:rPr lang="en-US" dirty="0" err="1" smtClean="0"/>
              <a:t>InputManager</a:t>
            </a:r>
            <a:r>
              <a:rPr lang="en-US" dirty="0" smtClean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47937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00113" y="1112108"/>
            <a:ext cx="7369175" cy="514264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Two audio APIs exist in XNA</a:t>
            </a:r>
          </a:p>
          <a:p>
            <a:pPr lvl="1">
              <a:defRPr/>
            </a:pPr>
            <a:r>
              <a:rPr lang="en-US" dirty="0" err="1" smtClean="0"/>
              <a:t>SoundEffect</a:t>
            </a:r>
            <a:endParaRPr lang="en-US" dirty="0" smtClean="0"/>
          </a:p>
          <a:p>
            <a:pPr lvl="1">
              <a:defRPr/>
            </a:pPr>
            <a:r>
              <a:rPr lang="en-US" smtClean="0"/>
              <a:t>XACT</a:t>
            </a:r>
            <a:endParaRPr lang="en-US" dirty="0" smtClean="0"/>
          </a:p>
          <a:p>
            <a:pPr>
              <a:defRPr/>
            </a:pPr>
            <a:r>
              <a:rPr lang="en-US" dirty="0" err="1"/>
              <a:t>SoundEffect</a:t>
            </a:r>
            <a:endParaRPr lang="en-US" dirty="0"/>
          </a:p>
          <a:p>
            <a:pPr lvl="1">
              <a:defRPr/>
            </a:pPr>
            <a:r>
              <a:rPr lang="en-US" dirty="0"/>
              <a:t>Simply load from Content Pipeline and play</a:t>
            </a:r>
          </a:p>
          <a:p>
            <a:pPr lvl="2">
              <a:defRPr/>
            </a:pPr>
            <a:r>
              <a:rPr lang="en-US" dirty="0"/>
              <a:t>Fire and Forget</a:t>
            </a:r>
          </a:p>
          <a:p>
            <a:pPr lvl="1">
              <a:defRPr/>
            </a:pPr>
            <a:r>
              <a:rPr lang="en-US" dirty="0"/>
              <a:t>Supported on all 3 platforms</a:t>
            </a:r>
          </a:p>
          <a:p>
            <a:pPr lvl="1">
              <a:defRPr/>
            </a:pPr>
            <a:r>
              <a:rPr lang="en-US" dirty="0"/>
              <a:t>Use </a:t>
            </a:r>
            <a:r>
              <a:rPr lang="en-US" b="1" dirty="0" err="1">
                <a:solidFill>
                  <a:srgbClr val="FFC000"/>
                </a:solidFill>
              </a:rPr>
              <a:t>CreateInstance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method to return an object you can use to manipulate sound effect </a:t>
            </a:r>
            <a:r>
              <a:rPr lang="en-US" dirty="0" smtClean="0"/>
              <a:t>dynamically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XACT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Huge, complex audio API which is great for dynamic sound, real-time effects, 3D sound positioning, etc.</a:t>
            </a:r>
          </a:p>
          <a:p>
            <a:pPr lvl="1">
              <a:defRPr/>
            </a:pPr>
            <a:r>
              <a:rPr lang="en-US" dirty="0" smtClean="0"/>
              <a:t>Can be very difficult to deal with</a:t>
            </a:r>
          </a:p>
          <a:p>
            <a:pPr lvl="1">
              <a:defRPr/>
            </a:pPr>
            <a:r>
              <a:rPr lang="en-US" dirty="0" smtClean="0"/>
              <a:t>Not supported on Windows </a:t>
            </a:r>
            <a:r>
              <a:rPr lang="en-US" dirty="0" smtClean="0"/>
              <a:t>Phone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799419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9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AudioManager</a:t>
            </a:r>
            <a:endParaRPr lang="en-US" dirty="0"/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AudioManager class</a:t>
            </a:r>
          </a:p>
        </p:txBody>
      </p:sp>
    </p:spTree>
    <p:extLst>
      <p:ext uri="{BB962C8B-B14F-4D97-AF65-F5344CB8AC3E}">
        <p14:creationId xmlns:p14="http://schemas.microsoft.com/office/powerpoint/2010/main" val="70881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 bwMode="auto">
          <a:xfrm>
            <a:off x="883637" y="1345685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Going to create Space Invaders clone</a:t>
            </a:r>
          </a:p>
          <a:p>
            <a:r>
              <a:rPr lang="en-US" dirty="0" smtClean="0"/>
              <a:t>The important parts are how XNA is used, not the rules of the game, so we will not focus on game-specific implementation</a:t>
            </a:r>
          </a:p>
          <a:p>
            <a:r>
              <a:rPr lang="en-US" dirty="0" smtClean="0"/>
              <a:t>With the previous code written, and assets added, we now have everything required to implement game logic</a:t>
            </a:r>
          </a:p>
          <a:p>
            <a:r>
              <a:rPr lang="en-US" dirty="0" smtClean="0"/>
              <a:t>While building, will keep Xbox 360 and Windows platforms in mind</a:t>
            </a:r>
          </a:p>
          <a:p>
            <a:pPr lvl="1"/>
            <a:r>
              <a:rPr lang="en-US" dirty="0" smtClean="0"/>
              <a:t>We can conditionally build code using the </a:t>
            </a:r>
            <a:r>
              <a:rPr lang="en-US" dirty="0" smtClean="0">
                <a:solidFill>
                  <a:srgbClr val="FFCC00"/>
                </a:solidFill>
              </a:rPr>
              <a:t>WINDOWS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CC00"/>
                </a:solidFill>
              </a:rPr>
              <a:t>XBOX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WINDOWS_PHONE</a:t>
            </a:r>
            <a:r>
              <a:rPr lang="en-US" dirty="0" smtClean="0"/>
              <a:t> symbols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Building the Game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66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Build the Game</a:t>
            </a:r>
            <a:endParaRPr lang="en-US" dirty="0"/>
          </a:p>
        </p:txBody>
      </p:sp>
      <p:sp>
        <p:nvSpPr>
          <p:cNvPr id="20483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Build Alien Attack</a:t>
            </a:r>
          </a:p>
        </p:txBody>
      </p:sp>
    </p:spTree>
    <p:extLst>
      <p:ext uri="{BB962C8B-B14F-4D97-AF65-F5344CB8AC3E}">
        <p14:creationId xmlns:p14="http://schemas.microsoft.com/office/powerpoint/2010/main" val="4197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6865"/>
            <a:ext cx="7369175" cy="4977885"/>
          </a:xfrm>
        </p:spPr>
        <p:txBody>
          <a:bodyPr/>
          <a:lstStyle/>
          <a:p>
            <a:r>
              <a:rPr lang="en-US" dirty="0" smtClean="0"/>
              <a:t>WMAppManifest.xml</a:t>
            </a:r>
          </a:p>
          <a:p>
            <a:pPr lvl="1"/>
            <a:r>
              <a:rPr lang="en-US" dirty="0" smtClean="0"/>
              <a:t>Set Title</a:t>
            </a:r>
          </a:p>
          <a:p>
            <a:pPr lvl="1"/>
            <a:r>
              <a:rPr lang="en-US" dirty="0" smtClean="0"/>
              <a:t>Remove unnecessary capabilities </a:t>
            </a:r>
          </a:p>
          <a:p>
            <a:pPr lvl="1"/>
            <a:r>
              <a:rPr lang="en-US" dirty="0" smtClean="0"/>
              <a:t>Set Genre</a:t>
            </a:r>
          </a:p>
          <a:p>
            <a:pPr lvl="2"/>
            <a:r>
              <a:rPr lang="en-US" dirty="0" err="1"/>
              <a:t>Apps.Normal</a:t>
            </a:r>
            <a:r>
              <a:rPr lang="en-US" dirty="0"/>
              <a:t> = Start menu</a:t>
            </a:r>
          </a:p>
          <a:p>
            <a:pPr lvl="2"/>
            <a:r>
              <a:rPr lang="en-US" dirty="0" err="1"/>
              <a:t>Apps.Game</a:t>
            </a:r>
            <a:r>
              <a:rPr lang="en-US" dirty="0"/>
              <a:t> = Xbox Live section</a:t>
            </a:r>
          </a:p>
          <a:p>
            <a:r>
              <a:rPr lang="en-US" dirty="0" smtClean="0"/>
              <a:t>Main Icons</a:t>
            </a:r>
          </a:p>
          <a:p>
            <a:pPr lvl="1"/>
            <a:r>
              <a:rPr lang="en-US" dirty="0" smtClean="0"/>
              <a:t>Game thumbnail – 173x173px</a:t>
            </a:r>
          </a:p>
          <a:p>
            <a:pPr lvl="1"/>
            <a:r>
              <a:rPr lang="en-US" dirty="0" smtClean="0"/>
              <a:t>Tile image – 62x62px</a:t>
            </a:r>
          </a:p>
          <a:p>
            <a:r>
              <a:rPr lang="en-US" dirty="0" smtClean="0"/>
              <a:t>Bundle up the XAP and</a:t>
            </a:r>
            <a:br>
              <a:rPr lang="en-US" dirty="0" smtClean="0"/>
            </a:br>
            <a:r>
              <a:rPr lang="en-US" dirty="0" smtClean="0"/>
              <a:t>head to </a:t>
            </a:r>
            <a:br>
              <a:rPr lang="en-US" dirty="0" smtClean="0"/>
            </a:br>
            <a:r>
              <a:rPr lang="en-US" u="sng" dirty="0" smtClean="0">
                <a:solidFill>
                  <a:srgbClr val="FF0000"/>
                </a:solidFill>
              </a:rPr>
              <a:t>http://create.msdn.com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submit!</a:t>
            </a:r>
          </a:p>
          <a:p>
            <a:pPr lvl="2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447" y="3891968"/>
            <a:ext cx="3501081" cy="2187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62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Icons required</a:t>
            </a:r>
            <a:br>
              <a:rPr lang="en-US" dirty="0" smtClean="0"/>
            </a:br>
            <a:r>
              <a:rPr lang="en-US" dirty="0" smtClean="0"/>
              <a:t>for submission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026" y="161925"/>
            <a:ext cx="4857750" cy="653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32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 bwMode="auto">
          <a:xfrm>
            <a:off x="858924" y="2152993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defRPr/>
            </a:pPr>
            <a:r>
              <a:rPr lang="en-US" dirty="0" smtClean="0"/>
              <a:t>As simple as right-clicking and choosing “Create Copy of Project for Xbox 360”</a:t>
            </a:r>
          </a:p>
          <a:p>
            <a:pPr>
              <a:defRPr/>
            </a:pPr>
            <a:r>
              <a:rPr lang="en-US" dirty="0" smtClean="0"/>
              <a:t>With the App Hub membership comes the ability to deploy to Xbox Live Indie Games To run on 360</a:t>
            </a:r>
          </a:p>
          <a:p>
            <a:pPr lvl="1">
              <a:defRPr/>
            </a:pPr>
            <a:r>
              <a:rPr lang="en-US" dirty="0"/>
              <a:t>Download XNA Game Studio Connect application from the 360 Dashboard</a:t>
            </a:r>
          </a:p>
          <a:p>
            <a:pPr lvl="2">
              <a:defRPr/>
            </a:pPr>
            <a:r>
              <a:rPr lang="en-US" dirty="0"/>
              <a:t>Game Marketplace -&gt; Titles A-Z -&gt; X -&gt; XNA Game Studio Connect</a:t>
            </a:r>
          </a:p>
          <a:p>
            <a:pPr lvl="1">
              <a:defRPr/>
            </a:pPr>
            <a:r>
              <a:rPr lang="en-US" dirty="0" smtClean="0"/>
              <a:t>Add console via XNA Game Studio Device Center by entering key displayed in XNA Game Studio Connect</a:t>
            </a:r>
          </a:p>
          <a:p>
            <a:pPr lvl="1">
              <a:defRPr/>
            </a:pPr>
            <a:r>
              <a:rPr lang="en-US" dirty="0" smtClean="0"/>
              <a:t>In Visual Studio, select the console and run the game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Xbox 360</a:t>
            </a:r>
            <a:endParaRPr lang="en-US" dirty="0"/>
          </a:p>
        </p:txBody>
      </p:sp>
      <p:pic>
        <p:nvPicPr>
          <p:cNvPr id="2051" name="Picture 3" descr="C:\Users\Brian\Documents\Coding4Fun Book\Chapters\Alien Attack\Images\aa10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671" y="235634"/>
            <a:ext cx="3235639" cy="182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1" y="116580"/>
            <a:ext cx="2401179" cy="205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4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Right-click on project and select “Create Copy of Project for Windows”</a:t>
            </a:r>
          </a:p>
          <a:p>
            <a:pPr>
              <a:defRPr/>
            </a:pPr>
            <a:r>
              <a:rPr lang="en-US" dirty="0" smtClean="0"/>
              <a:t>Run and debug it like any other Windows application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22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5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Set of tools and managed libraries to build games on 3 platforms:</a:t>
            </a:r>
          </a:p>
          <a:p>
            <a:pPr lvl="1"/>
            <a:r>
              <a:rPr lang="en-US" dirty="0" smtClean="0"/>
              <a:t>Windows</a:t>
            </a:r>
          </a:p>
          <a:p>
            <a:pPr lvl="1"/>
            <a:r>
              <a:rPr lang="en-US" dirty="0" smtClean="0"/>
              <a:t>Xbox 360</a:t>
            </a:r>
          </a:p>
          <a:p>
            <a:pPr lvl="1"/>
            <a:r>
              <a:rPr lang="en-US" dirty="0" smtClean="0"/>
              <a:t>Windows Phone</a:t>
            </a:r>
          </a:p>
          <a:p>
            <a:r>
              <a:rPr lang="en-US" dirty="0" smtClean="0"/>
              <a:t>Essentially replaces Managed DirectX, and adds a lot of new things</a:t>
            </a:r>
          </a:p>
          <a:p>
            <a:r>
              <a:rPr lang="en-US" dirty="0" smtClean="0"/>
              <a:t>Current version is 4.0 and is included </a:t>
            </a:r>
            <a:r>
              <a:rPr lang="en-US" smtClean="0"/>
              <a:t>with the Windows </a:t>
            </a:r>
            <a:r>
              <a:rPr lang="en-US" dirty="0" smtClean="0"/>
              <a:t>Phone Developer Tools</a:t>
            </a:r>
          </a:p>
          <a:p>
            <a:pPr lvl="1"/>
            <a:r>
              <a:rPr lang="en-US" u="sng" dirty="0">
                <a:solidFill>
                  <a:srgbClr val="FF0000"/>
                </a:solidFill>
              </a:rPr>
              <a:t>http://create.msdn.com</a:t>
            </a:r>
            <a:endParaRPr lang="en-US" u="sng" dirty="0" smtClean="0">
              <a:solidFill>
                <a:srgbClr val="FF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XNA?</a:t>
            </a:r>
          </a:p>
        </p:txBody>
      </p:sp>
    </p:spTree>
    <p:extLst>
      <p:ext uri="{BB962C8B-B14F-4D97-AF65-F5344CB8AC3E}">
        <p14:creationId xmlns:p14="http://schemas.microsoft.com/office/powerpoint/2010/main" val="321132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Xbox 360 &amp; PC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551631"/>
            <a:ext cx="7369175" cy="4241800"/>
          </a:xfrm>
        </p:spPr>
        <p:txBody>
          <a:bodyPr/>
          <a:lstStyle/>
          <a:p>
            <a:r>
              <a:rPr lang="en-US" dirty="0" smtClean="0"/>
              <a:t>Games will be running on a much larger screen in a much higher resolution</a:t>
            </a:r>
          </a:p>
          <a:p>
            <a:r>
              <a:rPr lang="en-US" dirty="0" smtClean="0"/>
              <a:t>Need to resize/recreate assets to fit these screen sizes</a:t>
            </a:r>
          </a:p>
          <a:p>
            <a:r>
              <a:rPr lang="en-US" dirty="0" smtClean="0"/>
              <a:t>Easy to create a new Content project for platform specifics and set a reference in the appropriate project</a:t>
            </a:r>
          </a:p>
          <a:p>
            <a:r>
              <a:rPr lang="en-US" dirty="0" smtClean="0"/>
              <a:t>OR… Add files to same Content project with different names and load appropriately</a:t>
            </a:r>
          </a:p>
          <a:p>
            <a:pPr lvl="1"/>
            <a:r>
              <a:rPr lang="en-US" dirty="0" smtClean="0"/>
              <a:t>Be aware of file sizes when using this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4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is a very powerful cross-platform framework for building games across Windows, Xbox 360 and </a:t>
            </a:r>
            <a:r>
              <a:rPr lang="en-US" smtClean="0"/>
              <a:t>Windows Phone</a:t>
            </a:r>
            <a:endParaRPr lang="en-US" dirty="0" smtClean="0"/>
          </a:p>
          <a:p>
            <a:r>
              <a:rPr lang="en-US" dirty="0" smtClean="0"/>
              <a:t>Creating 2D games is fairly simple</a:t>
            </a:r>
          </a:p>
          <a:p>
            <a:r>
              <a:rPr lang="en-US" dirty="0" smtClean="0"/>
              <a:t>Creating 3D games is not fairly simple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24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App Hub</a:t>
            </a:r>
          </a:p>
          <a:p>
            <a:pPr lvl="1">
              <a:defRPr/>
            </a:pPr>
            <a:r>
              <a:rPr lang="en-US" dirty="0" smtClean="0">
                <a:hlinkClick r:id="rId2"/>
              </a:rPr>
              <a:t>http://create.msdn.com/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Coding4Fun + Book</a:t>
            </a:r>
          </a:p>
          <a:p>
            <a:pPr lvl="1">
              <a:defRPr/>
            </a:pPr>
            <a:r>
              <a:rPr lang="en-US" dirty="0" smtClean="0">
                <a:hlinkClick r:id="rId3"/>
              </a:rPr>
              <a:t>http://www.coding4fun.com/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4"/>
              </a:rPr>
              <a:t>http://www.c4fbook.com/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Other XNA Sites of Value</a:t>
            </a:r>
          </a:p>
          <a:p>
            <a:pPr lvl="1">
              <a:defRPr/>
            </a:pPr>
            <a:r>
              <a:rPr lang="en-US" dirty="0" smtClean="0">
                <a:hlinkClick r:id="rId5"/>
              </a:rPr>
              <a:t>http://www.ziggyware.com/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6"/>
              </a:rPr>
              <a:t>http://blogs.msdn.com/xna/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Me</a:t>
            </a:r>
          </a:p>
          <a:p>
            <a:pPr lvl="1">
              <a:defRPr/>
            </a:pPr>
            <a:r>
              <a:rPr lang="en-US" dirty="0" smtClean="0">
                <a:hlinkClick r:id="rId7"/>
              </a:rPr>
              <a:t>http://www.brianpeek.com/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8"/>
              </a:rPr>
              <a:t>brian@brianpeek.com</a:t>
            </a: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XNA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Entirely managed solution</a:t>
            </a:r>
          </a:p>
          <a:p>
            <a:r>
              <a:rPr lang="en-US" dirty="0" smtClean="0"/>
              <a:t>Cross-platform compatibility</a:t>
            </a:r>
          </a:p>
          <a:p>
            <a:pPr lvl="1"/>
            <a:r>
              <a:rPr lang="en-US" dirty="0" smtClean="0"/>
              <a:t>Write once, run on Windows, Xbox 360 and Windows Phone with little to no changes</a:t>
            </a:r>
          </a:p>
          <a:p>
            <a:r>
              <a:rPr lang="en-US" dirty="0" smtClean="0"/>
              <a:t>Ability to publish games to </a:t>
            </a:r>
            <a:r>
              <a:rPr lang="en-US" dirty="0" smtClean="0"/>
              <a:t>Windows Phone and Xbox </a:t>
            </a:r>
            <a:r>
              <a:rPr lang="en-US" dirty="0" smtClean="0"/>
              <a:t>360 </a:t>
            </a:r>
            <a:r>
              <a:rPr lang="en-US" dirty="0" smtClean="0"/>
              <a:t>for </a:t>
            </a:r>
            <a:r>
              <a:rPr lang="en-US" dirty="0" smtClean="0"/>
              <a:t>the world to download (and for you to make some cash!)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Why XNA?</a:t>
            </a:r>
          </a:p>
        </p:txBody>
      </p:sp>
    </p:spTree>
    <p:extLst>
      <p:ext uri="{BB962C8B-B14F-4D97-AF65-F5344CB8AC3E}">
        <p14:creationId xmlns:p14="http://schemas.microsoft.com/office/powerpoint/2010/main" val="13605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XNA </a:t>
            </a:r>
            <a:r>
              <a:rPr lang="en-US" dirty="0" smtClean="0"/>
              <a:t>Game Studio 4.0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Free!</a:t>
            </a:r>
          </a:p>
          <a:p>
            <a:pPr lvl="1">
              <a:defRPr/>
            </a:pPr>
            <a:r>
              <a:rPr lang="en-US" dirty="0" smtClean="0"/>
              <a:t>Download the Windows Phone Developer Tools package which will include Visual Studio Express if you don’t already have a version of Visual Studio</a:t>
            </a:r>
          </a:p>
          <a:p>
            <a:pPr>
              <a:defRPr/>
            </a:pPr>
            <a:r>
              <a:rPr lang="en-US" dirty="0" smtClean="0"/>
              <a:t>Xbox 360 and Windows Phone deployment and distribution requires $99 yearly App Hub subscription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0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902" y="2291663"/>
            <a:ext cx="5923006" cy="407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1258" y="1304497"/>
            <a:ext cx="7369175" cy="4241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New project type in Visual Studio after XNA installation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Creating a Project</a:t>
            </a:r>
          </a:p>
        </p:txBody>
      </p:sp>
    </p:spTree>
    <p:extLst>
      <p:ext uri="{BB962C8B-B14F-4D97-AF65-F5344CB8AC3E}">
        <p14:creationId xmlns:p14="http://schemas.microsoft.com/office/powerpoint/2010/main" val="204699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30"/>
            <a:ext cx="7369175" cy="492022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Runnable </a:t>
            </a:r>
            <a:r>
              <a:rPr lang="en-US" sz="2400" dirty="0"/>
              <a:t>from the start</a:t>
            </a:r>
          </a:p>
          <a:p>
            <a:pPr lvl="1">
              <a:defRPr/>
            </a:pPr>
            <a:r>
              <a:rPr lang="en-US" sz="2000" dirty="0">
                <a:solidFill>
                  <a:srgbClr val="00B0F0"/>
                </a:solidFill>
              </a:rPr>
              <a:t>Cornflower Blue</a:t>
            </a:r>
            <a:r>
              <a:rPr lang="en-US" sz="2000" dirty="0" smtClean="0">
                <a:solidFill>
                  <a:srgbClr val="00B0F0"/>
                </a:solidFill>
              </a:rPr>
              <a:t>!</a:t>
            </a:r>
          </a:p>
          <a:p>
            <a:pPr>
              <a:defRPr/>
            </a:pPr>
            <a:r>
              <a:rPr lang="en-US" sz="2500" dirty="0" smtClean="0">
                <a:solidFill>
                  <a:srgbClr val="FFCC00"/>
                </a:solidFill>
              </a:rPr>
              <a:t>Game </a:t>
            </a:r>
            <a:r>
              <a:rPr lang="en-US" sz="2500" dirty="0" smtClean="0"/>
              <a:t>object is the starting point</a:t>
            </a:r>
            <a:endParaRPr lang="en-US" sz="2500" dirty="0"/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Initialize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Base game initialization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Load assets required by the game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UnloadContent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Unload anything not loaded by the Content Pipeline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Update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Update game logic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Draw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Draw objects to the </a:t>
            </a:r>
            <a:r>
              <a:rPr lang="en-US" sz="1800" dirty="0" smtClean="0">
                <a:solidFill>
                  <a:schemeClr val="tx1"/>
                </a:solidFill>
              </a:rPr>
              <a:t>screen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92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Base Project Creation</a:t>
            </a:r>
          </a:p>
        </p:txBody>
      </p:sp>
      <p:sp>
        <p:nvSpPr>
          <p:cNvPr id="10243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the project and run it</a:t>
            </a:r>
          </a:p>
        </p:txBody>
      </p:sp>
    </p:spTree>
    <p:extLst>
      <p:ext uri="{BB962C8B-B14F-4D97-AF65-F5344CB8AC3E}">
        <p14:creationId xmlns:p14="http://schemas.microsoft.com/office/powerpoint/2010/main" val="391039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 resolution: 480x800</a:t>
            </a:r>
          </a:p>
          <a:p>
            <a:pPr lvl="1"/>
            <a:r>
              <a:rPr lang="en-US" dirty="0" smtClean="0"/>
              <a:t>Be sure to set </a:t>
            </a:r>
            <a:r>
              <a:rPr lang="en-US" dirty="0" err="1" smtClean="0">
                <a:solidFill>
                  <a:srgbClr val="FFCC00"/>
                </a:solidFill>
              </a:rPr>
              <a:t>IsFullScreen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property to actually get that resolution!</a:t>
            </a:r>
          </a:p>
          <a:p>
            <a:r>
              <a:rPr lang="en-US" dirty="0" smtClean="0"/>
              <a:t>XNA games run at 30fps (frames per second) no matter what</a:t>
            </a:r>
          </a:p>
          <a:p>
            <a:r>
              <a:rPr lang="en-US" dirty="0" smtClean="0"/>
              <a:t>Games can run in portrait or landscape</a:t>
            </a:r>
          </a:p>
          <a:p>
            <a:pPr lvl="1"/>
            <a:r>
              <a:rPr lang="en-US" dirty="0" smtClean="0"/>
              <a:t>Set </a:t>
            </a:r>
            <a:r>
              <a:rPr lang="en-US" b="1" dirty="0" err="1" smtClean="0">
                <a:solidFill>
                  <a:srgbClr val="FFCC00"/>
                </a:solidFill>
              </a:rPr>
              <a:t>SupportedOrientations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appropriately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9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isual Studio Live! Las Vegas 2011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1419</Words>
  <Application>Microsoft Office PowerPoint</Application>
  <PresentationFormat>On-screen Show (4:3)</PresentationFormat>
  <Paragraphs>210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Visual Studio Live! Las Vegas 2011</vt:lpstr>
      <vt:lpstr>Custom Design</vt:lpstr>
      <vt:lpstr>XNA Games for Windows Phone</vt:lpstr>
      <vt:lpstr>Agenda</vt:lpstr>
      <vt:lpstr>What is XNA?</vt:lpstr>
      <vt:lpstr>Why XNA?</vt:lpstr>
      <vt:lpstr>Requirements</vt:lpstr>
      <vt:lpstr>Creating a Project</vt:lpstr>
      <vt:lpstr>Project Structure</vt:lpstr>
      <vt:lpstr>Base Project Creation</vt:lpstr>
      <vt:lpstr>Windows Phone Specifications</vt:lpstr>
      <vt:lpstr>Content Pipeline</vt:lpstr>
      <vt:lpstr>Content Pipeline</vt:lpstr>
      <vt:lpstr>ContentManager</vt:lpstr>
      <vt:lpstr>Adding Content</vt:lpstr>
      <vt:lpstr>Game Loops &amp; Time</vt:lpstr>
      <vt:lpstr>Animation &amp; Time</vt:lpstr>
      <vt:lpstr>Sprites</vt:lpstr>
      <vt:lpstr>Sprites and SpriteBatch</vt:lpstr>
      <vt:lpstr>SpriteFont</vt:lpstr>
      <vt:lpstr>Adding Sprites</vt:lpstr>
      <vt:lpstr>Input</vt:lpstr>
      <vt:lpstr>Input Manager</vt:lpstr>
      <vt:lpstr>Audio</vt:lpstr>
      <vt:lpstr>AudioManager</vt:lpstr>
      <vt:lpstr>Building the Game</vt:lpstr>
      <vt:lpstr>Build the Game</vt:lpstr>
      <vt:lpstr>Marketplace</vt:lpstr>
      <vt:lpstr>Icons</vt:lpstr>
      <vt:lpstr>Xbox 360</vt:lpstr>
      <vt:lpstr>PC</vt:lpstr>
      <vt:lpstr>Xbox 360 &amp; PC Considerations</vt:lpstr>
      <vt:lpstr>Conclusion</vt:lpstr>
      <vt:lpstr>XNA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Brian</dc:creator>
  <cp:lastModifiedBy>Brian Peek</cp:lastModifiedBy>
  <cp:revision>72</cp:revision>
  <dcterms:created xsi:type="dcterms:W3CDTF">2004-06-15T18:50:25Z</dcterms:created>
  <dcterms:modified xsi:type="dcterms:W3CDTF">2011-12-03T18:01:39Z</dcterms:modified>
</cp:coreProperties>
</file>