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4"/>
  </p:notesMasterIdLst>
  <p:handoutMasterIdLst>
    <p:handoutMasterId r:id="rId35"/>
  </p:handoutMasterIdLst>
  <p:sldIdLst>
    <p:sldId id="318" r:id="rId2"/>
    <p:sldId id="321" r:id="rId3"/>
    <p:sldId id="322" r:id="rId4"/>
    <p:sldId id="323" r:id="rId5"/>
    <p:sldId id="324" r:id="rId6"/>
    <p:sldId id="325" r:id="rId7"/>
    <p:sldId id="341" r:id="rId8"/>
    <p:sldId id="326" r:id="rId9"/>
    <p:sldId id="344" r:id="rId10"/>
    <p:sldId id="327" r:id="rId11"/>
    <p:sldId id="347" r:id="rId12"/>
    <p:sldId id="349" r:id="rId13"/>
    <p:sldId id="328" r:id="rId14"/>
    <p:sldId id="345" r:id="rId15"/>
    <p:sldId id="346" r:id="rId16"/>
    <p:sldId id="329" r:id="rId17"/>
    <p:sldId id="343" r:id="rId18"/>
    <p:sldId id="348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50" r:id="rId27"/>
    <p:sldId id="351" r:id="rId28"/>
    <p:sldId id="337" r:id="rId29"/>
    <p:sldId id="338" r:id="rId30"/>
    <p:sldId id="342" r:id="rId31"/>
    <p:sldId id="339" r:id="rId32"/>
    <p:sldId id="340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FFCC66"/>
    <a:srgbClr val="004522"/>
    <a:srgbClr val="3EB4DD"/>
    <a:srgbClr val="5FC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46" autoAdjust="0"/>
    <p:restoredTop sz="93709" autoAdjust="0"/>
  </p:normalViewPr>
  <p:slideViewPr>
    <p:cSldViewPr snapToGrid="0">
      <p:cViewPr varScale="1">
        <p:scale>
          <a:sx n="116" d="100"/>
          <a:sy n="116" d="100"/>
        </p:scale>
        <p:origin x="-91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259C2E5E-683C-41B0-BC6B-E32A6BD9BC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81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0AA91EDC-56FA-4F99-9752-8624262F14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4248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r>
              <a:rPr lang="en-US" dirty="0" smtClean="0"/>
              <a:t>TODO: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Rewrite as WP7</a:t>
            </a:r>
            <a:r>
              <a:rPr lang="en-US" baseline="0" dirty="0" smtClean="0"/>
              <a:t> session with slide or three about Win/Xbox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Screen size for WP7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TouchPanel</a:t>
            </a:r>
            <a:r>
              <a:rPr lang="en-US" baseline="0" smtClean="0"/>
              <a:t> gestures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Icons</a:t>
            </a:r>
            <a:r>
              <a:rPr lang="en-US" baseline="0" dirty="0" smtClean="0"/>
              <a:t> and sizes for submission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Submission process?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Different assets for different project types?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209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67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204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786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19544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398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319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301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7407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0411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71196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mailto:brian@brianpeek.com" TargetMode="External"/><Relationship Id="rId3" Type="http://schemas.openxmlformats.org/officeDocument/2006/relationships/hyperlink" Target="http://www.coding4fun.com/" TargetMode="External"/><Relationship Id="rId7" Type="http://schemas.openxmlformats.org/officeDocument/2006/relationships/hyperlink" Target="http://www.brianpeek.com/" TargetMode="External"/><Relationship Id="rId2" Type="http://schemas.openxmlformats.org/officeDocument/2006/relationships/hyperlink" Target="http://create.msd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xna/" TargetMode="External"/><Relationship Id="rId5" Type="http://schemas.openxmlformats.org/officeDocument/2006/relationships/hyperlink" Target="http://www.ziggyware.com/" TargetMode="External"/><Relationship Id="rId4" Type="http://schemas.openxmlformats.org/officeDocument/2006/relationships/hyperlink" Target="http://www.c4fbook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314700" y="1236663"/>
            <a:ext cx="4994275" cy="1741487"/>
          </a:xfrm>
        </p:spPr>
        <p:txBody>
          <a:bodyPr/>
          <a:lstStyle/>
          <a:p>
            <a:pPr algn="r"/>
            <a:r>
              <a:rPr lang="en-US" dirty="0" smtClean="0"/>
              <a:t>XNA Games for Windows Phone 7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289425" y="2536825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Senior Consultant – ASPSOFT, Inc.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Microsoft MVP – C#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Twitter: @</a:t>
            </a:r>
            <a:r>
              <a:rPr lang="en-US" sz="1800" dirty="0" err="1" smtClean="0">
                <a:solidFill>
                  <a:srgbClr val="FFCC00"/>
                </a:solidFill>
                <a:latin typeface="Arial" charset="0"/>
              </a:rPr>
              <a:t>BrianPeek</a:t>
            </a:r>
            <a:endParaRPr lang="en-US" sz="1800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b="0" dirty="0">
              <a:latin typeface="Times New Roman" pitchFamily="84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364288" y="4073208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b="0" dirty="0">
                <a:latin typeface="Arial" charset="0"/>
              </a:rPr>
              <a:t>Level: </a:t>
            </a:r>
            <a:r>
              <a:rPr lang="en-US" b="0" dirty="0">
                <a:solidFill>
                  <a:srgbClr val="5FC0FF"/>
                </a:solidFill>
                <a:latin typeface="Arial" charset="0"/>
              </a:rPr>
              <a:t>Intermediate</a:t>
            </a:r>
            <a:endParaRPr lang="en-US" b="0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dirty="0">
              <a:latin typeface="Arial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6613" y="2438400"/>
            <a:ext cx="7773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17" y="778201"/>
            <a:ext cx="2628633" cy="5257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 bwMode="auto">
          <a:xfrm>
            <a:off x="457200" y="1103870"/>
            <a:ext cx="8229600" cy="398883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Allows you to easily import a variety of assets with no code required</a:t>
            </a:r>
          </a:p>
          <a:p>
            <a:pPr>
              <a:defRPr/>
            </a:pPr>
            <a:r>
              <a:rPr lang="en-US" dirty="0" smtClean="0"/>
              <a:t>Automatically handles:</a:t>
            </a:r>
          </a:p>
          <a:p>
            <a:pPr lvl="1">
              <a:defRPr/>
            </a:pPr>
            <a:r>
              <a:rPr lang="en-US" dirty="0" smtClean="0"/>
              <a:t>Most image file formats</a:t>
            </a:r>
          </a:p>
          <a:p>
            <a:pPr lvl="1">
              <a:defRPr/>
            </a:pPr>
            <a:r>
              <a:rPr lang="en-US" dirty="0" smtClean="0"/>
              <a:t>Most sound file formats</a:t>
            </a:r>
          </a:p>
          <a:p>
            <a:pPr lvl="1">
              <a:defRPr/>
            </a:pPr>
            <a:r>
              <a:rPr lang="en-US" dirty="0" smtClean="0"/>
              <a:t>3D models in various formats</a:t>
            </a:r>
          </a:p>
          <a:p>
            <a:pPr lvl="1">
              <a:defRPr/>
            </a:pPr>
            <a:r>
              <a:rPr lang="en-US" dirty="0" smtClean="0"/>
              <a:t>Fonts</a:t>
            </a:r>
          </a:p>
          <a:p>
            <a:pPr>
              <a:defRPr/>
            </a:pPr>
            <a:r>
              <a:rPr lang="en-US" dirty="0" smtClean="0"/>
              <a:t>Simply drag-and-drop assets to the Content project and they will be built into a custom format compatible with all platforms</a:t>
            </a:r>
          </a:p>
          <a:p>
            <a:pPr>
              <a:defRPr/>
            </a:pPr>
            <a:r>
              <a:rPr lang="en-US" dirty="0" smtClean="0"/>
              <a:t>Can create your own importers to plug into the pipeline to handle any file format you </a:t>
            </a:r>
            <a:r>
              <a:rPr lang="en-US" dirty="0" smtClean="0"/>
              <a:t>require</a:t>
            </a:r>
          </a:p>
          <a:p>
            <a:pPr>
              <a:defRPr/>
            </a:pPr>
            <a:r>
              <a:rPr lang="en-US" dirty="0" smtClean="0"/>
              <a:t>Content is turned into an </a:t>
            </a:r>
            <a:r>
              <a:rPr lang="en-US" smtClean="0"/>
              <a:t>XNB file </a:t>
            </a:r>
            <a:r>
              <a:rPr lang="en-US" dirty="0" smtClean="0"/>
              <a:t>that’s best suited for the platform you’re running on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Today we’ll look at: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Content Pipeline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05827"/>
              </p:ext>
            </p:extLst>
          </p:nvPr>
        </p:nvGraphicFramePr>
        <p:xfrm>
          <a:off x="1401162" y="5042287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Asset Type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XNA Type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Images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Texture2D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Sounds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SoundEffect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Sprite Font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SpriteFont</a:t>
                      </a:r>
                      <a:endParaRPr 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Pipeline is now a separate project type in XNA</a:t>
            </a:r>
          </a:p>
          <a:p>
            <a:r>
              <a:rPr lang="en-US" dirty="0" smtClean="0"/>
              <a:t>This allows you to create multiple Content projects and set references to any/all across multiple project types</a:t>
            </a:r>
          </a:p>
          <a:p>
            <a:r>
              <a:rPr lang="en-US" dirty="0" smtClean="0"/>
              <a:t>This is an easy way to separate assets for PC vs. Xbox vs. WP7</a:t>
            </a:r>
          </a:p>
        </p:txBody>
      </p:sp>
    </p:spTree>
    <p:extLst>
      <p:ext uri="{BB962C8B-B14F-4D97-AF65-F5344CB8AC3E}">
        <p14:creationId xmlns:p14="http://schemas.microsoft.com/office/powerpoint/2010/main" val="150707425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ContentManager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Game object has a Content property which is used to load content whenever it is needed</a:t>
            </a:r>
          </a:p>
          <a:p>
            <a:r>
              <a:rPr lang="en-US" dirty="0" smtClean="0"/>
              <a:t>Content is cached internally, so there is no need to cache returned content yourself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Texture2D </a:t>
            </a:r>
            <a:r>
              <a:rPr lang="en-US" dirty="0" err="1" smtClean="0">
                <a:solidFill>
                  <a:srgbClr val="FFCC00"/>
                </a:solidFill>
              </a:rPr>
              <a:t>tex</a:t>
            </a:r>
            <a:r>
              <a:rPr lang="en-US" dirty="0" smtClean="0">
                <a:solidFill>
                  <a:srgbClr val="FFCC00"/>
                </a:solidFill>
              </a:rPr>
              <a:t> = </a:t>
            </a:r>
            <a:r>
              <a:rPr lang="en-US" dirty="0" err="1" smtClean="0">
                <a:solidFill>
                  <a:srgbClr val="FFCC00"/>
                </a:solidFill>
              </a:rPr>
              <a:t>Content.Load</a:t>
            </a:r>
            <a:r>
              <a:rPr lang="en-US" dirty="0" smtClean="0">
                <a:solidFill>
                  <a:srgbClr val="FFCC00"/>
                </a:solidFill>
              </a:rPr>
              <a:t>&lt;Texture2D&gt;(“image</a:t>
            </a:r>
            <a:r>
              <a:rPr lang="en-US" dirty="0" smtClean="0">
                <a:solidFill>
                  <a:srgbClr val="FFCC00"/>
                </a:solidFill>
              </a:rPr>
              <a:t>”);</a:t>
            </a:r>
          </a:p>
          <a:p>
            <a:endParaRPr lang="en-US" dirty="0" smtClean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9764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Content</a:t>
            </a:r>
          </a:p>
        </p:txBody>
      </p:sp>
      <p:sp>
        <p:nvSpPr>
          <p:cNvPr id="12291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Look at and add all assets required by game</a:t>
            </a:r>
          </a:p>
        </p:txBody>
      </p:sp>
    </p:spTree>
    <p:extLst>
      <p:ext uri="{BB962C8B-B14F-4D97-AF65-F5344CB8AC3E}">
        <p14:creationId xmlns:p14="http://schemas.microsoft.com/office/powerpoint/2010/main" val="339202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Loops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29"/>
            <a:ext cx="7369175" cy="512393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XNA game loop calls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“regularly”</a:t>
            </a:r>
          </a:p>
          <a:p>
            <a:r>
              <a:rPr lang="en-US" dirty="0" smtClean="0"/>
              <a:t>Fixed-step</a:t>
            </a:r>
          </a:p>
          <a:p>
            <a:pPr lvl="1"/>
            <a:r>
              <a:rPr lang="en-US" dirty="0" smtClean="0"/>
              <a:t>Default loop type</a:t>
            </a:r>
          </a:p>
          <a:p>
            <a:pPr lvl="1"/>
            <a:r>
              <a:rPr lang="en-US" dirty="0" smtClean="0"/>
              <a:t>Calls Update method on the interval specified in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 smtClean="0"/>
              <a:t>, with a default of 1/60</a:t>
            </a:r>
            <a:r>
              <a:rPr lang="en-US" baseline="30000" dirty="0" smtClean="0"/>
              <a:t>th</a:t>
            </a:r>
            <a:r>
              <a:rPr lang="en-US" dirty="0" smtClean="0"/>
              <a:t> of a second (60fps)</a:t>
            </a:r>
          </a:p>
          <a:p>
            <a:pPr lvl="2"/>
            <a:r>
              <a:rPr lang="en-US" dirty="0" smtClean="0"/>
              <a:t>Note again that WP7 maxes out at 30fps, so we must set this properly otherwise we will waste </a:t>
            </a:r>
            <a:r>
              <a:rPr lang="en-US" dirty="0" smtClean="0"/>
              <a:t>cycles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calls will be skipped if the game starts to lag, and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will be called multiple times to catch up</a:t>
            </a:r>
          </a:p>
          <a:p>
            <a:pPr lvl="2"/>
            <a:r>
              <a:rPr lang="en-US" dirty="0" smtClean="0"/>
              <a:t>You can check this by using the </a:t>
            </a:r>
            <a:r>
              <a:rPr lang="en-US" dirty="0" err="1" smtClean="0"/>
              <a:t>IsRunningSlowly</a:t>
            </a:r>
            <a:r>
              <a:rPr lang="en-US" dirty="0" smtClean="0"/>
              <a:t> property</a:t>
            </a:r>
          </a:p>
          <a:p>
            <a:r>
              <a:rPr lang="en-US" dirty="0" smtClean="0"/>
              <a:t>Variable-step</a:t>
            </a:r>
          </a:p>
          <a:p>
            <a:pPr lvl="1"/>
            <a:r>
              <a:rPr lang="en-US" dirty="0" smtClean="0"/>
              <a:t>Calls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as fast as possible</a:t>
            </a:r>
          </a:p>
          <a:p>
            <a:r>
              <a:rPr lang="en-US" dirty="0" smtClean="0"/>
              <a:t>Depending on your loop type, you need to time animations properly</a:t>
            </a:r>
          </a:p>
        </p:txBody>
      </p:sp>
    </p:spTree>
    <p:extLst>
      <p:ext uri="{BB962C8B-B14F-4D97-AF65-F5344CB8AC3E}">
        <p14:creationId xmlns:p14="http://schemas.microsoft.com/office/powerpoint/2010/main" val="179519390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271544"/>
            <a:ext cx="7369175" cy="503863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When animating objects, it’s important to use the proper time</a:t>
            </a:r>
          </a:p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CC00"/>
                </a:solidFill>
              </a:rPr>
              <a:t>GameTime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parameter passed to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will reflect the elapsed time as:</a:t>
            </a:r>
          </a:p>
          <a:p>
            <a:pPr lvl="1"/>
            <a:r>
              <a:rPr lang="en-US" dirty="0" smtClean="0"/>
              <a:t>Fixed – </a:t>
            </a:r>
            <a:r>
              <a:rPr lang="en-US" dirty="0"/>
              <a:t>w</a:t>
            </a:r>
            <a:r>
              <a:rPr lang="en-US" dirty="0" smtClean="0"/>
              <a:t>hatever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 smtClean="0"/>
              <a:t>was set to (Note that this means it may not be the same as “wall time”)</a:t>
            </a:r>
          </a:p>
          <a:p>
            <a:pPr lvl="1"/>
            <a:r>
              <a:rPr lang="en-US" dirty="0" smtClean="0"/>
              <a:t>Variable – actual time passed (“wall time”)</a:t>
            </a:r>
          </a:p>
          <a:p>
            <a:r>
              <a:rPr lang="en-US" dirty="0" smtClean="0"/>
              <a:t>Use the </a:t>
            </a:r>
            <a:r>
              <a:rPr lang="en-US" dirty="0" err="1">
                <a:solidFill>
                  <a:srgbClr val="FFCC00"/>
                </a:solidFill>
              </a:rPr>
              <a:t>ElapsedGameTime</a:t>
            </a:r>
            <a:r>
              <a:rPr lang="en-US" dirty="0" smtClean="0"/>
              <a:t> to handle velocity appropriately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Velocity = 10 / 1000.0f; // move at 10 pixels per second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Position = Velocity * </a:t>
            </a:r>
            <a:r>
              <a:rPr lang="en-US" dirty="0" err="1" smtClean="0">
                <a:solidFill>
                  <a:srgbClr val="FFC000"/>
                </a:solidFill>
              </a:rPr>
              <a:t>GameTime.ElapsedGameTime.TotalMilliseconds</a:t>
            </a:r>
            <a:r>
              <a:rPr lang="en-US" dirty="0" smtClean="0">
                <a:solidFill>
                  <a:srgbClr val="FFC000"/>
                </a:solidFill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276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 bwMode="auto">
          <a:xfrm>
            <a:off x="891875" y="1230356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dirty="0" smtClean="0"/>
              <a:t>A sprite is an element on the screen which moves around</a:t>
            </a:r>
          </a:p>
          <a:p>
            <a:r>
              <a:rPr lang="en-US" dirty="0"/>
              <a:t>Separate images (frames) </a:t>
            </a:r>
            <a:r>
              <a:rPr lang="en-US" dirty="0" smtClean="0"/>
              <a:t>are </a:t>
            </a:r>
            <a:r>
              <a:rPr lang="en-US" dirty="0"/>
              <a:t>played in order to create animation</a:t>
            </a:r>
          </a:p>
          <a:p>
            <a:r>
              <a:rPr lang="en-US" dirty="0"/>
              <a:t>You can add frames as individual image files or as a “sprite sheet”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Our </a:t>
            </a:r>
            <a:r>
              <a:rPr lang="en-US" dirty="0">
                <a:solidFill>
                  <a:srgbClr val="FFCC00"/>
                </a:solidFill>
              </a:rPr>
              <a:t>Sprite</a:t>
            </a:r>
            <a:r>
              <a:rPr lang="en-US" dirty="0"/>
              <a:t> class assumes there are separate image files named numerically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11" y="3882083"/>
            <a:ext cx="6766611" cy="154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00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1544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With content in </a:t>
            </a:r>
            <a:r>
              <a:rPr lang="en-US" sz="2400" dirty="0" smtClean="0"/>
              <a:t>pipeline, we:</a:t>
            </a:r>
            <a:endParaRPr lang="en-US" sz="2400" dirty="0"/>
          </a:p>
          <a:p>
            <a:pPr lvl="1">
              <a:defRPr/>
            </a:pPr>
            <a:r>
              <a:rPr lang="en-US" sz="2000" dirty="0"/>
              <a:t>Load content</a:t>
            </a:r>
          </a:p>
          <a:p>
            <a:pPr lvl="1">
              <a:defRPr/>
            </a:pPr>
            <a:r>
              <a:rPr lang="en-US" sz="2000" dirty="0"/>
              <a:t>Draw to screen in </a:t>
            </a:r>
            <a:r>
              <a:rPr lang="en-US" sz="2000" b="1" dirty="0">
                <a:solidFill>
                  <a:srgbClr val="FFCC00"/>
                </a:solidFill>
              </a:rPr>
              <a:t>Draw</a:t>
            </a:r>
            <a:r>
              <a:rPr lang="en-US" sz="2000" dirty="0"/>
              <a:t> method using </a:t>
            </a:r>
            <a:r>
              <a:rPr lang="en-US" sz="2000" b="1" dirty="0" err="1">
                <a:solidFill>
                  <a:srgbClr val="FFCC00"/>
                </a:solidFill>
              </a:rPr>
              <a:t>SpriteBatch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 err="1">
                <a:solidFill>
                  <a:srgbClr val="FFCC00"/>
                </a:solidFill>
              </a:rPr>
              <a:t>SpriteBatch</a:t>
            </a:r>
            <a:r>
              <a:rPr lang="en-US" sz="2400" dirty="0">
                <a:solidFill>
                  <a:srgbClr val="FFCC00"/>
                </a:solidFill>
              </a:rPr>
              <a:t> </a:t>
            </a:r>
            <a:r>
              <a:rPr lang="en-US" sz="2400" dirty="0"/>
              <a:t>draws a batch of sprites to the screen which all require the same set of parameters</a:t>
            </a: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SpriteBatch.Begin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SpriteBatch.Draw</a:t>
            </a:r>
            <a:r>
              <a:rPr lang="en-US" sz="2000" b="1" dirty="0" smtClean="0">
                <a:solidFill>
                  <a:srgbClr val="FFCC00"/>
                </a:solidFill>
              </a:rPr>
              <a:t>(…)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SpriteBatch.End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/>
              <a:t>The final </a:t>
            </a:r>
            <a:r>
              <a:rPr lang="en-US" sz="2400" dirty="0" smtClean="0">
                <a:solidFill>
                  <a:srgbClr val="FFCC00"/>
                </a:solidFill>
              </a:rPr>
              <a:t>End </a:t>
            </a:r>
            <a:r>
              <a:rPr lang="en-US" sz="2400" dirty="0" smtClean="0"/>
              <a:t>will </a:t>
            </a:r>
            <a:r>
              <a:rPr lang="en-US" sz="2400" dirty="0"/>
              <a:t>push everything to the screen</a:t>
            </a:r>
          </a:p>
          <a:p>
            <a:pPr>
              <a:defRPr/>
            </a:pPr>
            <a:r>
              <a:rPr lang="en-US" sz="2400" dirty="0"/>
              <a:t>Various </a:t>
            </a:r>
            <a:r>
              <a:rPr lang="en-US" sz="2400" dirty="0">
                <a:solidFill>
                  <a:srgbClr val="FFCC00"/>
                </a:solidFill>
              </a:rPr>
              <a:t>Draw</a:t>
            </a:r>
            <a:r>
              <a:rPr lang="en-US" sz="2400" dirty="0"/>
              <a:t> overloads which handle scaling, rotation, etc.</a:t>
            </a:r>
          </a:p>
          <a:p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 and </a:t>
            </a:r>
            <a:r>
              <a:rPr lang="en-US" dirty="0" err="1" smtClean="0"/>
              <a:t>SpriteBatch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741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SpriteFont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535155"/>
            <a:ext cx="7369175" cy="4241800"/>
          </a:xfrm>
        </p:spPr>
        <p:txBody>
          <a:bodyPr/>
          <a:lstStyle/>
          <a:p>
            <a:r>
              <a:rPr lang="en-US" dirty="0" smtClean="0"/>
              <a:t>Very easy way to draw text to the screen</a:t>
            </a:r>
          </a:p>
          <a:p>
            <a:r>
              <a:rPr lang="en-US" dirty="0" smtClean="0"/>
              <a:t>Add a new </a:t>
            </a:r>
            <a:r>
              <a:rPr lang="en-US" dirty="0" smtClean="0">
                <a:solidFill>
                  <a:srgbClr val="FFCC00"/>
                </a:solidFill>
              </a:rPr>
              <a:t>Sprite Font </a:t>
            </a:r>
            <a:r>
              <a:rPr lang="en-US" dirty="0" smtClean="0"/>
              <a:t>to your Content application</a:t>
            </a:r>
          </a:p>
          <a:p>
            <a:r>
              <a:rPr lang="en-US" dirty="0" smtClean="0"/>
              <a:t>This will add an XML file to the Content project for you to edit</a:t>
            </a:r>
          </a:p>
          <a:p>
            <a:r>
              <a:rPr lang="en-US" dirty="0" smtClean="0"/>
              <a:t>Modify the parameters to define how your font looks (face, size,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SpriteBatch.DrawString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draw it to the screen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SpriteFont.MeasureString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determine sizes before drawing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58141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Sprites</a:t>
            </a:r>
            <a:endParaRPr lang="en-US" dirty="0"/>
          </a:p>
        </p:txBody>
      </p:sp>
      <p:sp>
        <p:nvSpPr>
          <p:cNvPr id="14339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base Sprite class and additional sprites</a:t>
            </a:r>
          </a:p>
        </p:txBody>
      </p:sp>
    </p:spTree>
    <p:extLst>
      <p:ext uri="{BB962C8B-B14F-4D97-AF65-F5344CB8AC3E}">
        <p14:creationId xmlns:p14="http://schemas.microsoft.com/office/powerpoint/2010/main" val="13914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 bwMode="auto">
          <a:xfrm>
            <a:off x="900114" y="2012950"/>
            <a:ext cx="4652190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Introduction to XNA</a:t>
            </a:r>
          </a:p>
          <a:p>
            <a:r>
              <a:rPr lang="en-US" dirty="0" smtClean="0"/>
              <a:t>Build a simple Space Invaders clone from scratch for Windows Phone 7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Agenda</a:t>
            </a:r>
          </a:p>
        </p:txBody>
      </p:sp>
      <p:pic>
        <p:nvPicPr>
          <p:cNvPr id="4098" name="Picture 2" descr="C:\Users\Brian\AppData\Local\Temp\SNAGHTML15dd4c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40" y="502508"/>
            <a:ext cx="3072444" cy="559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0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 bwMode="auto">
          <a:xfrm>
            <a:off x="884873" y="1205230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can read from keyboard, control pad, or WP7 touch screen</a:t>
            </a:r>
          </a:p>
          <a:p>
            <a:r>
              <a:rPr lang="en-US" dirty="0" smtClean="0"/>
              <a:t>Keyboard</a:t>
            </a:r>
          </a:p>
          <a:p>
            <a:pPr lvl="1"/>
            <a:r>
              <a:rPr lang="en-US" dirty="0" smtClean="0"/>
              <a:t>Xbox 360, PC, and WP7</a:t>
            </a:r>
          </a:p>
          <a:p>
            <a:r>
              <a:rPr lang="en-US" dirty="0" smtClean="0"/>
              <a:t>Control Pad</a:t>
            </a:r>
          </a:p>
          <a:p>
            <a:pPr lvl="1"/>
            <a:r>
              <a:rPr lang="en-US" dirty="0" smtClean="0"/>
              <a:t>PC and Xbox 360</a:t>
            </a:r>
          </a:p>
          <a:p>
            <a:r>
              <a:rPr lang="en-US" dirty="0" smtClean="0"/>
              <a:t>Touch Panel</a:t>
            </a:r>
          </a:p>
          <a:p>
            <a:pPr lvl="1"/>
            <a:r>
              <a:rPr lang="en-US" dirty="0" smtClean="0"/>
              <a:t>WP7 only</a:t>
            </a:r>
          </a:p>
          <a:p>
            <a:r>
              <a:rPr lang="en-US" dirty="0" smtClean="0"/>
              <a:t>Call methods to retrieve input state during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method, act appropriately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Input Manager</a:t>
            </a:r>
            <a:endParaRPr lang="en-US" dirty="0"/>
          </a:p>
        </p:txBody>
      </p:sp>
      <p:sp>
        <p:nvSpPr>
          <p:cNvPr id="16387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</a:t>
            </a:r>
            <a:r>
              <a:rPr lang="en-US" dirty="0" err="1" smtClean="0"/>
              <a:t>InputManager</a:t>
            </a:r>
            <a:r>
              <a:rPr lang="en-US" dirty="0" smtClean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196232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00113" y="1112108"/>
            <a:ext cx="7369175" cy="514264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Two audio APIs exist in XNA</a:t>
            </a:r>
          </a:p>
          <a:p>
            <a:pPr lvl="1">
              <a:defRPr/>
            </a:pPr>
            <a:r>
              <a:rPr lang="en-US" dirty="0" smtClean="0"/>
              <a:t>XACT</a:t>
            </a:r>
          </a:p>
          <a:p>
            <a:pPr lvl="1"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XACT</a:t>
            </a:r>
          </a:p>
          <a:p>
            <a:pPr lvl="1">
              <a:defRPr/>
            </a:pPr>
            <a:r>
              <a:rPr lang="en-US" dirty="0" smtClean="0"/>
              <a:t>Huge, complex audio API which is great for dynamic sound, real-time effects, 3D sound positioning, etc.</a:t>
            </a:r>
          </a:p>
          <a:p>
            <a:pPr lvl="1">
              <a:defRPr/>
            </a:pPr>
            <a:r>
              <a:rPr lang="en-US" dirty="0" smtClean="0"/>
              <a:t>Can be very difficult to deal with</a:t>
            </a:r>
          </a:p>
          <a:p>
            <a:pPr lvl="1">
              <a:defRPr/>
            </a:pPr>
            <a:r>
              <a:rPr lang="en-US" dirty="0" smtClean="0"/>
              <a:t>Not supported on WP7</a:t>
            </a:r>
          </a:p>
          <a:p>
            <a:pPr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Simply load from Content Pipeline and play</a:t>
            </a:r>
          </a:p>
          <a:p>
            <a:pPr lvl="2">
              <a:defRPr/>
            </a:pPr>
            <a:r>
              <a:rPr lang="en-US" dirty="0" smtClean="0"/>
              <a:t>Fire and Forget</a:t>
            </a:r>
          </a:p>
          <a:p>
            <a:pPr lvl="1">
              <a:defRPr/>
            </a:pPr>
            <a:r>
              <a:rPr lang="en-US" dirty="0" smtClean="0"/>
              <a:t>Supported on all 3 platforms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solidFill>
                  <a:srgbClr val="FFC000"/>
                </a:solidFill>
              </a:rPr>
              <a:t>CreateInstance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to return an object you can use to manipulate sound effect dynamically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29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AudioManager</a:t>
            </a:r>
            <a:endParaRPr lang="en-US" dirty="0"/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AudioManager class</a:t>
            </a:r>
          </a:p>
        </p:txBody>
      </p:sp>
    </p:spTree>
    <p:extLst>
      <p:ext uri="{BB962C8B-B14F-4D97-AF65-F5344CB8AC3E}">
        <p14:creationId xmlns:p14="http://schemas.microsoft.com/office/powerpoint/2010/main" val="116739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 bwMode="auto">
          <a:xfrm>
            <a:off x="883637" y="1345685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Going to create Space Invaders clone</a:t>
            </a:r>
          </a:p>
          <a:p>
            <a:r>
              <a:rPr lang="en-US" dirty="0" smtClean="0"/>
              <a:t>The important parts are how XNA is used, not the rules of the game, so we will not focus on game-specific implementation</a:t>
            </a:r>
          </a:p>
          <a:p>
            <a:r>
              <a:rPr lang="en-US" dirty="0" smtClean="0"/>
              <a:t>With the previous code written, and assets added, we now have everything required to implement game logic</a:t>
            </a:r>
          </a:p>
          <a:p>
            <a:r>
              <a:rPr lang="en-US" dirty="0" smtClean="0"/>
              <a:t>While building, will keep Xbox 360 and Windows platforms in mind</a:t>
            </a:r>
          </a:p>
          <a:p>
            <a:pPr lvl="1"/>
            <a:r>
              <a:rPr lang="en-US" dirty="0" smtClean="0"/>
              <a:t>We can conditionally build code using the </a:t>
            </a:r>
            <a:r>
              <a:rPr lang="en-US" dirty="0" smtClean="0">
                <a:solidFill>
                  <a:srgbClr val="FFCC00"/>
                </a:solidFill>
              </a:rPr>
              <a:t>WINDOWS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CC00"/>
                </a:solidFill>
              </a:rPr>
              <a:t>XBOX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WINDOWS_PHONE</a:t>
            </a:r>
            <a:r>
              <a:rPr lang="en-US" dirty="0" smtClean="0"/>
              <a:t> symbols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Building the Game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Build the Game</a:t>
            </a:r>
            <a:endParaRPr lang="en-US" dirty="0"/>
          </a:p>
        </p:txBody>
      </p:sp>
      <p:sp>
        <p:nvSpPr>
          <p:cNvPr id="20483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Build Alien Attack</a:t>
            </a:r>
          </a:p>
        </p:txBody>
      </p:sp>
    </p:spTree>
    <p:extLst>
      <p:ext uri="{BB962C8B-B14F-4D97-AF65-F5344CB8AC3E}">
        <p14:creationId xmlns:p14="http://schemas.microsoft.com/office/powerpoint/2010/main" val="221053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6865"/>
            <a:ext cx="7369175" cy="4977885"/>
          </a:xfrm>
        </p:spPr>
        <p:txBody>
          <a:bodyPr/>
          <a:lstStyle/>
          <a:p>
            <a:r>
              <a:rPr lang="en-US" dirty="0" smtClean="0"/>
              <a:t>WMAppManifest.xml</a:t>
            </a:r>
          </a:p>
          <a:p>
            <a:pPr lvl="1"/>
            <a:r>
              <a:rPr lang="en-US" dirty="0" smtClean="0"/>
              <a:t>Set Title</a:t>
            </a:r>
          </a:p>
          <a:p>
            <a:pPr lvl="1"/>
            <a:r>
              <a:rPr lang="en-US" dirty="0" smtClean="0"/>
              <a:t>Remove unnecessary capabilities </a:t>
            </a:r>
          </a:p>
          <a:p>
            <a:pPr lvl="1"/>
            <a:r>
              <a:rPr lang="en-US" dirty="0" smtClean="0"/>
              <a:t>Set Genre</a:t>
            </a:r>
          </a:p>
          <a:p>
            <a:pPr lvl="2"/>
            <a:r>
              <a:rPr lang="en-US" dirty="0" err="1"/>
              <a:t>Apps.Normal</a:t>
            </a:r>
            <a:r>
              <a:rPr lang="en-US" dirty="0"/>
              <a:t> = Start menu</a:t>
            </a:r>
          </a:p>
          <a:p>
            <a:pPr lvl="2"/>
            <a:r>
              <a:rPr lang="en-US" dirty="0" err="1"/>
              <a:t>Apps.Game</a:t>
            </a:r>
            <a:r>
              <a:rPr lang="en-US" dirty="0"/>
              <a:t> = Xbox Live section</a:t>
            </a:r>
          </a:p>
          <a:p>
            <a:r>
              <a:rPr lang="en-US" dirty="0" smtClean="0"/>
              <a:t>Main Icons</a:t>
            </a:r>
          </a:p>
          <a:p>
            <a:pPr lvl="1"/>
            <a:r>
              <a:rPr lang="en-US" dirty="0" smtClean="0"/>
              <a:t>Game thumbnail – 173x173px</a:t>
            </a:r>
          </a:p>
          <a:p>
            <a:pPr lvl="1"/>
            <a:r>
              <a:rPr lang="en-US" dirty="0" smtClean="0"/>
              <a:t>Tile image – 62x62px</a:t>
            </a:r>
          </a:p>
          <a:p>
            <a:r>
              <a:rPr lang="en-US" dirty="0" smtClean="0"/>
              <a:t>Bundle up the XAP and</a:t>
            </a:r>
            <a:br>
              <a:rPr lang="en-US" dirty="0" smtClean="0"/>
            </a:br>
            <a:r>
              <a:rPr lang="en-US" dirty="0" smtClean="0"/>
              <a:t>head to </a:t>
            </a:r>
            <a:br>
              <a:rPr lang="en-US" dirty="0" smtClean="0"/>
            </a:br>
            <a:r>
              <a:rPr lang="en-US" u="sng" dirty="0" smtClean="0">
                <a:solidFill>
                  <a:srgbClr val="FF0000"/>
                </a:solidFill>
              </a:rPr>
              <a:t>http://create.msdn.com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submit!</a:t>
            </a:r>
          </a:p>
          <a:p>
            <a:pPr lvl="2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447" y="3891968"/>
            <a:ext cx="3501081" cy="218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359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Icons required</a:t>
            </a:r>
            <a:br>
              <a:rPr lang="en-US" dirty="0" smtClean="0"/>
            </a:br>
            <a:r>
              <a:rPr lang="en-US" dirty="0" smtClean="0"/>
              <a:t>for submission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449" y="2010032"/>
            <a:ext cx="4005165" cy="426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47361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 bwMode="auto">
          <a:xfrm>
            <a:off x="858924" y="2152993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defRPr/>
            </a:pPr>
            <a:r>
              <a:rPr lang="en-US" dirty="0" smtClean="0"/>
              <a:t>As simple as right-clicking and choosing “Create Copy of Project for Xbox 360”</a:t>
            </a:r>
          </a:p>
          <a:p>
            <a:pPr>
              <a:defRPr/>
            </a:pPr>
            <a:r>
              <a:rPr lang="en-US" dirty="0" smtClean="0"/>
              <a:t>With the App Hub membership comes the ability to deploy to Xbox Live Indie Games To run on 360</a:t>
            </a:r>
          </a:p>
          <a:p>
            <a:pPr lvl="1">
              <a:defRPr/>
            </a:pPr>
            <a:r>
              <a:rPr lang="en-US" dirty="0"/>
              <a:t>Download XNA Game Studio Connect application from the 360 Dashboard</a:t>
            </a:r>
          </a:p>
          <a:p>
            <a:pPr lvl="2">
              <a:defRPr/>
            </a:pPr>
            <a:r>
              <a:rPr lang="en-US" dirty="0"/>
              <a:t>Game Marketplace -&gt; Titles A-Z -&gt; X -&gt; XNA Game Studio Connect</a:t>
            </a:r>
          </a:p>
          <a:p>
            <a:pPr lvl="1">
              <a:defRPr/>
            </a:pPr>
            <a:r>
              <a:rPr lang="en-US" dirty="0" smtClean="0"/>
              <a:t>Add console via XNA Game Studio Device Center by entering key displayed in XNA Game Studio Connect</a:t>
            </a:r>
          </a:p>
          <a:p>
            <a:pPr lvl="1">
              <a:defRPr/>
            </a:pPr>
            <a:r>
              <a:rPr lang="en-US" dirty="0" smtClean="0"/>
              <a:t>In Visual Studio, select the console and run the game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Xbox 360</a:t>
            </a:r>
            <a:endParaRPr lang="en-US" dirty="0"/>
          </a:p>
        </p:txBody>
      </p:sp>
      <p:pic>
        <p:nvPicPr>
          <p:cNvPr id="2" name="Picture 1" descr="XNA Game Studio Device Cent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41" y="83960"/>
            <a:ext cx="2477295" cy="2123396"/>
          </a:xfrm>
          <a:prstGeom prst="rect">
            <a:avLst/>
          </a:prstGeom>
        </p:spPr>
      </p:pic>
      <p:pic>
        <p:nvPicPr>
          <p:cNvPr id="2051" name="Picture 3" descr="C:\Users\Brian\Documents\Coding4Fun Book\Chapters\Alien Attack\Images\aa10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671" y="235634"/>
            <a:ext cx="3235639" cy="182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9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Right-click on project and select “Create Copy of Project for Windows”</a:t>
            </a:r>
          </a:p>
          <a:p>
            <a:pPr>
              <a:defRPr/>
            </a:pPr>
            <a:r>
              <a:rPr lang="en-US" dirty="0" smtClean="0"/>
              <a:t>Run and debug it like any other Windows application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94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5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Set of tools and managed libraries to build games on 3 platforms:</a:t>
            </a:r>
          </a:p>
          <a:p>
            <a:pPr lvl="1"/>
            <a:r>
              <a:rPr lang="en-US" dirty="0" smtClean="0"/>
              <a:t>Windows</a:t>
            </a:r>
          </a:p>
          <a:p>
            <a:pPr lvl="1"/>
            <a:r>
              <a:rPr lang="en-US" dirty="0" smtClean="0"/>
              <a:t>Xbox 360</a:t>
            </a:r>
          </a:p>
          <a:p>
            <a:pPr lvl="1"/>
            <a:r>
              <a:rPr lang="en-US" dirty="0" smtClean="0"/>
              <a:t>Windows Phone 7</a:t>
            </a:r>
          </a:p>
          <a:p>
            <a:r>
              <a:rPr lang="en-US" dirty="0" smtClean="0"/>
              <a:t>Essentially replaces Managed DirectX, and adds a lot of new things</a:t>
            </a:r>
          </a:p>
          <a:p>
            <a:r>
              <a:rPr lang="en-US" dirty="0" smtClean="0"/>
              <a:t>Current version is 4.0 and is included with WP7 Developer Tools</a:t>
            </a:r>
          </a:p>
          <a:p>
            <a:pPr lvl="1"/>
            <a:r>
              <a:rPr lang="en-US" u="sng" dirty="0">
                <a:solidFill>
                  <a:srgbClr val="FF0000"/>
                </a:solidFill>
              </a:rPr>
              <a:t>http://create.msdn.com</a:t>
            </a:r>
            <a:endParaRPr lang="en-US" u="sng" dirty="0" smtClean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XNA?</a:t>
            </a:r>
          </a:p>
        </p:txBody>
      </p:sp>
    </p:spTree>
    <p:extLst>
      <p:ext uri="{BB962C8B-B14F-4D97-AF65-F5344CB8AC3E}">
        <p14:creationId xmlns:p14="http://schemas.microsoft.com/office/powerpoint/2010/main" val="9554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 &amp; PC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551631"/>
            <a:ext cx="7369175" cy="4241800"/>
          </a:xfrm>
        </p:spPr>
        <p:txBody>
          <a:bodyPr/>
          <a:lstStyle/>
          <a:p>
            <a:r>
              <a:rPr lang="en-US" dirty="0" smtClean="0"/>
              <a:t>Games will be running on a much larger screen in a much higher resolution</a:t>
            </a:r>
          </a:p>
          <a:p>
            <a:r>
              <a:rPr lang="en-US" dirty="0" smtClean="0"/>
              <a:t>Need to resize/recreate assets to fit these screen sizes</a:t>
            </a:r>
          </a:p>
          <a:p>
            <a:r>
              <a:rPr lang="en-US" dirty="0" smtClean="0"/>
              <a:t>Easy to create a new Content project for platform specifics and set a reference in the appropriate project</a:t>
            </a:r>
          </a:p>
          <a:p>
            <a:r>
              <a:rPr lang="en-US" dirty="0" smtClean="0"/>
              <a:t>OR… Add files to same Content project with different names and load appropriately</a:t>
            </a:r>
          </a:p>
          <a:p>
            <a:pPr lvl="1"/>
            <a:r>
              <a:rPr lang="en-US" dirty="0" smtClean="0"/>
              <a:t>Be aware of file sizes when using this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1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is a very powerful cross-platform framework for building games across Windows, Xbox 360 and Windows Phone 7</a:t>
            </a:r>
          </a:p>
          <a:p>
            <a:r>
              <a:rPr lang="en-US" dirty="0" smtClean="0"/>
              <a:t>Creating 2D games is fairly simple</a:t>
            </a:r>
          </a:p>
          <a:p>
            <a:r>
              <a:rPr lang="en-US" dirty="0" smtClean="0"/>
              <a:t>Creating 3D games is not </a:t>
            </a:r>
            <a:r>
              <a:rPr lang="en-US" smtClean="0"/>
              <a:t>fairly simple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2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App Hub</a:t>
            </a:r>
          </a:p>
          <a:p>
            <a:pPr lvl="1">
              <a:defRPr/>
            </a:pPr>
            <a:r>
              <a:rPr lang="en-US" dirty="0" smtClean="0">
                <a:hlinkClick r:id="rId2"/>
              </a:rPr>
              <a:t>http://create.msdn.com/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Coding4Fun + Book</a:t>
            </a:r>
          </a:p>
          <a:p>
            <a:pPr lvl="1">
              <a:defRPr/>
            </a:pPr>
            <a:r>
              <a:rPr lang="en-US" dirty="0" smtClean="0">
                <a:hlinkClick r:id="rId3"/>
              </a:rPr>
              <a:t>http://www.coding4fun.com/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4"/>
              </a:rPr>
              <a:t>http://www.c4fbook.com/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Other XNA Sites of Value</a:t>
            </a:r>
          </a:p>
          <a:p>
            <a:pPr lvl="1">
              <a:defRPr/>
            </a:pPr>
            <a:r>
              <a:rPr lang="en-US" dirty="0" smtClean="0">
                <a:hlinkClick r:id="rId5"/>
              </a:rPr>
              <a:t>http://www.ziggyware.com/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6"/>
              </a:rPr>
              <a:t>http://blogs.msdn.com/xna/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dirty="0" smtClean="0">
                <a:hlinkClick r:id="rId7"/>
              </a:rPr>
              <a:t>http://www.brianpeek.com/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8"/>
              </a:rPr>
              <a:t>brian@brianpeek.com</a:t>
            </a: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XNA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9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Entirely managed solution</a:t>
            </a:r>
          </a:p>
          <a:p>
            <a:r>
              <a:rPr lang="en-US" dirty="0" smtClean="0"/>
              <a:t>Cross-platform compatibility</a:t>
            </a:r>
          </a:p>
          <a:p>
            <a:pPr lvl="1"/>
            <a:r>
              <a:rPr lang="en-US" dirty="0" smtClean="0"/>
              <a:t>Write once, run on Windows, Xbox 360 and WP7 with little to no changes</a:t>
            </a:r>
          </a:p>
          <a:p>
            <a:r>
              <a:rPr lang="en-US" dirty="0" smtClean="0"/>
              <a:t>Ability to publish games to Xbox 360 and WP7 for the world to download (and for you to make some cash!)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Why XNA?</a:t>
            </a:r>
          </a:p>
        </p:txBody>
      </p:sp>
    </p:spTree>
    <p:extLst>
      <p:ext uri="{BB962C8B-B14F-4D97-AF65-F5344CB8AC3E}">
        <p14:creationId xmlns:p14="http://schemas.microsoft.com/office/powerpoint/2010/main" val="182597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XNA 4.0 Game Studio</a:t>
            </a:r>
          </a:p>
          <a:p>
            <a:pPr lvl="1">
              <a:defRPr/>
            </a:pPr>
            <a:r>
              <a:rPr lang="en-US" dirty="0" smtClean="0"/>
              <a:t>Free!</a:t>
            </a:r>
          </a:p>
          <a:p>
            <a:pPr lvl="1">
              <a:defRPr/>
            </a:pPr>
            <a:r>
              <a:rPr lang="en-US" dirty="0" smtClean="0"/>
              <a:t>Download the WP7 Developer Tools package which will include Visual Studio Express if you don’t already have a version of Visual Studio</a:t>
            </a:r>
          </a:p>
          <a:p>
            <a:pPr>
              <a:defRPr/>
            </a:pPr>
            <a:r>
              <a:rPr lang="en-US" dirty="0" smtClean="0"/>
              <a:t>Xbox 360 and WP7 deployment and distribution requires $99 yearly App Hub subscription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9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902" y="2291663"/>
            <a:ext cx="5923006" cy="407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1258" y="1304497"/>
            <a:ext cx="7369175" cy="4241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New project type in Visual Studio after XNA installation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Creating a Project</a:t>
            </a:r>
          </a:p>
        </p:txBody>
      </p:sp>
    </p:spTree>
    <p:extLst>
      <p:ext uri="{BB962C8B-B14F-4D97-AF65-F5344CB8AC3E}">
        <p14:creationId xmlns:p14="http://schemas.microsoft.com/office/powerpoint/2010/main" val="18037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30"/>
            <a:ext cx="7369175" cy="492022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Runnable </a:t>
            </a:r>
            <a:r>
              <a:rPr lang="en-US" sz="2400" dirty="0"/>
              <a:t>from the start</a:t>
            </a:r>
          </a:p>
          <a:p>
            <a:pPr lvl="1">
              <a:defRPr/>
            </a:pPr>
            <a:r>
              <a:rPr lang="en-US" sz="2000" dirty="0">
                <a:solidFill>
                  <a:srgbClr val="00B0F0"/>
                </a:solidFill>
              </a:rPr>
              <a:t>Cornflower Blue</a:t>
            </a:r>
            <a:r>
              <a:rPr lang="en-US" sz="2000" dirty="0" smtClean="0">
                <a:solidFill>
                  <a:srgbClr val="00B0F0"/>
                </a:solidFill>
              </a:rPr>
              <a:t>!</a:t>
            </a:r>
          </a:p>
          <a:p>
            <a:pPr>
              <a:defRPr/>
            </a:pPr>
            <a:r>
              <a:rPr lang="en-US" sz="2500" dirty="0" smtClean="0">
                <a:solidFill>
                  <a:srgbClr val="FFCC00"/>
                </a:solidFill>
              </a:rPr>
              <a:t>Game </a:t>
            </a:r>
            <a:r>
              <a:rPr lang="en-US" sz="2500" dirty="0" smtClean="0"/>
              <a:t>object is the starting point</a:t>
            </a:r>
            <a:endParaRPr lang="en-US" sz="2500" dirty="0"/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Initialize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Base game initialization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Load assets required by the game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UnloadContent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Unload anything not loaded by the Content Pipeline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Update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Update game logic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Draw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Draw objects to the </a:t>
            </a:r>
            <a:r>
              <a:rPr lang="en-US" sz="1800" dirty="0" smtClean="0">
                <a:solidFill>
                  <a:schemeClr val="tx1"/>
                </a:solidFill>
              </a:rPr>
              <a:t>screen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3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Base Project Creation</a:t>
            </a:r>
          </a:p>
        </p:txBody>
      </p:sp>
      <p:sp>
        <p:nvSpPr>
          <p:cNvPr id="10243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the project and run it</a:t>
            </a:r>
          </a:p>
        </p:txBody>
      </p:sp>
    </p:spTree>
    <p:extLst>
      <p:ext uri="{BB962C8B-B14F-4D97-AF65-F5344CB8AC3E}">
        <p14:creationId xmlns:p14="http://schemas.microsoft.com/office/powerpoint/2010/main" val="2188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resolution: </a:t>
            </a:r>
            <a:r>
              <a:rPr lang="en-US" dirty="0" smtClean="0"/>
              <a:t>480x800</a:t>
            </a:r>
          </a:p>
          <a:p>
            <a:pPr lvl="1"/>
            <a:r>
              <a:rPr lang="en-US" dirty="0" smtClean="0"/>
              <a:t>Be sure to set </a:t>
            </a:r>
            <a:r>
              <a:rPr lang="en-US" dirty="0" err="1" smtClean="0">
                <a:solidFill>
                  <a:srgbClr val="FFCC00"/>
                </a:solidFill>
              </a:rPr>
              <a:t>IsFullScreen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property to actually get that resolution!</a:t>
            </a:r>
            <a:endParaRPr lang="en-US" dirty="0" smtClean="0"/>
          </a:p>
          <a:p>
            <a:r>
              <a:rPr lang="en-US" dirty="0" smtClean="0"/>
              <a:t>XNA games run at 30fps (frames per second) no matter what</a:t>
            </a:r>
          </a:p>
          <a:p>
            <a:r>
              <a:rPr lang="en-US" dirty="0" smtClean="0"/>
              <a:t>Games </a:t>
            </a:r>
            <a:r>
              <a:rPr lang="en-US" dirty="0" smtClean="0"/>
              <a:t>can run in portrait or landscape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 err="1" smtClean="0">
                <a:solidFill>
                  <a:srgbClr val="FFCC00"/>
                </a:solidFill>
              </a:rPr>
              <a:t>SupportedOrientations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appropriately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70577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Las Vegas 2011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1262</TotalTime>
  <Words>1452</Words>
  <Application>Microsoft Office PowerPoint</Application>
  <PresentationFormat>On-screen Show (4:3)</PresentationFormat>
  <Paragraphs>218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Visual Studio Live! Las Vegas 2011</vt:lpstr>
      <vt:lpstr>XNA Games for Windows Phone 7</vt:lpstr>
      <vt:lpstr>Agenda</vt:lpstr>
      <vt:lpstr>What is XNA?</vt:lpstr>
      <vt:lpstr>Why XNA?</vt:lpstr>
      <vt:lpstr>Requirements</vt:lpstr>
      <vt:lpstr>Creating a Project</vt:lpstr>
      <vt:lpstr>Project Structure</vt:lpstr>
      <vt:lpstr>Base Project Creation</vt:lpstr>
      <vt:lpstr>Windows Phone 7 Specifications</vt:lpstr>
      <vt:lpstr>Content Pipeline</vt:lpstr>
      <vt:lpstr>Content Pipeline</vt:lpstr>
      <vt:lpstr>ContentManager</vt:lpstr>
      <vt:lpstr>Adding Content</vt:lpstr>
      <vt:lpstr>Game Loops &amp; Time</vt:lpstr>
      <vt:lpstr>Animation &amp; Time</vt:lpstr>
      <vt:lpstr>Sprites</vt:lpstr>
      <vt:lpstr>Sprites and SpriteBatch</vt:lpstr>
      <vt:lpstr>SpriteFont</vt:lpstr>
      <vt:lpstr>Adding Sprites</vt:lpstr>
      <vt:lpstr>Input</vt:lpstr>
      <vt:lpstr>Input Manager</vt:lpstr>
      <vt:lpstr>Audio</vt:lpstr>
      <vt:lpstr>AudioManager</vt:lpstr>
      <vt:lpstr>Building the Game</vt:lpstr>
      <vt:lpstr>Build the Game</vt:lpstr>
      <vt:lpstr>Marketplace</vt:lpstr>
      <vt:lpstr>Icons</vt:lpstr>
      <vt:lpstr>Xbox 360</vt:lpstr>
      <vt:lpstr>PC</vt:lpstr>
      <vt:lpstr>Xbox 360 &amp; PC Considerations</vt:lpstr>
      <vt:lpstr>Conclusion</vt:lpstr>
      <vt:lpstr>XNA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</cp:lastModifiedBy>
  <cp:revision>196</cp:revision>
  <dcterms:created xsi:type="dcterms:W3CDTF">2004-06-15T18:50:25Z</dcterms:created>
  <dcterms:modified xsi:type="dcterms:W3CDTF">2011-03-11T02:55:25Z</dcterms:modified>
</cp:coreProperties>
</file>