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44"/>
  </p:notesMasterIdLst>
  <p:handoutMasterIdLst>
    <p:handoutMasterId r:id="rId45"/>
  </p:handoutMasterIdLst>
  <p:sldIdLst>
    <p:sldId id="318" r:id="rId3"/>
    <p:sldId id="362" r:id="rId4"/>
    <p:sldId id="322" r:id="rId5"/>
    <p:sldId id="373" r:id="rId6"/>
    <p:sldId id="374" r:id="rId7"/>
    <p:sldId id="375" r:id="rId8"/>
    <p:sldId id="376" r:id="rId9"/>
    <p:sldId id="342" r:id="rId10"/>
    <p:sldId id="341" r:id="rId11"/>
    <p:sldId id="343" r:id="rId12"/>
    <p:sldId id="344" r:id="rId13"/>
    <p:sldId id="345" r:id="rId14"/>
    <p:sldId id="346" r:id="rId15"/>
    <p:sldId id="348" r:id="rId16"/>
    <p:sldId id="347" r:id="rId17"/>
    <p:sldId id="350" r:id="rId18"/>
    <p:sldId id="351" r:id="rId19"/>
    <p:sldId id="359" r:id="rId20"/>
    <p:sldId id="349" r:id="rId21"/>
    <p:sldId id="352" r:id="rId22"/>
    <p:sldId id="368" r:id="rId23"/>
    <p:sldId id="338" r:id="rId24"/>
    <p:sldId id="355" r:id="rId25"/>
    <p:sldId id="356" r:id="rId26"/>
    <p:sldId id="358" r:id="rId27"/>
    <p:sldId id="360" r:id="rId28"/>
    <p:sldId id="361" r:id="rId29"/>
    <p:sldId id="366" r:id="rId30"/>
    <p:sldId id="367" r:id="rId31"/>
    <p:sldId id="363" r:id="rId32"/>
    <p:sldId id="364" r:id="rId33"/>
    <p:sldId id="365" r:id="rId34"/>
    <p:sldId id="369" r:id="rId35"/>
    <p:sldId id="339" r:id="rId36"/>
    <p:sldId id="327" r:id="rId37"/>
    <p:sldId id="328" r:id="rId38"/>
    <p:sldId id="377" r:id="rId39"/>
    <p:sldId id="370" r:id="rId40"/>
    <p:sldId id="331" r:id="rId41"/>
    <p:sldId id="371" r:id="rId42"/>
    <p:sldId id="372" r:id="rId4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0370" autoAdjust="0"/>
  </p:normalViewPr>
  <p:slideViewPr>
    <p:cSldViewPr snapToGrid="0"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50DCA0BC-13CE-4C85-AD9D-D18B9A495D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68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411326C3-7847-4A22-B058-D5BFE584EB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1020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New York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New York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3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59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206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6609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864874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85647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361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0992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52679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3256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95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44252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2637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562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9624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5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4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1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40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248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86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Advanced XNA Games for Windows Phone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Microsoft</a:t>
            </a:r>
          </a:p>
          <a:p>
            <a:pPr algn="r" eaLnBrk="1" hangingPunct="1"/>
            <a:endParaRPr lang="en-US" sz="1800" b="1" dirty="0" smtClean="0">
              <a:solidFill>
                <a:schemeClr val="accent1"/>
              </a:solidFill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Twitter: @</a:t>
            </a:r>
            <a:r>
              <a:rPr lang="en-US" sz="1800" b="1" dirty="0" err="1" smtClean="0">
                <a:solidFill>
                  <a:schemeClr val="accent1"/>
                </a:solidFill>
                <a:latin typeface="Arial" charset="0"/>
              </a:rPr>
              <a:t>BrianPeek</a:t>
            </a:r>
            <a:endParaRPr lang="en-US" b="1" dirty="0">
              <a:solidFill>
                <a:schemeClr val="accent1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484296" y="5294213"/>
            <a:ext cx="16881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</a:t>
            </a:r>
            <a:r>
              <a:rPr lang="en-US">
                <a:latin typeface="Arial" charset="0"/>
              </a:rPr>
              <a:t>: </a:t>
            </a:r>
            <a:r>
              <a:rPr lang="en-US" smtClean="0">
                <a:solidFill>
                  <a:schemeClr val="accent1"/>
                </a:solidFill>
                <a:latin typeface="Arial" charset="0"/>
              </a:rPr>
              <a:t>Advanced</a:t>
            </a:r>
            <a:endParaRPr lang="en-US" dirty="0">
              <a:solidFill>
                <a:schemeClr val="accent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with a real-world camera, this is what gets the 3D world to the screen, properly projected</a:t>
            </a:r>
          </a:p>
          <a:p>
            <a:r>
              <a:rPr lang="en-US" dirty="0" smtClean="0"/>
              <a:t>A camera typically contains two important matrices: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</a:rPr>
              <a:t>View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– Describes where the camera is and what it’s looking at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</a:rPr>
              <a:t>Projection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– Describes how the 3D world is projected/flattened into 2D space</a:t>
            </a:r>
          </a:p>
          <a:p>
            <a:r>
              <a:rPr lang="en-US" dirty="0" smtClean="0"/>
              <a:t>Easy to create a simple, reusable </a:t>
            </a:r>
            <a:r>
              <a:rPr lang="en-US" dirty="0" smtClean="0">
                <a:solidFill>
                  <a:srgbClr val="FFC000"/>
                </a:solidFill>
              </a:rPr>
              <a:t>Camera</a:t>
            </a:r>
            <a:r>
              <a:rPr lang="en-US" dirty="0" smtClean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71344354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 Matrix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Matrix.CreateLookAt</a:t>
            </a:r>
            <a:r>
              <a:rPr lang="en-US" dirty="0">
                <a:solidFill>
                  <a:srgbClr val="FFC000"/>
                </a:solidFill>
              </a:rPr>
              <a:t>()</a:t>
            </a:r>
          </a:p>
          <a:p>
            <a:pPr lvl="2"/>
            <a:r>
              <a:rPr lang="en-US" dirty="0" err="1" smtClean="0"/>
              <a:t>cameraPosition</a:t>
            </a:r>
            <a:r>
              <a:rPr lang="en-US" dirty="0" smtClean="0"/>
              <a:t> – </a:t>
            </a:r>
            <a:r>
              <a:rPr lang="en-US" b="0" dirty="0">
                <a:solidFill>
                  <a:srgbClr val="D4D4D4"/>
                </a:solidFill>
              </a:rPr>
              <a:t>Where is it?</a:t>
            </a:r>
          </a:p>
          <a:p>
            <a:pPr lvl="2"/>
            <a:r>
              <a:rPr lang="en-US" dirty="0" err="1" smtClean="0"/>
              <a:t>cameraTarget</a:t>
            </a:r>
            <a:r>
              <a:rPr lang="en-US" dirty="0" smtClean="0"/>
              <a:t> – </a:t>
            </a:r>
            <a:r>
              <a:rPr lang="en-US" b="0" dirty="0">
                <a:solidFill>
                  <a:srgbClr val="D4D4D4"/>
                </a:solidFill>
              </a:rPr>
              <a:t>What is it looking at?</a:t>
            </a:r>
          </a:p>
          <a:p>
            <a:pPr lvl="2"/>
            <a:r>
              <a:rPr lang="en-US" dirty="0" err="1" smtClean="0"/>
              <a:t>cameraUpVector</a:t>
            </a:r>
            <a:r>
              <a:rPr lang="en-US" dirty="0" smtClean="0"/>
              <a:t> – </a:t>
            </a:r>
            <a:r>
              <a:rPr lang="en-US" b="0" dirty="0">
                <a:solidFill>
                  <a:srgbClr val="D4D4D4"/>
                </a:solidFill>
              </a:rPr>
              <a:t>Which way is up</a:t>
            </a:r>
            <a:r>
              <a:rPr lang="en-US" b="0" dirty="0" smtClean="0">
                <a:solidFill>
                  <a:srgbClr val="D4D4D4"/>
                </a:solidFill>
              </a:rPr>
              <a:t>?</a:t>
            </a:r>
          </a:p>
          <a:p>
            <a:r>
              <a:rPr lang="en-US" dirty="0"/>
              <a:t>Projection Matrix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Matrix.CreatePerspectiveFieldOfView</a:t>
            </a:r>
            <a:r>
              <a:rPr lang="en-US" dirty="0">
                <a:solidFill>
                  <a:srgbClr val="FFC000"/>
                </a:solidFill>
              </a:rPr>
              <a:t>()</a:t>
            </a:r>
          </a:p>
          <a:p>
            <a:pPr lvl="2"/>
            <a:r>
              <a:rPr lang="en-US" dirty="0" err="1"/>
              <a:t>fieldOfView</a:t>
            </a:r>
            <a:r>
              <a:rPr lang="en-US" dirty="0"/>
              <a:t> – </a:t>
            </a:r>
            <a:r>
              <a:rPr lang="en-US" b="0" dirty="0">
                <a:solidFill>
                  <a:srgbClr val="D4D4D4"/>
                </a:solidFill>
              </a:rPr>
              <a:t>angle of the camera view, usually 45 degrees (</a:t>
            </a:r>
            <a:r>
              <a:rPr lang="el-GR" b="0" dirty="0">
                <a:solidFill>
                  <a:srgbClr val="D4D4D4"/>
                </a:solidFill>
              </a:rPr>
              <a:t>π</a:t>
            </a:r>
            <a:r>
              <a:rPr lang="en-US" b="0" dirty="0">
                <a:solidFill>
                  <a:srgbClr val="D4D4D4"/>
                </a:solidFill>
              </a:rPr>
              <a:t> / 4)</a:t>
            </a:r>
          </a:p>
          <a:p>
            <a:pPr lvl="2"/>
            <a:r>
              <a:rPr lang="en-US" dirty="0" err="1"/>
              <a:t>aspectRatio</a:t>
            </a:r>
            <a:r>
              <a:rPr lang="en-US" dirty="0"/>
              <a:t> – </a:t>
            </a:r>
            <a:r>
              <a:rPr lang="en-US" b="0" dirty="0">
                <a:solidFill>
                  <a:srgbClr val="D4D4D4"/>
                </a:solidFill>
              </a:rPr>
              <a:t>typically the same ratio as the screen</a:t>
            </a:r>
          </a:p>
          <a:p>
            <a:pPr lvl="2"/>
            <a:r>
              <a:rPr lang="en-US" dirty="0" err="1"/>
              <a:t>nearPlaneDistance</a:t>
            </a:r>
            <a:r>
              <a:rPr lang="en-US" dirty="0"/>
              <a:t> – </a:t>
            </a:r>
            <a:r>
              <a:rPr lang="en-US" b="0" dirty="0">
                <a:solidFill>
                  <a:srgbClr val="D4D4D4"/>
                </a:solidFill>
              </a:rPr>
              <a:t>how close objects can be before they vanish</a:t>
            </a:r>
          </a:p>
          <a:p>
            <a:pPr lvl="2"/>
            <a:r>
              <a:rPr lang="en-US" dirty="0" err="1"/>
              <a:t>farPlaneDistance</a:t>
            </a:r>
            <a:r>
              <a:rPr lang="en-US"/>
              <a:t> – </a:t>
            </a:r>
            <a:r>
              <a:rPr lang="en-US" b="0">
                <a:solidFill>
                  <a:srgbClr val="D4D4D4"/>
                </a:solidFill>
              </a:rPr>
              <a:t>how</a:t>
            </a:r>
            <a:r>
              <a:rPr lang="en-US"/>
              <a:t> </a:t>
            </a:r>
            <a:r>
              <a:rPr lang="en-US" b="0">
                <a:solidFill>
                  <a:srgbClr val="D4D4D4"/>
                </a:solidFill>
              </a:rPr>
              <a:t>far objects can be before they vanish</a:t>
            </a:r>
          </a:p>
          <a:p>
            <a:pPr lvl="2"/>
            <a:endParaRPr lang="en-US" b="0" dirty="0">
              <a:solidFill>
                <a:srgbClr val="D4D4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43059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Frustum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00089"/>
            <a:ext cx="4876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33994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create a camera!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8767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model is a collection of vertices, grouped in triangles, that are then textured to create a “physical” object</a:t>
            </a:r>
          </a:p>
          <a:p>
            <a:r>
              <a:rPr lang="en-US" dirty="0" smtClean="0"/>
              <a:t>Models are the heart of 3D graphics</a:t>
            </a:r>
          </a:p>
          <a:p>
            <a:r>
              <a:rPr lang="en-US" dirty="0"/>
              <a:t>Can be created in any number of 3D modeling applications, such as 3D Studio Max, Blender, Maya, etc.</a:t>
            </a:r>
          </a:p>
          <a:p>
            <a:r>
              <a:rPr lang="en-US" dirty="0"/>
              <a:t>XNA can recognize files in Autodesk FBX and X file formats (.FBX and .X)</a:t>
            </a:r>
          </a:p>
          <a:p>
            <a:r>
              <a:rPr lang="en-US" dirty="0"/>
              <a:t>If you’re not an artist, hire one, or befriend one</a:t>
            </a:r>
          </a:p>
          <a:p>
            <a:r>
              <a:rPr lang="en-US" dirty="0"/>
              <a:t>If you’re bad at making friends, try </a:t>
            </a:r>
            <a:r>
              <a:rPr lang="en-US" dirty="0">
                <a:solidFill>
                  <a:srgbClr val="FFC000"/>
                </a:solidFill>
              </a:rPr>
              <a:t>www.turbosquid.com</a:t>
            </a:r>
            <a:r>
              <a:rPr lang="en-US" dirty="0"/>
              <a:t> to buy and download models from </a:t>
            </a:r>
            <a:r>
              <a:rPr lang="en-US" dirty="0" smtClean="0"/>
              <a:t>artists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2776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in XNA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>
                <a:solidFill>
                  <a:srgbClr val="FFC000"/>
                </a:solidFill>
              </a:rPr>
              <a:t>Model</a:t>
            </a:r>
            <a:r>
              <a:rPr lang="en-US" dirty="0"/>
              <a:t> may contain many </a:t>
            </a:r>
            <a:r>
              <a:rPr lang="en-US" dirty="0" err="1">
                <a:solidFill>
                  <a:srgbClr val="FFC000"/>
                </a:solidFill>
              </a:rPr>
              <a:t>ModelMesh</a:t>
            </a:r>
            <a:r>
              <a:rPr lang="en-US" dirty="0" err="1"/>
              <a:t>es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dirty="0" err="1">
                <a:solidFill>
                  <a:srgbClr val="FFC000"/>
                </a:solidFill>
              </a:rPr>
              <a:t>ModelMesh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is a portion of the overall </a:t>
            </a:r>
            <a:r>
              <a:rPr lang="en-US" dirty="0">
                <a:solidFill>
                  <a:srgbClr val="FFC000"/>
                </a:solidFill>
              </a:rPr>
              <a:t>Model</a:t>
            </a:r>
          </a:p>
          <a:p>
            <a:pPr lvl="1"/>
            <a:r>
              <a:rPr lang="en-US" dirty="0" smtClean="0"/>
              <a:t>For example, a car </a:t>
            </a:r>
            <a:r>
              <a:rPr lang="en-US" dirty="0"/>
              <a:t>model may be split up into the car’s shell and the four wheels, making up a total of five </a:t>
            </a:r>
            <a:r>
              <a:rPr lang="en-US" dirty="0" err="1">
                <a:solidFill>
                  <a:srgbClr val="FFC000"/>
                </a:solidFill>
              </a:rPr>
              <a:t>ModelMesh</a:t>
            </a:r>
            <a:r>
              <a:rPr lang="en-US" dirty="0" err="1"/>
              <a:t>es</a:t>
            </a:r>
            <a:r>
              <a:rPr lang="en-US" dirty="0"/>
              <a:t> inside the single </a:t>
            </a:r>
            <a:r>
              <a:rPr lang="en-US" dirty="0" smtClean="0">
                <a:solidFill>
                  <a:srgbClr val="FFC000"/>
                </a:solidFill>
              </a:rPr>
              <a:t>Model</a:t>
            </a:r>
          </a:p>
          <a:p>
            <a:r>
              <a:rPr lang="en-US" dirty="0" smtClean="0"/>
              <a:t>A </a:t>
            </a:r>
            <a:r>
              <a:rPr lang="en-US" dirty="0" err="1" smtClean="0">
                <a:solidFill>
                  <a:srgbClr val="FFC000"/>
                </a:solidFill>
              </a:rPr>
              <a:t>ModelMesh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may contain many </a:t>
            </a:r>
            <a:r>
              <a:rPr lang="en-US" dirty="0" err="1" smtClean="0">
                <a:solidFill>
                  <a:srgbClr val="FFC000"/>
                </a:solidFill>
              </a:rPr>
              <a:t>ModelMeshPart</a:t>
            </a:r>
            <a:r>
              <a:rPr lang="en-US" dirty="0" err="1" smtClean="0"/>
              <a:t>s</a:t>
            </a:r>
            <a:endParaRPr lang="en-US" dirty="0" smtClean="0"/>
          </a:p>
          <a:p>
            <a:pPr lvl="1"/>
            <a:r>
              <a:rPr lang="en-US" dirty="0" smtClean="0"/>
              <a:t>Contains everything required to draw the specific </a:t>
            </a:r>
            <a:r>
              <a:rPr lang="en-US" dirty="0" err="1" smtClean="0">
                <a:solidFill>
                  <a:srgbClr val="FFC000"/>
                </a:solidFill>
              </a:rPr>
              <a:t>ModelMesh</a:t>
            </a:r>
            <a:r>
              <a:rPr lang="en-US" dirty="0" smtClean="0"/>
              <a:t>, such as materials, colors, textures, effects, etc.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1644199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Effects are code representations of HLSL </a:t>
            </a:r>
            <a:r>
              <a:rPr lang="en-US" dirty="0" err="1" smtClean="0"/>
              <a:t>shaders</a:t>
            </a:r>
            <a:endParaRPr lang="en-US" dirty="0" smtClean="0"/>
          </a:p>
          <a:p>
            <a:r>
              <a:rPr lang="en-US" dirty="0" smtClean="0"/>
              <a:t>These are what actually draw the model to the screen</a:t>
            </a:r>
          </a:p>
          <a:p>
            <a:r>
              <a:rPr lang="en-US" dirty="0" smtClean="0"/>
              <a:t>For now, let’s use the built-in </a:t>
            </a:r>
            <a:r>
              <a:rPr lang="en-US" dirty="0" err="1" smtClean="0">
                <a:solidFill>
                  <a:srgbClr val="FFC000"/>
                </a:solidFill>
              </a:rPr>
              <a:t>BasicEffect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for drawing, which does all of the heavy lifting we need</a:t>
            </a:r>
          </a:p>
          <a:p>
            <a:r>
              <a:rPr lang="en-US" dirty="0" smtClean="0"/>
              <a:t>Note that we are limited to the </a:t>
            </a:r>
            <a:r>
              <a:rPr lang="en-US" dirty="0" err="1" smtClean="0"/>
              <a:t>shaders</a:t>
            </a:r>
            <a:r>
              <a:rPr lang="en-US" dirty="0" smtClean="0"/>
              <a:t> provided by XNA.  Custom </a:t>
            </a:r>
            <a:r>
              <a:rPr lang="en-US" dirty="0" err="1" smtClean="0"/>
              <a:t>shaders</a:t>
            </a:r>
            <a:r>
              <a:rPr lang="en-US" dirty="0" smtClean="0"/>
              <a:t> are </a:t>
            </a:r>
            <a:r>
              <a:rPr lang="en-US" i="1" dirty="0" smtClean="0"/>
              <a:t>not</a:t>
            </a:r>
            <a:r>
              <a:rPr lang="en-US" dirty="0" smtClean="0"/>
              <a:t> allowed on Windows Phone.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9273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BasicEffect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 </a:t>
            </a:r>
            <a:r>
              <a:rPr lang="en-US" dirty="0" err="1" smtClean="0"/>
              <a:t>shader</a:t>
            </a:r>
            <a:r>
              <a:rPr lang="en-US" dirty="0" smtClean="0"/>
              <a:t> that handles basic lighting, fogging, coloring, projection, and everything else required to draw to the screen</a:t>
            </a: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EnableDefaultLighting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setup a base lighting rig</a:t>
            </a:r>
          </a:p>
          <a:p>
            <a:r>
              <a:rPr lang="en-US" dirty="0" smtClean="0"/>
              <a:t>Set the </a:t>
            </a:r>
            <a:r>
              <a:rPr lang="en-US" dirty="0" smtClean="0">
                <a:solidFill>
                  <a:srgbClr val="FFC000"/>
                </a:solidFill>
              </a:rPr>
              <a:t>Projection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C000"/>
                </a:solidFill>
              </a:rPr>
              <a:t>View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000"/>
                </a:solidFill>
              </a:rPr>
              <a:t>World</a:t>
            </a:r>
            <a:r>
              <a:rPr lang="en-US" dirty="0" smtClean="0"/>
              <a:t> matrices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64863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Model, World, View, Projection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Model</a:t>
            </a:r>
          </a:p>
          <a:p>
            <a:pPr lvl="1"/>
            <a:r>
              <a:rPr lang="en-US" dirty="0" smtClean="0"/>
              <a:t>Local coordinates of the model itself</a:t>
            </a:r>
          </a:p>
          <a:p>
            <a:r>
              <a:rPr lang="en-US" dirty="0" smtClean="0"/>
              <a:t>World</a:t>
            </a:r>
          </a:p>
          <a:p>
            <a:pPr lvl="1"/>
            <a:r>
              <a:rPr lang="en-US" dirty="0" smtClean="0"/>
              <a:t>Translated coordinates to the entire world/scene</a:t>
            </a:r>
          </a:p>
          <a:p>
            <a:r>
              <a:rPr lang="en-US" dirty="0" smtClean="0"/>
              <a:t>View</a:t>
            </a:r>
          </a:p>
          <a:p>
            <a:pPr lvl="1"/>
            <a:r>
              <a:rPr lang="en-US" dirty="0" smtClean="0"/>
              <a:t>Coordinates in terms of what the camera sees</a:t>
            </a:r>
          </a:p>
          <a:p>
            <a:r>
              <a:rPr lang="en-US" dirty="0" smtClean="0"/>
              <a:t>Projection</a:t>
            </a:r>
          </a:p>
          <a:p>
            <a:pPr lvl="1"/>
            <a:r>
              <a:rPr lang="en-US" dirty="0" smtClean="0"/>
              <a:t>Flattens everything to the frustum we looked at earlier</a:t>
            </a:r>
          </a:p>
          <a:p>
            <a:r>
              <a:rPr lang="en-US" dirty="0" smtClean="0"/>
              <a:t>All of these matrices need to be managed at all times, and then passed to the appropriate effects and 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1118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Drawing 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every </a:t>
            </a:r>
            <a:r>
              <a:rPr lang="en-US" dirty="0" err="1" smtClean="0">
                <a:solidFill>
                  <a:srgbClr val="FFC000"/>
                </a:solidFill>
              </a:rPr>
              <a:t>ModelMesh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in the </a:t>
            </a:r>
            <a:r>
              <a:rPr lang="en-US" dirty="0" smtClean="0">
                <a:solidFill>
                  <a:srgbClr val="FFC000"/>
                </a:solidFill>
              </a:rPr>
              <a:t>Model</a:t>
            </a:r>
          </a:p>
          <a:p>
            <a:r>
              <a:rPr lang="en-US" dirty="0" smtClean="0"/>
              <a:t>For every </a:t>
            </a:r>
            <a:r>
              <a:rPr lang="en-US" dirty="0" err="1" smtClean="0">
                <a:solidFill>
                  <a:srgbClr val="FFC000"/>
                </a:solidFill>
              </a:rPr>
              <a:t>BasicEffect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ModelMesh</a:t>
            </a:r>
            <a:r>
              <a:rPr lang="en-US" dirty="0" err="1" smtClean="0"/>
              <a:t>’s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Effect</a:t>
            </a:r>
            <a:r>
              <a:rPr lang="en-US" dirty="0" smtClean="0"/>
              <a:t>s</a:t>
            </a:r>
          </a:p>
          <a:p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World, Projection, View, lighting, etc.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Draw</a:t>
            </a:r>
            <a:r>
              <a:rPr lang="en-US" dirty="0" smtClean="0"/>
              <a:t> the </a:t>
            </a:r>
            <a:r>
              <a:rPr lang="en-US" dirty="0" smtClean="0">
                <a:solidFill>
                  <a:srgbClr val="FFC000"/>
                </a:solidFill>
              </a:rPr>
              <a:t>Mesh</a:t>
            </a:r>
          </a:p>
          <a:p>
            <a:endParaRPr lang="en-US" dirty="0"/>
          </a:p>
          <a:p>
            <a:r>
              <a:rPr lang="en-US" dirty="0" smtClean="0"/>
              <a:t>This code can go with you and cover 90% of your 3D drawing needs with minor tweaks</a:t>
            </a:r>
          </a:p>
        </p:txBody>
      </p:sp>
    </p:spTree>
    <p:extLst>
      <p:ext uri="{BB962C8B-B14F-4D97-AF65-F5344CB8AC3E}">
        <p14:creationId xmlns:p14="http://schemas.microsoft.com/office/powerpoint/2010/main" val="371175026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9 / Coding4Fun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933" y="2579052"/>
            <a:ext cx="4938366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9" y="2579052"/>
            <a:ext cx="3744384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C:\Users\Brian\Desktop\new_9guy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497" y="160338"/>
            <a:ext cx="1962802" cy="22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Brian\Desktop\c4f-color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558" y="4992731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9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Drawing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Draw a simple model to the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2304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XNA can read from keyboard, control pad, or Windows Phone touch screen</a:t>
            </a:r>
          </a:p>
          <a:p>
            <a:r>
              <a:rPr lang="en-US" dirty="0"/>
              <a:t>Keyboard</a:t>
            </a:r>
          </a:p>
          <a:p>
            <a:pPr lvl="1"/>
            <a:r>
              <a:rPr lang="en-US" dirty="0"/>
              <a:t>Xbox 360, PC, and Windows Phone</a:t>
            </a:r>
          </a:p>
          <a:p>
            <a:r>
              <a:rPr lang="en-US" dirty="0"/>
              <a:t>Control Pad</a:t>
            </a:r>
          </a:p>
          <a:p>
            <a:pPr lvl="1"/>
            <a:r>
              <a:rPr lang="en-US" dirty="0"/>
              <a:t>PC and Xbox 360</a:t>
            </a:r>
          </a:p>
          <a:p>
            <a:r>
              <a:rPr lang="en-US" dirty="0"/>
              <a:t>Touch Panel</a:t>
            </a:r>
          </a:p>
          <a:p>
            <a:pPr lvl="1"/>
            <a:r>
              <a:rPr lang="en-US" dirty="0"/>
              <a:t>Windows Phone only</a:t>
            </a:r>
          </a:p>
          <a:p>
            <a:r>
              <a:rPr lang="en-US" dirty="0"/>
              <a:t>Call methods to retrieve input state during </a:t>
            </a:r>
            <a:r>
              <a:rPr lang="en-US" dirty="0">
                <a:solidFill>
                  <a:srgbClr val="FFCC00"/>
                </a:solidFill>
              </a:rPr>
              <a:t>Update</a:t>
            </a:r>
            <a:r>
              <a:rPr lang="en-US" dirty="0"/>
              <a:t> method, act appropriately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6643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</a:t>
            </a:r>
            <a:r>
              <a:rPr lang="en-US" dirty="0" err="1">
                <a:solidFill>
                  <a:srgbClr val="FFC000"/>
                </a:solidFill>
              </a:rPr>
              <a:t>InputManager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08919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 &amp; Rotation of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3D movement can be expressed in vector and matrix math</a:t>
            </a:r>
          </a:p>
          <a:p>
            <a:pPr lvl="1"/>
            <a:r>
              <a:rPr lang="en-US" dirty="0" smtClean="0"/>
              <a:t>It’s all Linear Algebra</a:t>
            </a:r>
          </a:p>
          <a:p>
            <a:pPr lvl="1"/>
            <a:r>
              <a:rPr lang="en-US" dirty="0" smtClean="0"/>
              <a:t>Note that I almost failed Linear Algebra in college</a:t>
            </a:r>
          </a:p>
          <a:p>
            <a:r>
              <a:rPr lang="en-US" dirty="0" smtClean="0"/>
              <a:t>Thankfully, XNA hides a ton of the complexity involved!</a:t>
            </a:r>
          </a:p>
          <a:p>
            <a:pPr lvl="1"/>
            <a:r>
              <a:rPr lang="en-US" dirty="0" smtClean="0"/>
              <a:t>Note that I still suck at Linear Algebra</a:t>
            </a:r>
          </a:p>
          <a:p>
            <a:r>
              <a:rPr lang="en-US" dirty="0" smtClean="0"/>
              <a:t>Multiply the appropriate matrices in the appropriate order and set it to the effect’s </a:t>
            </a:r>
            <a:r>
              <a:rPr lang="en-US" dirty="0" smtClean="0">
                <a:solidFill>
                  <a:srgbClr val="FFC000"/>
                </a:solidFill>
              </a:rPr>
              <a:t>World</a:t>
            </a:r>
            <a:r>
              <a:rPr lang="en-US" dirty="0" smtClean="0"/>
              <a:t> matrix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1285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Movement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Matrix.CreateTranslation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Rotation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Matrix.CreateFromYawPatchRoll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Matrix.CreateFromAxisAngle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Matrix.CreateFromQuaternion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Scaling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Matrix.CreateFromScale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59234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Movement, Rotation, Scaling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the model move based on 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1208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FFC000"/>
                </a:solidFill>
              </a:rPr>
              <a:t>BasicEffect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provides some simple, yet powerful, lighting effects</a:t>
            </a:r>
          </a:p>
          <a:p>
            <a:pPr lvl="1"/>
            <a:r>
              <a:rPr lang="en-US" dirty="0" smtClean="0"/>
              <a:t>Ambient lighting</a:t>
            </a:r>
          </a:p>
          <a:p>
            <a:pPr lvl="1"/>
            <a:r>
              <a:rPr lang="en-US" dirty="0" smtClean="0"/>
              <a:t>Three directional lights</a:t>
            </a:r>
          </a:p>
          <a:p>
            <a:r>
              <a:rPr lang="en-US" dirty="0" smtClean="0"/>
              <a:t>Ambient Lighting</a:t>
            </a:r>
          </a:p>
          <a:p>
            <a:pPr lvl="1"/>
            <a:r>
              <a:rPr lang="en-US" dirty="0" smtClean="0"/>
              <a:t>“All over” light that has no particular source</a:t>
            </a:r>
          </a:p>
          <a:p>
            <a:r>
              <a:rPr lang="en-US" dirty="0" smtClean="0"/>
              <a:t>Diffuse Light</a:t>
            </a:r>
          </a:p>
          <a:p>
            <a:pPr lvl="1"/>
            <a:r>
              <a:rPr lang="en-US" dirty="0" smtClean="0"/>
              <a:t>Basic light from a direction</a:t>
            </a:r>
          </a:p>
          <a:p>
            <a:r>
              <a:rPr lang="en-US" dirty="0" smtClean="0"/>
              <a:t>Specular Light</a:t>
            </a:r>
          </a:p>
          <a:p>
            <a:pPr lvl="1"/>
            <a:r>
              <a:rPr lang="en-US" dirty="0" smtClean="0"/>
              <a:t>Reflective light that produces shine</a:t>
            </a:r>
          </a:p>
          <a:p>
            <a:r>
              <a:rPr lang="en-US" dirty="0" smtClean="0"/>
              <a:t>Emissive Light</a:t>
            </a:r>
          </a:p>
          <a:p>
            <a:pPr lvl="1"/>
            <a:r>
              <a:rPr lang="en-US" dirty="0" smtClean="0"/>
              <a:t>Light that the surface itself emits</a:t>
            </a:r>
          </a:p>
          <a:p>
            <a:pPr lvl="1"/>
            <a:r>
              <a:rPr lang="en-US" dirty="0" smtClean="0"/>
              <a:t>Note that this doesn’t light surrounding surfaces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2256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mess around with the different lighting types and see what effects we can produce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4830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Rasterizer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Parameters for how the GPU will rasterize the current batch of data</a:t>
            </a:r>
          </a:p>
          <a:p>
            <a:r>
              <a:rPr lang="en-US" dirty="0" smtClean="0"/>
              <a:t>The two important ones are </a:t>
            </a:r>
            <a:r>
              <a:rPr lang="en-US" dirty="0" err="1" smtClean="0">
                <a:solidFill>
                  <a:srgbClr val="FFC000"/>
                </a:solidFill>
              </a:rPr>
              <a:t>CullMode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FillMode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err="1" smtClean="0">
                <a:solidFill>
                  <a:srgbClr val="FFC000"/>
                </a:solidFill>
              </a:rPr>
              <a:t>CullMode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– stops the GPU from drawing vertices/faces it cannot </a:t>
            </a:r>
            <a:r>
              <a:rPr lang="en-US" dirty="0" err="1" smtClean="0"/>
              <a:t>seee</a:t>
            </a:r>
            <a:endParaRPr lang="en-US" dirty="0" smtClean="0"/>
          </a:p>
          <a:p>
            <a:r>
              <a:rPr lang="en-US" dirty="0" err="1" smtClean="0">
                <a:solidFill>
                  <a:srgbClr val="FFC000"/>
                </a:solidFill>
              </a:rPr>
              <a:t>FillMode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– turn on </a:t>
            </a:r>
            <a:r>
              <a:rPr lang="en-US" dirty="0" err="1" smtClean="0">
                <a:solidFill>
                  <a:srgbClr val="FFC000"/>
                </a:solidFill>
              </a:rPr>
              <a:t>WireFrame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aid in debugging graphic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21823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Rasterizer State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see the differences between these two states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93242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XNA Overview</a:t>
            </a:r>
          </a:p>
          <a:p>
            <a:r>
              <a:rPr lang="en-US" dirty="0" smtClean="0"/>
              <a:t>3D Basics</a:t>
            </a:r>
          </a:p>
          <a:p>
            <a:r>
              <a:rPr lang="en-US" dirty="0" smtClean="0"/>
              <a:t>Input</a:t>
            </a:r>
          </a:p>
          <a:p>
            <a:r>
              <a:rPr lang="en-US" dirty="0" smtClean="0"/>
              <a:t>Audio</a:t>
            </a:r>
          </a:p>
          <a:p>
            <a:r>
              <a:rPr lang="en-US" dirty="0" smtClean="0"/>
              <a:t>Marketplace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143000" y="4487079"/>
            <a:ext cx="6858000" cy="120032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/>
              <a:t>It as assumed you are already familiar with the basics of XNA, such as </a:t>
            </a:r>
            <a:r>
              <a:rPr lang="en-US" sz="2400" b="1" dirty="0" err="1"/>
              <a:t>GameTime</a:t>
            </a:r>
            <a:r>
              <a:rPr lang="en-US" sz="2400" b="1" dirty="0"/>
              <a:t>, </a:t>
            </a:r>
            <a:r>
              <a:rPr lang="en-US" sz="2400" b="1" dirty="0" err="1"/>
              <a:t>SpriteBatch</a:t>
            </a:r>
            <a:r>
              <a:rPr lang="en-US" sz="2400" b="1" dirty="0"/>
              <a:t>, </a:t>
            </a:r>
            <a:r>
              <a:rPr lang="en-US" sz="2400" b="1" dirty="0" smtClean="0"/>
              <a:t>the Update/Draw loop, </a:t>
            </a:r>
            <a:r>
              <a:rPr lang="en-US" sz="2400" b="1" dirty="0"/>
              <a:t>etc.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Parameters for how the GPU will render the next set of items</a:t>
            </a:r>
          </a:p>
          <a:p>
            <a:r>
              <a:rPr lang="en-US" dirty="0" smtClean="0"/>
              <a:t>These can be set and reset at will</a:t>
            </a:r>
          </a:p>
          <a:p>
            <a:r>
              <a:rPr lang="en-US" dirty="0" smtClean="0"/>
              <a:t>Certain XNA objects, such as </a:t>
            </a:r>
            <a:r>
              <a:rPr lang="en-US" dirty="0" err="1" smtClean="0">
                <a:solidFill>
                  <a:srgbClr val="FFC000"/>
                </a:solidFill>
              </a:rPr>
              <a:t>SpriteBatch</a:t>
            </a:r>
            <a:r>
              <a:rPr lang="en-US" dirty="0" smtClean="0"/>
              <a:t>, will change the render state, so you need to change it back if required</a:t>
            </a:r>
          </a:p>
          <a:p>
            <a:r>
              <a:rPr lang="en-US" dirty="0" smtClean="0"/>
              <a:t>When mixing 2D and 3D, you will almost always have to deal with states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2878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Mixing 2D and 3D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000"/>
                </a:solidFill>
              </a:rPr>
              <a:t>SpriteBatch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touches several render state properties</a:t>
            </a:r>
          </a:p>
          <a:p>
            <a:r>
              <a:rPr lang="en-US" dirty="0" smtClean="0"/>
              <a:t>To draw 3D properly again, be sure to reset the </a:t>
            </a:r>
            <a:r>
              <a:rPr lang="en-US" dirty="0" err="1" smtClean="0">
                <a:solidFill>
                  <a:srgbClr val="FFC000"/>
                </a:solidFill>
              </a:rPr>
              <a:t>BlendState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DepthStencilState</a:t>
            </a:r>
            <a:r>
              <a:rPr lang="en-US" dirty="0" smtClean="0"/>
              <a:t>:</a:t>
            </a:r>
          </a:p>
          <a:p>
            <a:pPr lvl="1"/>
            <a:r>
              <a:rPr lang="en-US" sz="1800" dirty="0" err="1">
                <a:solidFill>
                  <a:srgbClr val="FFC000"/>
                </a:solidFill>
                <a:latin typeface="Lucida Console" pitchFamily="49" charset="0"/>
              </a:rPr>
              <a:t>GraphicsDevice.BlendState</a:t>
            </a:r>
            <a:r>
              <a:rPr lang="en-US" sz="1800" dirty="0">
                <a:solidFill>
                  <a:srgbClr val="FFC000"/>
                </a:solidFill>
                <a:latin typeface="Lucida Console" pitchFamily="49" charset="0"/>
              </a:rPr>
              <a:t> = </a:t>
            </a:r>
            <a:r>
              <a:rPr lang="en-US" sz="1800" dirty="0" err="1">
                <a:solidFill>
                  <a:srgbClr val="FFC000"/>
                </a:solidFill>
                <a:latin typeface="Lucida Console" pitchFamily="49" charset="0"/>
              </a:rPr>
              <a:t>BlendState.Opaque</a:t>
            </a:r>
            <a:r>
              <a:rPr lang="en-US" sz="1800" dirty="0">
                <a:solidFill>
                  <a:srgbClr val="FFC000"/>
                </a:solidFill>
                <a:latin typeface="Lucida Console" pitchFamily="49" charset="0"/>
              </a:rPr>
              <a:t>;</a:t>
            </a:r>
          </a:p>
          <a:p>
            <a:pPr lvl="1"/>
            <a:r>
              <a:rPr lang="en-US" sz="1800" dirty="0" err="1">
                <a:solidFill>
                  <a:srgbClr val="FFC000"/>
                </a:solidFill>
                <a:latin typeface="Lucida Console" pitchFamily="49" charset="0"/>
              </a:rPr>
              <a:t>GraphicsDevice.DepthStencilState</a:t>
            </a:r>
            <a:r>
              <a:rPr lang="en-US" sz="1800" dirty="0">
                <a:solidFill>
                  <a:srgbClr val="FFC000"/>
                </a:solidFill>
                <a:latin typeface="Lucida Console" pitchFamily="49" charset="0"/>
              </a:rPr>
              <a:t> = </a:t>
            </a:r>
            <a:r>
              <a:rPr lang="en-US" sz="1800" dirty="0" err="1">
                <a:solidFill>
                  <a:srgbClr val="FFC000"/>
                </a:solidFill>
                <a:latin typeface="Lucida Console" pitchFamily="49" charset="0"/>
              </a:rPr>
              <a:t>DepthStencilState.Default</a:t>
            </a:r>
            <a:r>
              <a:rPr lang="en-US" sz="1800" dirty="0">
                <a:solidFill>
                  <a:srgbClr val="FFC000"/>
                </a:solidFill>
                <a:latin typeface="Lucida Console" pitchFamily="49" charset="0"/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26579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 State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look at some render states while mixing 2D and 3D drawing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7584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Two audio APIs exist in XNA</a:t>
            </a:r>
          </a:p>
          <a:p>
            <a:pPr lvl="1">
              <a:defRPr/>
            </a:pPr>
            <a:r>
              <a:rPr lang="en-US" dirty="0" err="1">
                <a:solidFill>
                  <a:srgbClr val="FFC000"/>
                </a:solidFill>
              </a:rPr>
              <a:t>SoundEffect</a:t>
            </a:r>
            <a:endParaRPr lang="en-US" dirty="0">
              <a:solidFill>
                <a:srgbClr val="FFC000"/>
              </a:solidFill>
            </a:endParaRPr>
          </a:p>
          <a:p>
            <a:pPr lvl="1">
              <a:defRPr/>
            </a:pPr>
            <a:r>
              <a:rPr lang="en-US" dirty="0"/>
              <a:t>XACT</a:t>
            </a:r>
          </a:p>
          <a:p>
            <a:pPr>
              <a:defRPr/>
            </a:pPr>
            <a:r>
              <a:rPr lang="en-US" dirty="0" err="1"/>
              <a:t>SoundEffect</a:t>
            </a:r>
            <a:endParaRPr lang="en-US" dirty="0"/>
          </a:p>
          <a:p>
            <a:pPr lvl="1">
              <a:defRPr/>
            </a:pPr>
            <a:r>
              <a:rPr lang="en-US" dirty="0"/>
              <a:t>Simply load from Content Pipeline and play</a:t>
            </a:r>
          </a:p>
          <a:p>
            <a:pPr lvl="2">
              <a:defRPr/>
            </a:pPr>
            <a:r>
              <a:rPr lang="en-US" dirty="0"/>
              <a:t>Fire and Forget</a:t>
            </a:r>
          </a:p>
          <a:p>
            <a:pPr lvl="1">
              <a:defRPr/>
            </a:pPr>
            <a:r>
              <a:rPr lang="en-US" dirty="0"/>
              <a:t>Supported on all 3 platforms</a:t>
            </a:r>
          </a:p>
          <a:p>
            <a:pPr lvl="1">
              <a:defRPr/>
            </a:pPr>
            <a:r>
              <a:rPr lang="en-US" dirty="0"/>
              <a:t>Use </a:t>
            </a:r>
            <a:r>
              <a:rPr lang="en-US" b="1" dirty="0" err="1">
                <a:solidFill>
                  <a:srgbClr val="FFC000"/>
                </a:solidFill>
              </a:rPr>
              <a:t>CreateInstance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method to return an object you can use to manipulate sound effect dynamically</a:t>
            </a:r>
          </a:p>
          <a:p>
            <a:pPr>
              <a:defRPr/>
            </a:pPr>
            <a:r>
              <a:rPr lang="en-US" dirty="0"/>
              <a:t>XACT</a:t>
            </a:r>
          </a:p>
          <a:p>
            <a:pPr lvl="1">
              <a:defRPr/>
            </a:pPr>
            <a:r>
              <a:rPr lang="en-US" dirty="0"/>
              <a:t>Huge, complex audio API which is great for dynamic sound, real-time effects, 3D sound positioning, etc.</a:t>
            </a:r>
          </a:p>
          <a:p>
            <a:pPr lvl="1">
              <a:defRPr/>
            </a:pPr>
            <a:r>
              <a:rPr lang="en-US" dirty="0"/>
              <a:t>Can be very difficult to deal with</a:t>
            </a:r>
          </a:p>
          <a:p>
            <a:pPr lvl="1">
              <a:defRPr/>
            </a:pPr>
            <a:r>
              <a:rPr lang="en-US" dirty="0"/>
              <a:t>Not supported on Windows Phone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16958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AudioManager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</a:t>
            </a:r>
            <a:r>
              <a:rPr lang="en-US" dirty="0" err="1">
                <a:solidFill>
                  <a:srgbClr val="FFC000"/>
                </a:solidFill>
              </a:rPr>
              <a:t>AudioManager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928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6865"/>
            <a:ext cx="7369175" cy="497788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WMAppManifest.xml</a:t>
            </a:r>
          </a:p>
          <a:p>
            <a:pPr lvl="1"/>
            <a:r>
              <a:rPr lang="en-US" dirty="0" smtClean="0"/>
              <a:t>Set Title</a:t>
            </a:r>
          </a:p>
          <a:p>
            <a:pPr lvl="1"/>
            <a:r>
              <a:rPr lang="en-US" dirty="0" smtClean="0"/>
              <a:t>Remove unnecessary capabilities </a:t>
            </a:r>
          </a:p>
          <a:p>
            <a:pPr lvl="1"/>
            <a:r>
              <a:rPr lang="en-US" dirty="0" smtClean="0"/>
              <a:t>Set Genre</a:t>
            </a:r>
          </a:p>
          <a:p>
            <a:pPr lvl="2"/>
            <a:r>
              <a:rPr lang="en-US" dirty="0" err="1"/>
              <a:t>Apps.Normal</a:t>
            </a:r>
            <a:r>
              <a:rPr lang="en-US" dirty="0"/>
              <a:t> = Start menu</a:t>
            </a:r>
          </a:p>
          <a:p>
            <a:pPr lvl="2"/>
            <a:r>
              <a:rPr lang="en-US" dirty="0" err="1"/>
              <a:t>Apps.Game</a:t>
            </a:r>
            <a:r>
              <a:rPr lang="en-US" dirty="0"/>
              <a:t> = Xbox Live section</a:t>
            </a:r>
          </a:p>
          <a:p>
            <a:r>
              <a:rPr lang="en-US" dirty="0" smtClean="0"/>
              <a:t>Main Icons</a:t>
            </a:r>
          </a:p>
          <a:p>
            <a:pPr lvl="1"/>
            <a:r>
              <a:rPr lang="en-US" dirty="0" smtClean="0"/>
              <a:t>Game thumbnail – 173x173px</a:t>
            </a:r>
          </a:p>
          <a:p>
            <a:pPr lvl="1"/>
            <a:r>
              <a:rPr lang="en-US" dirty="0" smtClean="0"/>
              <a:t>Tile image – 62x62px</a:t>
            </a:r>
          </a:p>
          <a:p>
            <a:r>
              <a:rPr lang="en-US" dirty="0" smtClean="0"/>
              <a:t>Bundle up the XAP and</a:t>
            </a:r>
            <a:br>
              <a:rPr lang="en-US" dirty="0" smtClean="0"/>
            </a:br>
            <a:r>
              <a:rPr lang="en-US" dirty="0" smtClean="0"/>
              <a:t>head to </a:t>
            </a:r>
            <a:br>
              <a:rPr lang="en-US" dirty="0" smtClean="0"/>
            </a:br>
            <a:r>
              <a:rPr lang="en-US" dirty="0" smtClean="0">
                <a:solidFill>
                  <a:srgbClr val="FFCC00"/>
                </a:solidFill>
              </a:rPr>
              <a:t>http://create.msdn.com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submit!</a:t>
            </a:r>
          </a:p>
          <a:p>
            <a:pPr lvl="2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447" y="3891968"/>
            <a:ext cx="3501081" cy="2187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58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Icons required</a:t>
            </a:r>
            <a:br>
              <a:rPr lang="en-US" dirty="0" smtClean="0"/>
            </a:br>
            <a:r>
              <a:rPr lang="en-US" dirty="0" smtClean="0"/>
              <a:t>for submission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026" y="161925"/>
            <a:ext cx="4405386" cy="5925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63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2055681"/>
            <a:ext cx="7369175" cy="4199069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As simple as right-clicking and choosing “Create Copy of Project for Xbox 360”</a:t>
            </a:r>
          </a:p>
          <a:p>
            <a:pPr>
              <a:defRPr/>
            </a:pPr>
            <a:r>
              <a:rPr lang="en-US" dirty="0"/>
              <a:t>With the App Hub membership comes the ability to deploy to Xbox Live Indie Games To run on 360</a:t>
            </a:r>
          </a:p>
          <a:p>
            <a:pPr lvl="1">
              <a:defRPr/>
            </a:pPr>
            <a:r>
              <a:rPr lang="en-US" dirty="0"/>
              <a:t>Download XNA Game Studio Connect application from the 360 Dashboard</a:t>
            </a:r>
          </a:p>
          <a:p>
            <a:pPr lvl="2">
              <a:defRPr/>
            </a:pPr>
            <a:r>
              <a:rPr lang="en-US" dirty="0"/>
              <a:t>Game Marketplace -&gt; Titles A-Z -&gt; X -&gt; XNA Game Studio Connect</a:t>
            </a:r>
          </a:p>
          <a:p>
            <a:pPr lvl="1">
              <a:defRPr/>
            </a:pPr>
            <a:r>
              <a:rPr lang="en-US" dirty="0"/>
              <a:t>Add console via XNA Game Studio Device Center by entering key displayed in XNA Game Studio Connect</a:t>
            </a:r>
          </a:p>
          <a:p>
            <a:pPr lvl="1">
              <a:defRPr/>
            </a:pPr>
            <a:r>
              <a:rPr lang="en-US" dirty="0"/>
              <a:t>In Visual Studio, select the console and run the game</a:t>
            </a:r>
          </a:p>
          <a:p>
            <a:endParaRPr lang="en-US" dirty="0"/>
          </a:p>
        </p:txBody>
      </p:sp>
      <p:pic>
        <p:nvPicPr>
          <p:cNvPr id="4" name="Picture 3" descr="C:\Users\Brian\Documents\Coding4Fun Book\Chapters\Alien Attack\Images\aa10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453" y="235634"/>
            <a:ext cx="3235639" cy="1820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1" y="116580"/>
            <a:ext cx="2262285" cy="1939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655112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Right-click on project and select “Create Copy of Project for Windows”</a:t>
            </a:r>
          </a:p>
          <a:p>
            <a:pPr>
              <a:defRPr/>
            </a:pPr>
            <a:r>
              <a:rPr lang="en-US" dirty="0"/>
              <a:t>Run and debug it like any other Windows application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238002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 &amp; PC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96883"/>
            <a:ext cx="7369175" cy="4241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Games will be running on a much larger screen in a much higher resolution</a:t>
            </a:r>
          </a:p>
          <a:p>
            <a:r>
              <a:rPr lang="en-US" dirty="0" smtClean="0"/>
              <a:t>Need to resize/recreate assets to fit these screen sizes</a:t>
            </a:r>
          </a:p>
          <a:p>
            <a:r>
              <a:rPr lang="en-US" dirty="0" smtClean="0"/>
              <a:t>Easy to create a new Content project for platform specifics and set a reference in the appropriate project</a:t>
            </a:r>
          </a:p>
          <a:p>
            <a:r>
              <a:rPr lang="en-US" dirty="0" smtClean="0"/>
              <a:t>OR… Add files to same Content project with different names and load appropriately</a:t>
            </a:r>
          </a:p>
          <a:p>
            <a:pPr lvl="1"/>
            <a:r>
              <a:rPr lang="en-US" dirty="0" smtClean="0"/>
              <a:t>Be aware of file sizes when using this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49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XNA?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of tools and managed libraries to build games on 3 platforms:</a:t>
            </a:r>
          </a:p>
          <a:p>
            <a:pPr lvl="1"/>
            <a:r>
              <a:rPr lang="en-US" dirty="0"/>
              <a:t>Windows</a:t>
            </a:r>
          </a:p>
          <a:p>
            <a:pPr lvl="1"/>
            <a:r>
              <a:rPr lang="en-US" dirty="0"/>
              <a:t>Xbox 360</a:t>
            </a:r>
          </a:p>
          <a:p>
            <a:pPr lvl="1"/>
            <a:r>
              <a:rPr lang="en-US" dirty="0"/>
              <a:t>Windows Phone</a:t>
            </a:r>
          </a:p>
          <a:p>
            <a:r>
              <a:rPr lang="en-US" dirty="0"/>
              <a:t>Essentially replaces Managed DirectX, and adds a lot of new things</a:t>
            </a:r>
          </a:p>
          <a:p>
            <a:r>
              <a:rPr lang="en-US" dirty="0"/>
              <a:t>Current version is 4.0 and is included with the Windows Phone Developer Tools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http://create.msdn.com/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38439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XNA is a very powerful cross-platform framework for building games across Windows, Xbox 360 and Windows Phone</a:t>
            </a:r>
          </a:p>
          <a:p>
            <a:r>
              <a:rPr lang="en-US" dirty="0"/>
              <a:t>Creating 2D games is fairly simple</a:t>
            </a:r>
          </a:p>
          <a:p>
            <a:r>
              <a:rPr lang="en-US" dirty="0"/>
              <a:t>Creating 3D games is not fairly simple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77612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XNA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Me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brpeek@microsoft.com</a:t>
            </a:r>
            <a:r>
              <a:rPr lang="en-US" dirty="0"/>
              <a:t> 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http://www.brianpeek.com/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http://channel9.msdn.com/coding4fun/</a:t>
            </a:r>
          </a:p>
          <a:p>
            <a:pPr>
              <a:defRPr/>
            </a:pPr>
            <a:r>
              <a:rPr lang="en-US" dirty="0"/>
              <a:t>App Hub + Support Forums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http://create.msdn.com/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http://forums.create.msdn.com/</a:t>
            </a:r>
          </a:p>
          <a:p>
            <a:pPr>
              <a:defRPr/>
            </a:pPr>
            <a:r>
              <a:rPr lang="en-US" dirty="0"/>
              <a:t>XNA Team Blog</a:t>
            </a:r>
          </a:p>
          <a:p>
            <a:pPr lvl="1">
              <a:defRPr/>
            </a:pPr>
            <a:r>
              <a:rPr lang="en-US" dirty="0">
                <a:solidFill>
                  <a:srgbClr val="FFCC00"/>
                </a:solidFill>
              </a:rPr>
              <a:t>http://blogs.msdn.com/xna/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82735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XNA?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Entirely managed solution</a:t>
            </a:r>
          </a:p>
          <a:p>
            <a:r>
              <a:rPr lang="en-US" dirty="0"/>
              <a:t>Cross-platform compatibility</a:t>
            </a:r>
          </a:p>
          <a:p>
            <a:pPr lvl="1"/>
            <a:r>
              <a:rPr lang="en-US" dirty="0"/>
              <a:t>Write once, run on Windows, Xbox 360 and Windows Phone with little to no changes</a:t>
            </a:r>
          </a:p>
          <a:p>
            <a:r>
              <a:rPr lang="en-US" dirty="0"/>
              <a:t>Ability to publish games to Windows Phone and Xbox 360 for the world to download (and for you to make some cash!)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031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XNA Game Studio 4.0</a:t>
            </a:r>
          </a:p>
          <a:p>
            <a:pPr lvl="1">
              <a:defRPr/>
            </a:pPr>
            <a:r>
              <a:rPr lang="en-US" dirty="0"/>
              <a:t>Free!</a:t>
            </a:r>
          </a:p>
          <a:p>
            <a:pPr lvl="1">
              <a:defRPr/>
            </a:pPr>
            <a:r>
              <a:rPr lang="en-US" dirty="0"/>
              <a:t>Download the Windows Phone Developer Tools package which will include Visual Studio Express if you don’t already have a version of Visual Studio</a:t>
            </a:r>
          </a:p>
          <a:p>
            <a:pPr>
              <a:defRPr/>
            </a:pPr>
            <a:r>
              <a:rPr lang="en-US" dirty="0"/>
              <a:t>Xbox 360 and Windows Phone deployment and distribution requires $99 yearly App Hub subscription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2469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project type in Visual Studio after XNA installation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504" y="2340901"/>
            <a:ext cx="5536993" cy="3806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5398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XNA uses a right-handed coordinate system</a:t>
            </a:r>
          </a:p>
          <a:p>
            <a:r>
              <a:rPr lang="en-US" dirty="0" smtClean="0"/>
              <a:t>This means the positive Z axis points out of the screen toward the player</a:t>
            </a:r>
          </a:p>
        </p:txBody>
      </p:sp>
      <p:pic>
        <p:nvPicPr>
          <p:cNvPr id="1026" name="Picture 2" descr="Left- and right-handed Cartesian coordina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554222"/>
            <a:ext cx="34290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1192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Vectors</a:t>
                </a:r>
              </a:p>
              <a:p>
                <a:pPr lvl="1"/>
                <a:r>
                  <a:rPr lang="en-US" dirty="0" smtClean="0">
                    <a:solidFill>
                      <a:srgbClr val="FFC000"/>
                    </a:solidFill>
                  </a:rPr>
                  <a:t>Vector2</a:t>
                </a:r>
                <a:r>
                  <a:rPr lang="en-US" dirty="0" smtClean="0"/>
                  <a:t> (</a:t>
                </a:r>
                <a:r>
                  <a:rPr lang="en-US" dirty="0" err="1" smtClean="0"/>
                  <a:t>x,y</a:t>
                </a:r>
                <a:r>
                  <a:rPr lang="en-US" dirty="0" smtClean="0"/>
                  <a:t>), </a:t>
                </a:r>
                <a:r>
                  <a:rPr lang="en-US" dirty="0" smtClean="0">
                    <a:solidFill>
                      <a:srgbClr val="FFC000"/>
                    </a:solidFill>
                  </a:rPr>
                  <a:t>Vector3</a:t>
                </a:r>
                <a:r>
                  <a:rPr lang="en-US" dirty="0" smtClean="0"/>
                  <a:t> (</a:t>
                </a:r>
                <a:r>
                  <a:rPr lang="en-US" dirty="0" err="1" smtClean="0"/>
                  <a:t>x,y,z</a:t>
                </a:r>
                <a:r>
                  <a:rPr lang="en-US" dirty="0" smtClean="0"/>
                  <a:t>), </a:t>
                </a:r>
                <a:r>
                  <a:rPr lang="en-US" dirty="0" smtClean="0">
                    <a:solidFill>
                      <a:srgbClr val="FFC000"/>
                    </a:solidFill>
                  </a:rPr>
                  <a:t>Vector4</a:t>
                </a:r>
                <a:r>
                  <a:rPr lang="en-US" dirty="0" smtClean="0"/>
                  <a:t> (</a:t>
                </a:r>
                <a:r>
                  <a:rPr lang="en-US" dirty="0" err="1" smtClean="0"/>
                  <a:t>x,y,z,w</a:t>
                </a:r>
                <a:r>
                  <a:rPr lang="en-US" dirty="0" smtClean="0"/>
                  <a:t>)</a:t>
                </a:r>
              </a:p>
              <a:p>
                <a:pPr lvl="1"/>
                <a:r>
                  <a:rPr lang="en-US" dirty="0" smtClean="0"/>
                  <a:t>Notes both a position and direction in space</a:t>
                </a:r>
              </a:p>
              <a:p>
                <a:r>
                  <a:rPr lang="en-US" dirty="0" smtClean="0"/>
                  <a:t>Matrix</a:t>
                </a:r>
              </a:p>
              <a:p>
                <a:pPr lvl="1"/>
                <a:r>
                  <a:rPr lang="en-US" dirty="0" smtClean="0"/>
                  <a:t>A rectangular array of numbers</a:t>
                </a:r>
              </a:p>
              <a:p>
                <a:pPr lvl="2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0" dirty="0" smtClean="0"/>
              </a:p>
              <a:p>
                <a:pPr lvl="1"/>
                <a:r>
                  <a:rPr lang="en-US" dirty="0"/>
                  <a:t>Required for 3D graphics and math</a:t>
                </a:r>
              </a:p>
              <a:p>
                <a:pPr lvl="1"/>
                <a:r>
                  <a:rPr lang="en-US" dirty="0"/>
                  <a:t>Don’t worry, XNA hides a lot of the hard stuff…</a:t>
                </a:r>
              </a:p>
              <a:p>
                <a:r>
                  <a:rPr lang="en-US" dirty="0" smtClean="0"/>
                  <a:t>These things can be added, multiplied, etc. which have meaningful results</a:t>
                </a:r>
              </a:p>
              <a:p>
                <a:r>
                  <a:rPr lang="en-US" dirty="0" smtClean="0"/>
                  <a:t>We’re not going to cover a lot of the hardcore math involved</a:t>
                </a:r>
              </a:p>
              <a:p>
                <a:pPr lvl="1"/>
                <a:r>
                  <a:rPr lang="en-US" dirty="0" smtClean="0"/>
                  <a:t>If this interests you, pick up a book on 3D graphics and/or linear algebra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331" t="-2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168191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New York 2012 Title Slide">
  <a:themeElements>
    <a:clrScheme name="Visual Studio Live! New York 2012 Title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sual Studio Live! New York 2012 Title 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New York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New York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9370</TotalTime>
  <Words>1660</Words>
  <Application>Microsoft Office PowerPoint</Application>
  <PresentationFormat>On-screen Show (4:3)</PresentationFormat>
  <Paragraphs>246</Paragraphs>
  <Slides>41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Visual Studio Live! New York 2012 Title Slide</vt:lpstr>
      <vt:lpstr>Visual Studio Live! New York 2012</vt:lpstr>
      <vt:lpstr>Advanced XNA Games for Windows Phone</vt:lpstr>
      <vt:lpstr>Channel 9 / Coding4Fun</vt:lpstr>
      <vt:lpstr>Agenda</vt:lpstr>
      <vt:lpstr>What is XNA?</vt:lpstr>
      <vt:lpstr>Why XNA?</vt:lpstr>
      <vt:lpstr>Requirements</vt:lpstr>
      <vt:lpstr>Creating a Project</vt:lpstr>
      <vt:lpstr>Coordinate Systems</vt:lpstr>
      <vt:lpstr>Math</vt:lpstr>
      <vt:lpstr>Camera</vt:lpstr>
      <vt:lpstr>Camera Definitions</vt:lpstr>
      <vt:lpstr>Viewing Frustum</vt:lpstr>
      <vt:lpstr>Camera Example</vt:lpstr>
      <vt:lpstr>What Are Models</vt:lpstr>
      <vt:lpstr>Models in XNA</vt:lpstr>
      <vt:lpstr>Effects</vt:lpstr>
      <vt:lpstr>BasicEffect</vt:lpstr>
      <vt:lpstr>Model, World, View, Projection</vt:lpstr>
      <vt:lpstr>Drawing a Model</vt:lpstr>
      <vt:lpstr>Model Drawing Example</vt:lpstr>
      <vt:lpstr>Input</vt:lpstr>
      <vt:lpstr>Input Manager</vt:lpstr>
      <vt:lpstr>Movement &amp; Rotation of Models</vt:lpstr>
      <vt:lpstr>Movement</vt:lpstr>
      <vt:lpstr>Movement, Rotation, Scaling Example</vt:lpstr>
      <vt:lpstr>Lighting</vt:lpstr>
      <vt:lpstr>Lighting Example</vt:lpstr>
      <vt:lpstr>Rasterizer State</vt:lpstr>
      <vt:lpstr>Rasterizer State Example</vt:lpstr>
      <vt:lpstr>Render States</vt:lpstr>
      <vt:lpstr>Mixing 2D and 3D</vt:lpstr>
      <vt:lpstr>Render State Example</vt:lpstr>
      <vt:lpstr>Audio</vt:lpstr>
      <vt:lpstr>AudioManager</vt:lpstr>
      <vt:lpstr>Marketplace</vt:lpstr>
      <vt:lpstr>Icons</vt:lpstr>
      <vt:lpstr>Xbox 360</vt:lpstr>
      <vt:lpstr>PC</vt:lpstr>
      <vt:lpstr>Xbox 360 &amp; PC Considerations</vt:lpstr>
      <vt:lpstr>Conclusion</vt:lpstr>
      <vt:lpstr>XNA 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179</cp:revision>
  <dcterms:created xsi:type="dcterms:W3CDTF">2004-06-15T18:50:25Z</dcterms:created>
  <dcterms:modified xsi:type="dcterms:W3CDTF">2012-05-16T03:51:55Z</dcterms:modified>
</cp:coreProperties>
</file>