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3" r:id="rId2"/>
  </p:sldMasterIdLst>
  <p:notesMasterIdLst>
    <p:notesMasterId r:id="rId36"/>
  </p:notesMasterIdLst>
  <p:handoutMasterIdLst>
    <p:handoutMasterId r:id="rId37"/>
  </p:handoutMasterIdLst>
  <p:sldIdLst>
    <p:sldId id="318" r:id="rId3"/>
    <p:sldId id="353" r:id="rId4"/>
    <p:sldId id="322" r:id="rId5"/>
    <p:sldId id="323" r:id="rId6"/>
    <p:sldId id="325" r:id="rId7"/>
    <p:sldId id="324" r:id="rId8"/>
    <p:sldId id="326" r:id="rId9"/>
    <p:sldId id="327" r:id="rId10"/>
    <p:sldId id="329" r:id="rId11"/>
    <p:sldId id="342" r:id="rId12"/>
    <p:sldId id="330" r:id="rId13"/>
    <p:sldId id="343" r:id="rId14"/>
    <p:sldId id="331" r:id="rId15"/>
    <p:sldId id="344" r:id="rId16"/>
    <p:sldId id="332" r:id="rId17"/>
    <p:sldId id="346" r:id="rId18"/>
    <p:sldId id="333" r:id="rId19"/>
    <p:sldId id="334" r:id="rId20"/>
    <p:sldId id="345" r:id="rId21"/>
    <p:sldId id="335" r:id="rId22"/>
    <p:sldId id="354" r:id="rId23"/>
    <p:sldId id="350" r:id="rId24"/>
    <p:sldId id="351" r:id="rId25"/>
    <p:sldId id="336" r:id="rId26"/>
    <p:sldId id="347" r:id="rId27"/>
    <p:sldId id="337" r:id="rId28"/>
    <p:sldId id="348" r:id="rId29"/>
    <p:sldId id="339" r:id="rId30"/>
    <p:sldId id="340" r:id="rId31"/>
    <p:sldId id="349" r:id="rId32"/>
    <p:sldId id="352" r:id="rId33"/>
    <p:sldId id="341" r:id="rId34"/>
    <p:sldId id="338" r:id="rId3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val="FFCC00"/>
    <a:srgbClr val="80FF00"/>
    <a:srgbClr val="00FF00"/>
    <a:srgbClr val="669B48"/>
    <a:srgbClr val="4682C7"/>
    <a:srgbClr val="0095D5"/>
    <a:srgbClr val="00B0EB"/>
    <a:srgbClr val="0C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67" autoAdjust="0"/>
    <p:restoredTop sz="90370" autoAdjust="0"/>
  </p:normalViewPr>
  <p:slideViewPr>
    <p:cSldViewPr snapToGrid="0">
      <p:cViewPr varScale="1">
        <p:scale>
          <a:sx n="119" d="100"/>
          <a:sy n="119" d="100"/>
        </p:scale>
        <p:origin x="-14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63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1">
                <a:latin typeface="Arial" charset="0"/>
              </a:defRPr>
            </a:lvl1pPr>
          </a:lstStyle>
          <a:p>
            <a:r>
              <a:rPr lang="en-US"/>
              <a:t>Visual Studio Live! New York 2012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6813" y="8686800"/>
            <a:ext cx="611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fld id="{50DCA0BC-13CE-4C85-AD9D-D18B9A495DD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0682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Medium" pitchFamily="34" charset="0"/>
              </a:defRPr>
            </a:lvl1pPr>
          </a:lstStyle>
          <a:p>
            <a:r>
              <a:rPr lang="en-US"/>
              <a:t>Visual Studio Live! New York 2012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i="1">
                <a:latin typeface="Franklin Gothic Medium" pitchFamily="34" charset="0"/>
              </a:defRPr>
            </a:lvl1pPr>
          </a:lstStyle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fld id="{411326C3-7847-4A22-B058-D5BFE584EB5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01020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Live! New York 2012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9738" y="4278313"/>
            <a:ext cx="5978525" cy="4592637"/>
          </a:xfrm>
          <a:ln/>
        </p:spPr>
        <p:txBody>
          <a:bodyPr lIns="92614" tIns="47092" rIns="92614" bIns="47092"/>
          <a:lstStyle/>
          <a:p>
            <a:endParaRPr lang="en-US"/>
          </a:p>
        </p:txBody>
      </p:sp>
      <p:sp>
        <p:nvSpPr>
          <p:cNvPr id="189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00138" y="676275"/>
            <a:ext cx="4605337" cy="3452813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Live! New York 2012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933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29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359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12062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56609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864874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484313"/>
            <a:ext cx="3608387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484313"/>
            <a:ext cx="3608388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85647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63614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70992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352679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32568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2956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442529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62637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131763"/>
            <a:ext cx="1843088" cy="6122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3" y="131763"/>
            <a:ext cx="5380037" cy="6122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85622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9624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859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047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212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9402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92489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66869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3" y="131763"/>
            <a:ext cx="73691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484313"/>
            <a:ext cx="7369175" cy="477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95D5"/>
        </a:buClr>
        <a:buSzPct val="75000"/>
        <a:buFont typeface="Times" pitchFamily="28" charset="0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4682C7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65175" y="1995488"/>
            <a:ext cx="7343775" cy="979487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r>
              <a:rPr lang="en-US" smtClean="0">
                <a:solidFill>
                  <a:schemeClr val="tx1"/>
                </a:solidFill>
              </a:rPr>
              <a:t>Get </a:t>
            </a:r>
            <a:r>
              <a:rPr lang="en-US" dirty="0" smtClean="0">
                <a:solidFill>
                  <a:schemeClr val="tx1"/>
                </a:solidFill>
              </a:rPr>
              <a:t>Connected with Kinect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4089400" y="3022600"/>
            <a:ext cx="3987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/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Brian Peek</a:t>
            </a:r>
            <a:endParaRPr lang="en-US" sz="2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r" eaLnBrk="1" hangingPunct="1"/>
            <a:r>
              <a:rPr lang="en-US" sz="1800" b="1" dirty="0" smtClean="0">
                <a:solidFill>
                  <a:schemeClr val="accent1"/>
                </a:solidFill>
                <a:latin typeface="Arial" charset="0"/>
              </a:rPr>
              <a:t>Senior Technical Evangelist</a:t>
            </a:r>
          </a:p>
          <a:p>
            <a:pPr algn="r" eaLnBrk="1" hangingPunct="1"/>
            <a:r>
              <a:rPr lang="en-US" sz="1800" b="1" dirty="0" smtClean="0">
                <a:solidFill>
                  <a:schemeClr val="accent1"/>
                </a:solidFill>
                <a:latin typeface="Arial" charset="0"/>
              </a:rPr>
              <a:t>Microsoft</a:t>
            </a:r>
          </a:p>
          <a:p>
            <a:pPr algn="r" eaLnBrk="1" hangingPunct="1"/>
            <a:endParaRPr lang="en-US" sz="1800" b="1" dirty="0" smtClean="0">
              <a:solidFill>
                <a:schemeClr val="accent1"/>
              </a:solidFill>
              <a:latin typeface="Arial" charset="0"/>
            </a:endParaRPr>
          </a:p>
          <a:p>
            <a:pPr algn="r" eaLnBrk="1" hangingPunct="1"/>
            <a:r>
              <a:rPr lang="en-US" sz="1800" b="1" dirty="0" smtClean="0">
                <a:solidFill>
                  <a:schemeClr val="accent1"/>
                </a:solidFill>
                <a:latin typeface="Arial" charset="0"/>
              </a:rPr>
              <a:t>http://www.brianpeek.com/</a:t>
            </a:r>
          </a:p>
          <a:p>
            <a:pPr algn="r" eaLnBrk="1" hangingPunct="1"/>
            <a:r>
              <a:rPr lang="en-US" sz="1800" b="1" dirty="0" smtClean="0">
                <a:solidFill>
                  <a:schemeClr val="accent1"/>
                </a:solidFill>
                <a:latin typeface="Arial" charset="0"/>
              </a:rPr>
              <a:t>brpeek@microsoft.com</a:t>
            </a:r>
          </a:p>
          <a:p>
            <a:pPr algn="r" eaLnBrk="1" hangingPunct="1"/>
            <a:r>
              <a:rPr lang="en-US" sz="1800" b="1" dirty="0" smtClean="0">
                <a:solidFill>
                  <a:schemeClr val="accent1"/>
                </a:solidFill>
                <a:latin typeface="Arial" charset="0"/>
              </a:rPr>
              <a:t>Twitter: @</a:t>
            </a:r>
            <a:r>
              <a:rPr lang="en-US" sz="1800" b="1" dirty="0" err="1" smtClean="0">
                <a:solidFill>
                  <a:schemeClr val="accent1"/>
                </a:solidFill>
                <a:latin typeface="Arial" charset="0"/>
              </a:rPr>
              <a:t>BrianPeek</a:t>
            </a:r>
            <a:endParaRPr lang="en-US" b="1" dirty="0">
              <a:solidFill>
                <a:schemeClr val="accent1"/>
              </a:solidFill>
              <a:latin typeface="Arial" charset="0"/>
            </a:endParaRPr>
          </a:p>
          <a:p>
            <a:pPr eaLnBrk="1" hangingPunct="1"/>
            <a:endParaRPr lang="en-US" b="1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sz="1400" dirty="0">
              <a:latin typeface="Times New Roman" pitchFamily="28" charset="0"/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6298219" y="5294213"/>
            <a:ext cx="18742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Arial" charset="0"/>
              </a:rPr>
              <a:t>Level</a:t>
            </a:r>
            <a:r>
              <a:rPr lang="en-US">
                <a:latin typeface="Arial" charset="0"/>
              </a:rPr>
              <a:t>: </a:t>
            </a:r>
            <a:r>
              <a:rPr lang="en-US" smtClean="0">
                <a:solidFill>
                  <a:schemeClr val="accent1"/>
                </a:solidFill>
                <a:latin typeface="Arial" charset="0"/>
              </a:rPr>
              <a:t>Introductory</a:t>
            </a:r>
            <a:endParaRPr lang="en-US" dirty="0">
              <a:solidFill>
                <a:schemeClr val="accent1"/>
              </a:solidFill>
              <a:latin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770" y="3310354"/>
            <a:ext cx="2953162" cy="1390844"/>
          </a:xfrm>
          <a:prstGeom prst="rect">
            <a:avLst/>
          </a:prstGeom>
          <a:effectLst>
            <a:softEdge rad="127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Get the </a:t>
            </a:r>
            <a:r>
              <a:rPr lang="en-US" dirty="0" err="1" smtClean="0">
                <a:solidFill>
                  <a:srgbClr val="FFCC00"/>
                </a:solidFill>
              </a:rPr>
              <a:t>KinectSensor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object</a:t>
            </a:r>
          </a:p>
          <a:p>
            <a:r>
              <a:rPr lang="en-US" dirty="0" smtClean="0"/>
              <a:t>Enable the streams you wish to read from</a:t>
            </a:r>
          </a:p>
          <a:p>
            <a:r>
              <a:rPr lang="en-US" dirty="0" smtClean="0"/>
              <a:t>Hook the events for those streams</a:t>
            </a:r>
          </a:p>
          <a:p>
            <a:r>
              <a:rPr lang="en-US" dirty="0" smtClean="0">
                <a:solidFill>
                  <a:srgbClr val="FFCC00"/>
                </a:solidFill>
              </a:rPr>
              <a:t>Start</a:t>
            </a:r>
            <a:r>
              <a:rPr lang="en-US" dirty="0" smtClean="0"/>
              <a:t> the </a:t>
            </a:r>
            <a:r>
              <a:rPr lang="en-US" dirty="0" err="1" smtClean="0">
                <a:solidFill>
                  <a:srgbClr val="FFCC00"/>
                </a:solidFill>
              </a:rPr>
              <a:t>KinectSensor</a:t>
            </a:r>
            <a:endParaRPr lang="en-US" dirty="0" smtClean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84987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 Camera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Resolutions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Event passes a </a:t>
            </a:r>
            <a:r>
              <a:rPr lang="en-US" dirty="0" err="1" smtClean="0">
                <a:solidFill>
                  <a:srgbClr val="FFC000"/>
                </a:solidFill>
              </a:rPr>
              <a:t>ColorImageFrame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</a:t>
            </a:r>
          </a:p>
          <a:p>
            <a:pPr lvl="1"/>
            <a:r>
              <a:rPr lang="en-US" dirty="0" smtClean="0"/>
              <a:t>Call the </a:t>
            </a:r>
            <a:r>
              <a:rPr lang="en-US" b="1" dirty="0" err="1" smtClean="0">
                <a:solidFill>
                  <a:srgbClr val="FFCC00"/>
                </a:solidFill>
              </a:rPr>
              <a:t>OpenColorImageFrame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method to get the </a:t>
            </a:r>
            <a:r>
              <a:rPr lang="en-US" b="1" dirty="0" err="1">
                <a:solidFill>
                  <a:srgbClr val="FFCC00"/>
                </a:solidFill>
              </a:rPr>
              <a:t>ColorImageFrame</a:t>
            </a:r>
            <a:r>
              <a:rPr lang="en-US" dirty="0" smtClean="0"/>
              <a:t> data object</a:t>
            </a:r>
          </a:p>
          <a:p>
            <a:pPr lvl="1"/>
            <a:r>
              <a:rPr lang="en-US" dirty="0" smtClean="0"/>
              <a:t>Call </a:t>
            </a:r>
            <a:r>
              <a:rPr lang="en-US" b="1" dirty="0" err="1">
                <a:solidFill>
                  <a:srgbClr val="FFCC00"/>
                </a:solidFill>
              </a:rPr>
              <a:t>CopyPixelDataTo</a:t>
            </a:r>
            <a:r>
              <a:rPr lang="en-US" dirty="0" smtClean="0"/>
              <a:t> to get the image data itself as a byte array</a:t>
            </a:r>
          </a:p>
          <a:p>
            <a:pPr lvl="1"/>
            <a:r>
              <a:rPr lang="en-US" dirty="0" smtClean="0"/>
              <a:t>Use the “</a:t>
            </a:r>
            <a:r>
              <a:rPr lang="en-US" dirty="0" smtClean="0">
                <a:solidFill>
                  <a:srgbClr val="FFCC00"/>
                </a:solidFill>
              </a:rPr>
              <a:t>using</a:t>
            </a:r>
            <a:r>
              <a:rPr lang="en-US" dirty="0" smtClean="0"/>
              <a:t>” pattern…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692734"/>
              </p:ext>
            </p:extLst>
          </p:nvPr>
        </p:nvGraphicFramePr>
        <p:xfrm>
          <a:off x="1524000" y="1910470"/>
          <a:ext cx="6096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Color</a:t>
                      </a:r>
                      <a:r>
                        <a:rPr lang="en-US" baseline="0" dirty="0" smtClean="0"/>
                        <a:t> 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Resolution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FPS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640x480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1280x960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YUV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640x480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YUV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640x480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103998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 Camera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Get data from the color camera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76160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Depth Camera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Returns the distance in millimeters and player for every pixel</a:t>
            </a:r>
          </a:p>
          <a:p>
            <a:r>
              <a:rPr lang="en-US" dirty="0" smtClean="0"/>
              <a:t>Resolutions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Events pass a </a:t>
            </a:r>
            <a:r>
              <a:rPr lang="en-US" dirty="0" err="1">
                <a:solidFill>
                  <a:srgbClr val="FFC000"/>
                </a:solidFill>
              </a:rPr>
              <a:t>DepthImageFrame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/>
              <a:t>object</a:t>
            </a:r>
          </a:p>
          <a:p>
            <a:pPr lvl="1"/>
            <a:r>
              <a:rPr lang="en-US" dirty="0"/>
              <a:t>Call the </a:t>
            </a:r>
            <a:r>
              <a:rPr lang="en-US" b="1" dirty="0" err="1" smtClean="0">
                <a:solidFill>
                  <a:srgbClr val="FFCC00"/>
                </a:solidFill>
              </a:rPr>
              <a:t>OpenDepthImageFrame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/>
              <a:t>method to get the </a:t>
            </a:r>
            <a:r>
              <a:rPr lang="en-US" b="1" dirty="0" err="1" smtClean="0">
                <a:solidFill>
                  <a:srgbClr val="FFCC00"/>
                </a:solidFill>
              </a:rPr>
              <a:t>DepthImageFrame</a:t>
            </a:r>
            <a:r>
              <a:rPr lang="en-US" dirty="0" smtClean="0"/>
              <a:t> </a:t>
            </a:r>
            <a:r>
              <a:rPr lang="en-US" dirty="0"/>
              <a:t>data object</a:t>
            </a:r>
          </a:p>
          <a:p>
            <a:pPr lvl="1"/>
            <a:r>
              <a:rPr lang="en-US" dirty="0"/>
              <a:t>Call </a:t>
            </a:r>
            <a:r>
              <a:rPr lang="en-US" b="1" dirty="0" err="1">
                <a:solidFill>
                  <a:srgbClr val="FFCC00"/>
                </a:solidFill>
              </a:rPr>
              <a:t>CopyPixelDataTo</a:t>
            </a:r>
            <a:r>
              <a:rPr lang="en-US" dirty="0"/>
              <a:t> to get the </a:t>
            </a:r>
            <a:r>
              <a:rPr lang="en-US" dirty="0" smtClean="0"/>
              <a:t>depth data </a:t>
            </a:r>
            <a:r>
              <a:rPr lang="en-US" dirty="0"/>
              <a:t>itself as a byte </a:t>
            </a:r>
            <a:r>
              <a:rPr lang="en-US" dirty="0" smtClean="0"/>
              <a:t>array</a:t>
            </a:r>
          </a:p>
          <a:p>
            <a:pPr lvl="1"/>
            <a:r>
              <a:rPr lang="en-US" dirty="0" smtClean="0"/>
              <a:t>Use </a:t>
            </a:r>
            <a:r>
              <a:rPr lang="en-US" dirty="0"/>
              <a:t>the “</a:t>
            </a:r>
            <a:r>
              <a:rPr lang="en-US" dirty="0">
                <a:solidFill>
                  <a:srgbClr val="FFCC00"/>
                </a:solidFill>
              </a:rPr>
              <a:t>using</a:t>
            </a:r>
            <a:r>
              <a:rPr lang="en-US" dirty="0"/>
              <a:t>” pattern</a:t>
            </a:r>
            <a:r>
              <a:rPr lang="en-US" dirty="0" smtClean="0"/>
              <a:t>…</a:t>
            </a:r>
          </a:p>
          <a:p>
            <a:endParaRPr lang="en-US" sz="2500" dirty="0" smtClean="0">
              <a:solidFill>
                <a:srgbClr val="FFC000"/>
              </a:solidFill>
              <a:latin typeface="Lucida Console" pitchFamily="49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008192"/>
              </p:ext>
            </p:extLst>
          </p:nvPr>
        </p:nvGraphicFramePr>
        <p:xfrm>
          <a:off x="1453661" y="2543510"/>
          <a:ext cx="6096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Resolution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FPS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640x480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320x240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80x60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21442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Depth Data Calculations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Each Depth position is a 16-bit short value packed with both the distance and player index (if a player is recognized)</a:t>
            </a:r>
          </a:p>
          <a:p>
            <a:r>
              <a:rPr lang="en-US" dirty="0" smtClean="0"/>
              <a:t>Distance</a:t>
            </a:r>
            <a:endParaRPr lang="en-US" dirty="0"/>
          </a:p>
          <a:p>
            <a:pPr lvl="1"/>
            <a:r>
              <a:rPr lang="en-US" sz="2000" dirty="0" err="1">
                <a:solidFill>
                  <a:srgbClr val="FFC000"/>
                </a:solidFill>
                <a:latin typeface="Lucida Console" pitchFamily="49" charset="0"/>
              </a:rPr>
              <a:t>int</a:t>
            </a:r>
            <a:r>
              <a:rPr lang="en-US" sz="2000" dirty="0">
                <a:solidFill>
                  <a:srgbClr val="FFC000"/>
                </a:solidFill>
                <a:latin typeface="Lucida Console" pitchFamily="49" charset="0"/>
              </a:rPr>
              <a:t> depth = </a:t>
            </a:r>
            <a:r>
              <a:rPr lang="en-US" sz="2000" dirty="0" err="1">
                <a:solidFill>
                  <a:srgbClr val="FFC000"/>
                </a:solidFill>
                <a:latin typeface="Lucida Console" pitchFamily="49" charset="0"/>
              </a:rPr>
              <a:t>depthPoint</a:t>
            </a:r>
            <a:r>
              <a:rPr lang="en-US" sz="2000" dirty="0">
                <a:solidFill>
                  <a:srgbClr val="FFC000"/>
                </a:solidFill>
                <a:latin typeface="Lucida Console" pitchFamily="49" charset="0"/>
              </a:rPr>
              <a:t> &gt;&gt; </a:t>
            </a:r>
            <a:r>
              <a:rPr lang="en-US" sz="2000" dirty="0" err="1">
                <a:solidFill>
                  <a:srgbClr val="FFC000"/>
                </a:solidFill>
                <a:latin typeface="Lucida Console" pitchFamily="49" charset="0"/>
              </a:rPr>
              <a:t>DepthImageFrame.PlayerIndexBitmaskWidth</a:t>
            </a:r>
            <a:r>
              <a:rPr lang="en-US" sz="2000" dirty="0">
                <a:solidFill>
                  <a:srgbClr val="FFC000"/>
                </a:solidFill>
                <a:latin typeface="Lucida Console" pitchFamily="49" charset="0"/>
              </a:rPr>
              <a:t>;</a:t>
            </a:r>
          </a:p>
          <a:p>
            <a:r>
              <a:rPr lang="en-US" dirty="0"/>
              <a:t>Player</a:t>
            </a:r>
          </a:p>
          <a:p>
            <a:pPr lvl="1"/>
            <a:r>
              <a:rPr lang="en-US" sz="2000" dirty="0" err="1">
                <a:solidFill>
                  <a:srgbClr val="FFC000"/>
                </a:solidFill>
                <a:latin typeface="Lucida Console" pitchFamily="49" charset="0"/>
              </a:rPr>
              <a:t>int</a:t>
            </a:r>
            <a:r>
              <a:rPr lang="en-US" sz="2000" dirty="0">
                <a:solidFill>
                  <a:srgbClr val="FFC000"/>
                </a:solidFill>
                <a:latin typeface="Lucida Console" pitchFamily="49" charset="0"/>
              </a:rPr>
              <a:t> player = </a:t>
            </a:r>
            <a:r>
              <a:rPr lang="en-US" sz="2000" dirty="0" err="1">
                <a:solidFill>
                  <a:srgbClr val="FFC000"/>
                </a:solidFill>
                <a:latin typeface="Lucida Console" pitchFamily="49" charset="0"/>
              </a:rPr>
              <a:t>depthPoint</a:t>
            </a:r>
            <a:r>
              <a:rPr lang="en-US" sz="2000" dirty="0">
                <a:solidFill>
                  <a:srgbClr val="FFC000"/>
                </a:solidFill>
                <a:latin typeface="Lucida Console" pitchFamily="49" charset="0"/>
              </a:rPr>
              <a:t> &amp; </a:t>
            </a:r>
            <a:r>
              <a:rPr lang="en-US" sz="2000" dirty="0" err="1">
                <a:solidFill>
                  <a:srgbClr val="FFC000"/>
                </a:solidFill>
                <a:latin typeface="Lucida Console" pitchFamily="49" charset="0"/>
              </a:rPr>
              <a:t>DepthImageFrame.PlayerIndexBitmask</a:t>
            </a:r>
            <a:r>
              <a:rPr lang="en-US" sz="2000" dirty="0" smtClean="0">
                <a:solidFill>
                  <a:srgbClr val="FFC000"/>
                </a:solidFill>
                <a:latin typeface="Lucida Console" pitchFamily="49" charset="0"/>
              </a:rPr>
              <a:t>;</a:t>
            </a:r>
          </a:p>
          <a:p>
            <a:r>
              <a:rPr lang="en-US" dirty="0"/>
              <a:t>Data </a:t>
            </a:r>
            <a:r>
              <a:rPr lang="en-US" dirty="0" smtClean="0"/>
              <a:t>Layout per 16-bit short</a:t>
            </a:r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D = Depth Data</a:t>
            </a:r>
          </a:p>
          <a:p>
            <a:pPr lvl="1"/>
            <a:r>
              <a:rPr lang="en-US" dirty="0" smtClean="0"/>
              <a:t>P = Player Index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033157"/>
              </p:ext>
            </p:extLst>
          </p:nvPr>
        </p:nvGraphicFramePr>
        <p:xfrm>
          <a:off x="1064456" y="4653676"/>
          <a:ext cx="7015088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443"/>
                <a:gridCol w="438443"/>
                <a:gridCol w="438443"/>
                <a:gridCol w="438443"/>
                <a:gridCol w="438443"/>
                <a:gridCol w="438443"/>
                <a:gridCol w="438443"/>
                <a:gridCol w="438443"/>
                <a:gridCol w="438443"/>
                <a:gridCol w="438443"/>
                <a:gridCol w="438443"/>
                <a:gridCol w="438443"/>
                <a:gridCol w="438443"/>
                <a:gridCol w="438443"/>
                <a:gridCol w="438443"/>
                <a:gridCol w="43844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</a:t>
                      </a:r>
                      <a:endParaRPr lang="en-US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</a:t>
                      </a:r>
                      <a:endParaRPr lang="en-US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</a:t>
                      </a:r>
                      <a:endParaRPr lang="en-US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4881012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Distances</a:t>
            </a:r>
            <a:endParaRPr lang="en-US" dirty="0"/>
          </a:p>
        </p:txBody>
      </p:sp>
      <p:pic>
        <p:nvPicPr>
          <p:cNvPr id="3074" name="Picture 2" descr="http://blogs.msdn.com/cfs-file.ashx/__key/communityserver-blogs-components-weblogfiles/00-00-01-49-02/7750.Distance-from-Sensor_5F00_Kinect-default-and-near-mod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329177"/>
            <a:ext cx="6858000" cy="322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6996082"/>
              </p:ext>
            </p:extLst>
          </p:nvPr>
        </p:nvGraphicFramePr>
        <p:xfrm>
          <a:off x="533400" y="4913879"/>
          <a:ext cx="82296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Mode</a:t>
                      </a:r>
                      <a:endParaRPr lang="en-US" dirty="0"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Depth &amp; Player</a:t>
                      </a:r>
                      <a:endParaRPr lang="en-US" dirty="0"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Center Hip Joint</a:t>
                      </a:r>
                      <a:endParaRPr lang="en-US" dirty="0"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Other 19 Joints</a:t>
                      </a:r>
                      <a:endParaRPr lang="en-US" dirty="0"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/>
                        <a:t>Default</a:t>
                      </a:r>
                      <a:endParaRPr lang="en-US" baseline="0" dirty="0">
                        <a:solidFill>
                          <a:srgbClr val="808285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/>
                        <a:t>Yes</a:t>
                      </a:r>
                      <a:endParaRPr lang="en-US" baseline="0" dirty="0">
                        <a:solidFill>
                          <a:srgbClr val="808285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/>
                        <a:t>Yes</a:t>
                      </a:r>
                      <a:endParaRPr lang="en-US" baseline="0" dirty="0">
                        <a:solidFill>
                          <a:srgbClr val="808285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/>
                        <a:t>Yes</a:t>
                      </a:r>
                      <a:endParaRPr lang="en-US" baseline="0" dirty="0">
                        <a:solidFill>
                          <a:srgbClr val="808285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/>
                        <a:t>Near</a:t>
                      </a:r>
                      <a:endParaRPr lang="en-US" baseline="0" dirty="0">
                        <a:solidFill>
                          <a:srgbClr val="808285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/>
                        <a:t>Yes</a:t>
                      </a:r>
                      <a:endParaRPr lang="en-US" baseline="0" dirty="0">
                        <a:solidFill>
                          <a:srgbClr val="808285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/>
                        <a:t>Yes</a:t>
                      </a:r>
                      <a:endParaRPr lang="en-US" baseline="0" dirty="0">
                        <a:solidFill>
                          <a:srgbClr val="808285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/>
                        <a:t>No, for v1.0</a:t>
                      </a:r>
                      <a:endParaRPr lang="en-US" baseline="0" dirty="0">
                        <a:solidFill>
                          <a:srgbClr val="808285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887026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Depth Camera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Getting data from the depth camera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952868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Skeletal Tracking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164" y="2230437"/>
            <a:ext cx="3490920" cy="34560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052" y="2699585"/>
            <a:ext cx="2266950" cy="2517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2241560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Skeleton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Events pass a </a:t>
            </a:r>
            <a:r>
              <a:rPr lang="en-US" dirty="0" err="1" smtClean="0">
                <a:solidFill>
                  <a:srgbClr val="FFC000"/>
                </a:solidFill>
              </a:rPr>
              <a:t>SkeletonFrame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/>
              <a:t>object</a:t>
            </a:r>
          </a:p>
          <a:p>
            <a:pPr lvl="1"/>
            <a:r>
              <a:rPr lang="en-US" dirty="0"/>
              <a:t>Call the </a:t>
            </a:r>
            <a:r>
              <a:rPr lang="en-US" b="1" dirty="0" err="1" smtClean="0">
                <a:solidFill>
                  <a:srgbClr val="FFCC00"/>
                </a:solidFill>
              </a:rPr>
              <a:t>OpenSkeletonFrame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/>
              <a:t>method to get the </a:t>
            </a:r>
            <a:r>
              <a:rPr lang="en-US" b="1" dirty="0" err="1" smtClean="0">
                <a:solidFill>
                  <a:srgbClr val="FFCC00"/>
                </a:solidFill>
              </a:rPr>
              <a:t>SkeletonFrame</a:t>
            </a:r>
            <a:r>
              <a:rPr lang="en-US" dirty="0" smtClean="0"/>
              <a:t> </a:t>
            </a:r>
            <a:r>
              <a:rPr lang="en-US" dirty="0"/>
              <a:t>data object</a:t>
            </a:r>
          </a:p>
          <a:p>
            <a:pPr lvl="1"/>
            <a:r>
              <a:rPr lang="en-US" dirty="0"/>
              <a:t>Call </a:t>
            </a:r>
            <a:r>
              <a:rPr lang="en-US" b="1" dirty="0" err="1" smtClean="0">
                <a:solidFill>
                  <a:srgbClr val="FFCC00"/>
                </a:solidFill>
              </a:rPr>
              <a:t>CopySkeletonDataTo</a:t>
            </a:r>
            <a:r>
              <a:rPr lang="en-US" dirty="0" smtClean="0"/>
              <a:t> </a:t>
            </a:r>
            <a:r>
              <a:rPr lang="en-US" dirty="0"/>
              <a:t>to get the </a:t>
            </a:r>
            <a:r>
              <a:rPr lang="en-US" dirty="0" smtClean="0"/>
              <a:t>skeleton </a:t>
            </a:r>
            <a:r>
              <a:rPr lang="en-US" dirty="0"/>
              <a:t>data itself as </a:t>
            </a:r>
            <a:r>
              <a:rPr lang="en-US" dirty="0" smtClean="0"/>
              <a:t>an array of </a:t>
            </a:r>
            <a:r>
              <a:rPr lang="en-US" b="1" dirty="0" smtClean="0">
                <a:solidFill>
                  <a:srgbClr val="FFCC00"/>
                </a:solidFill>
              </a:rPr>
              <a:t>Skeleton</a:t>
            </a:r>
            <a:r>
              <a:rPr lang="en-US" dirty="0" smtClean="0"/>
              <a:t>s</a:t>
            </a:r>
          </a:p>
          <a:p>
            <a:pPr lvl="1"/>
            <a:r>
              <a:rPr lang="en-US" dirty="0"/>
              <a:t>Use the “</a:t>
            </a:r>
            <a:r>
              <a:rPr lang="en-US" dirty="0">
                <a:solidFill>
                  <a:srgbClr val="FFCC00"/>
                </a:solidFill>
              </a:rPr>
              <a:t>using</a:t>
            </a:r>
            <a:r>
              <a:rPr lang="en-US" dirty="0"/>
              <a:t>” pattern…</a:t>
            </a:r>
          </a:p>
          <a:p>
            <a:r>
              <a:rPr lang="en-US" dirty="0" smtClean="0">
                <a:solidFill>
                  <a:srgbClr val="FFCC00"/>
                </a:solidFill>
              </a:rPr>
              <a:t>Skeleton</a:t>
            </a:r>
            <a:r>
              <a:rPr lang="en-US" dirty="0" smtClean="0"/>
              <a:t>s contain an array of </a:t>
            </a:r>
            <a:r>
              <a:rPr lang="en-US" dirty="0" smtClean="0">
                <a:solidFill>
                  <a:srgbClr val="FFCC00"/>
                </a:solidFill>
              </a:rPr>
              <a:t>Joint</a:t>
            </a:r>
            <a:r>
              <a:rPr lang="en-US" dirty="0" smtClean="0"/>
              <a:t>s</a:t>
            </a:r>
          </a:p>
          <a:p>
            <a:pPr lvl="1"/>
            <a:r>
              <a:rPr lang="en-US" dirty="0" smtClean="0"/>
              <a:t>Each </a:t>
            </a:r>
            <a:r>
              <a:rPr lang="en-US" dirty="0" smtClean="0">
                <a:solidFill>
                  <a:srgbClr val="FFCC00"/>
                </a:solidFill>
              </a:rPr>
              <a:t>Joint</a:t>
            </a:r>
            <a:r>
              <a:rPr lang="en-US" dirty="0" smtClean="0"/>
              <a:t> has an X,Y,Z position in 3D space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270842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Tracking States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Skeleton Tracking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Joint Tracking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618521"/>
              </p:ext>
            </p:extLst>
          </p:nvPr>
        </p:nvGraphicFramePr>
        <p:xfrm>
          <a:off x="1524000" y="1987843"/>
          <a:ext cx="609600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NotTracked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Not tracked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PositionOnly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Only skeleton position, no joints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Tracked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Skeleton position and joints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906957"/>
              </p:ext>
            </p:extLst>
          </p:nvPr>
        </p:nvGraphicFramePr>
        <p:xfrm>
          <a:off x="1524000" y="4442659"/>
          <a:ext cx="6096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Inferred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“Guesstimate”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NotTracked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Not tracked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Tracked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Accurate tracking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08726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Channel 9 / Coding4Fun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http://channel9.msdn.com/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http://www.coding4fun.com/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 descr="C:\Users\Brian\Desktop\a14e5a72-0074-4045-a30f-ea3b52be1e2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933" y="2579052"/>
            <a:ext cx="4938366" cy="28082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Brian\Desktop\IMG_0296_thumb[2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49" y="2579052"/>
            <a:ext cx="3744384" cy="28082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7" descr="https://spsites.microsoft.com/sites/channel9/Shared%20Documents/Media%20Assets/Channel%209/new_9guy%5B1%5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2" name="Picture 8" descr="C:\Users\Brian\Desktop\new_9guy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497" y="160338"/>
            <a:ext cx="1962802" cy="229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Brian\Desktop\c4f-colorW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558" y="4992731"/>
            <a:ext cx="3653558" cy="182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309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Selective Skeleton Tracking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players can be tracked at once</a:t>
            </a:r>
          </a:p>
          <a:p>
            <a:r>
              <a:rPr lang="en-US" dirty="0" smtClean="0"/>
              <a:t>Each skeleton has a unique identifier named </a:t>
            </a:r>
            <a:r>
              <a:rPr lang="en-US" dirty="0" err="1" smtClean="0">
                <a:solidFill>
                  <a:srgbClr val="FFCC00"/>
                </a:solidFill>
              </a:rPr>
              <a:t>TrackingId</a:t>
            </a:r>
            <a:endParaRPr lang="en-US" dirty="0" smtClean="0">
              <a:solidFill>
                <a:srgbClr val="FFCC00"/>
              </a:solidFill>
            </a:endParaRPr>
          </a:p>
          <a:p>
            <a:r>
              <a:rPr lang="en-US" dirty="0" smtClean="0"/>
              <a:t>On the </a:t>
            </a:r>
            <a:r>
              <a:rPr lang="en-US" dirty="0" err="1" smtClean="0">
                <a:solidFill>
                  <a:srgbClr val="FFCC00"/>
                </a:solidFill>
              </a:rPr>
              <a:t>SkeletonStream</a:t>
            </a:r>
            <a:r>
              <a:rPr lang="en-US" dirty="0" smtClean="0"/>
              <a:t>…</a:t>
            </a:r>
            <a:endParaRPr lang="en-US" dirty="0"/>
          </a:p>
          <a:p>
            <a:pPr lvl="1"/>
            <a:r>
              <a:rPr lang="en-US" dirty="0"/>
              <a:t>Set </a:t>
            </a:r>
            <a:r>
              <a:rPr lang="en-US" b="1" dirty="0" err="1">
                <a:solidFill>
                  <a:srgbClr val="FFCC00"/>
                </a:solidFill>
              </a:rPr>
              <a:t>AppChoosesSkeletons</a:t>
            </a:r>
            <a:r>
              <a:rPr lang="en-US" b="1" dirty="0">
                <a:solidFill>
                  <a:srgbClr val="FFCC00"/>
                </a:solidFill>
              </a:rPr>
              <a:t> </a:t>
            </a:r>
            <a:r>
              <a:rPr lang="en-US" dirty="0"/>
              <a:t>to </a:t>
            </a:r>
            <a:r>
              <a:rPr lang="en-US" dirty="0" smtClean="0">
                <a:solidFill>
                  <a:srgbClr val="FFCC00"/>
                </a:solidFill>
              </a:rPr>
              <a:t>true</a:t>
            </a:r>
            <a:endParaRPr lang="en-US" dirty="0">
              <a:solidFill>
                <a:srgbClr val="FFCC00"/>
              </a:solidFill>
            </a:endParaRPr>
          </a:p>
          <a:p>
            <a:pPr lvl="1"/>
            <a:r>
              <a:rPr lang="en-US" dirty="0"/>
              <a:t>Use </a:t>
            </a:r>
            <a:r>
              <a:rPr lang="en-US" b="1" dirty="0" err="1">
                <a:solidFill>
                  <a:srgbClr val="FFCC00"/>
                </a:solidFill>
              </a:rPr>
              <a:t>ChooseSkeletons</a:t>
            </a:r>
            <a:r>
              <a:rPr lang="en-US" dirty="0">
                <a:solidFill>
                  <a:srgbClr val="FFCC00"/>
                </a:solidFill>
              </a:rPr>
              <a:t> </a:t>
            </a:r>
            <a:r>
              <a:rPr lang="en-US" dirty="0"/>
              <a:t>method to choose which skeletons to track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042731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Skeleton Tracking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Getting skeleton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052596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 Frames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can hook up the </a:t>
            </a:r>
            <a:r>
              <a:rPr lang="en-US" dirty="0" err="1" smtClean="0">
                <a:solidFill>
                  <a:srgbClr val="FFCC00"/>
                </a:solidFill>
              </a:rPr>
              <a:t>AllFramesReady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event to be notified, in sync, when all </a:t>
            </a:r>
            <a:r>
              <a:rPr lang="en-US" dirty="0" smtClean="0">
                <a:solidFill>
                  <a:srgbClr val="FFCC00"/>
                </a:solidFill>
              </a:rPr>
              <a:t>Enable</a:t>
            </a:r>
            <a:r>
              <a:rPr lang="en-US" dirty="0" smtClean="0"/>
              <a:t>d frames are ready</a:t>
            </a:r>
          </a:p>
          <a:p>
            <a:r>
              <a:rPr lang="en-US" dirty="0" smtClean="0"/>
              <a:t>The event arguments allow you to open the appropriate frames and interact with the data as was just demonstrated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714782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AllFramesReady</a:t>
            </a:r>
            <a:r>
              <a:rPr lang="en-US" dirty="0" smtClean="0"/>
              <a:t>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Getting all frame data at once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193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Kinect contains an array of 4 microphones</a:t>
            </a:r>
          </a:p>
          <a:p>
            <a:r>
              <a:rPr lang="en-US" dirty="0" smtClean="0"/>
              <a:t>Because of this, the Kinect can return audio data AND audio source position</a:t>
            </a:r>
          </a:p>
          <a:p>
            <a:r>
              <a:rPr lang="en-US" dirty="0" err="1" smtClean="0">
                <a:solidFill>
                  <a:srgbClr val="FFCC00"/>
                </a:solidFill>
              </a:rPr>
              <a:t>AudioSource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is a </a:t>
            </a:r>
            <a:r>
              <a:rPr lang="en-US" dirty="0" smtClean="0">
                <a:solidFill>
                  <a:srgbClr val="FFCC00"/>
                </a:solidFill>
              </a:rPr>
              <a:t>Stream</a:t>
            </a:r>
            <a:r>
              <a:rPr lang="en-US" dirty="0" smtClean="0"/>
              <a:t> representing the incoming sound data</a:t>
            </a:r>
          </a:p>
          <a:p>
            <a:pPr lvl="1"/>
            <a:r>
              <a:rPr lang="en-US" dirty="0" smtClean="0"/>
              <a:t>Use this to record or interact with the sound data directly</a:t>
            </a:r>
          </a:p>
          <a:p>
            <a:pPr lvl="1"/>
            <a:r>
              <a:rPr lang="en-US" dirty="0" smtClean="0"/>
              <a:t>Data is in 16kHz, 16-bit mono PCM format</a:t>
            </a:r>
          </a:p>
          <a:p>
            <a:r>
              <a:rPr lang="en-US" dirty="0" err="1" smtClean="0">
                <a:solidFill>
                  <a:srgbClr val="FFC000"/>
                </a:solidFill>
              </a:rPr>
              <a:t>SoundSourceAngle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dirty="0" err="1" smtClean="0">
                <a:solidFill>
                  <a:srgbClr val="FFC000"/>
                </a:solidFill>
              </a:rPr>
              <a:t>SoundSourceAngleConfidence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determines where the sound is coming from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601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Base audio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259151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Speech Recognition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Integrates with the </a:t>
            </a:r>
            <a:r>
              <a:rPr lang="en-US" dirty="0" err="1" smtClean="0">
                <a:solidFill>
                  <a:srgbClr val="FFC000"/>
                </a:solidFill>
              </a:rPr>
              <a:t>Microsoft.Speech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library</a:t>
            </a:r>
          </a:p>
          <a:p>
            <a:r>
              <a:rPr lang="en-US" dirty="0" smtClean="0"/>
              <a:t>On the </a:t>
            </a:r>
            <a:r>
              <a:rPr lang="en-US" dirty="0" err="1">
                <a:solidFill>
                  <a:srgbClr val="FFC000"/>
                </a:solidFill>
              </a:rPr>
              <a:t>KinectAudioSource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Set the </a:t>
            </a:r>
            <a:r>
              <a:rPr lang="en-US" dirty="0" err="1" smtClean="0">
                <a:solidFill>
                  <a:srgbClr val="FFC000"/>
                </a:solidFill>
              </a:rPr>
              <a:t>EchoCancellationMode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smtClean="0"/>
              <a:t>to </a:t>
            </a:r>
            <a:r>
              <a:rPr lang="en-US" smtClean="0">
                <a:solidFill>
                  <a:srgbClr val="FFC000"/>
                </a:solidFill>
              </a:rPr>
              <a:t>None</a:t>
            </a:r>
            <a:endParaRPr lang="en-US" dirty="0" smtClean="0">
              <a:solidFill>
                <a:srgbClr val="FFC000"/>
              </a:solidFill>
            </a:endParaRPr>
          </a:p>
          <a:p>
            <a:pPr lvl="1"/>
            <a:r>
              <a:rPr lang="en-US" dirty="0" smtClean="0"/>
              <a:t>Set </a:t>
            </a:r>
            <a:r>
              <a:rPr lang="en-US" dirty="0" err="1" smtClean="0">
                <a:solidFill>
                  <a:srgbClr val="FFC000"/>
                </a:solidFill>
              </a:rPr>
              <a:t>AutomaticGainControlEnabled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to </a:t>
            </a:r>
            <a:r>
              <a:rPr lang="en-US" dirty="0" smtClean="0">
                <a:solidFill>
                  <a:srgbClr val="FFC000"/>
                </a:solidFill>
              </a:rPr>
              <a:t>false</a:t>
            </a:r>
          </a:p>
          <a:p>
            <a:r>
              <a:rPr lang="en-US" dirty="0" smtClean="0"/>
              <a:t>Get the Kinect Recognizer</a:t>
            </a:r>
          </a:p>
          <a:p>
            <a:r>
              <a:rPr lang="en-US" dirty="0" smtClean="0"/>
              <a:t>Pass it to the </a:t>
            </a:r>
            <a:r>
              <a:rPr lang="en-US" dirty="0" err="1" smtClean="0">
                <a:solidFill>
                  <a:srgbClr val="FFC000"/>
                </a:solidFill>
              </a:rPr>
              <a:t>SpeechRecognitionEngine</a:t>
            </a:r>
            <a:endParaRPr lang="en-US" dirty="0" smtClean="0">
              <a:solidFill>
                <a:srgbClr val="FFC000"/>
              </a:solidFill>
            </a:endParaRPr>
          </a:p>
          <a:p>
            <a:r>
              <a:rPr lang="en-US" dirty="0" smtClean="0"/>
              <a:t>Setup a Grammar (words/phrases the speech engine will identify)</a:t>
            </a:r>
          </a:p>
          <a:p>
            <a:r>
              <a:rPr lang="en-US" dirty="0" smtClean="0"/>
              <a:t>Hook up the </a:t>
            </a:r>
            <a:r>
              <a:rPr lang="en-US" dirty="0" err="1" smtClean="0">
                <a:solidFill>
                  <a:srgbClr val="FFC000"/>
                </a:solidFill>
              </a:rPr>
              <a:t>SpeechRecognized</a:t>
            </a:r>
            <a:r>
              <a:rPr lang="en-US" dirty="0" smtClean="0"/>
              <a:t>, </a:t>
            </a:r>
            <a:r>
              <a:rPr lang="en-US" dirty="0" err="1" smtClean="0">
                <a:solidFill>
                  <a:srgbClr val="FFC000"/>
                </a:solidFill>
              </a:rPr>
              <a:t>SpeechHypothesized</a:t>
            </a:r>
            <a:r>
              <a:rPr lang="en-US" dirty="0" smtClean="0"/>
              <a:t>, and </a:t>
            </a:r>
            <a:r>
              <a:rPr lang="en-US" dirty="0" err="1" smtClean="0">
                <a:solidFill>
                  <a:srgbClr val="FFC000"/>
                </a:solidFill>
              </a:rPr>
              <a:t>SpeechRecognitionRejected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events</a:t>
            </a:r>
          </a:p>
          <a:p>
            <a:r>
              <a:rPr lang="en-US" dirty="0" smtClean="0"/>
              <a:t>Ensure </a:t>
            </a:r>
            <a:r>
              <a:rPr lang="en-US" dirty="0" err="1" smtClean="0">
                <a:solidFill>
                  <a:srgbClr val="FFC000"/>
                </a:solidFill>
              </a:rPr>
              <a:t>AutomaticGainControlEnabled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is set to false!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676093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Speech Recognition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Recognize speech with the Kinect microphone array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952645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Coding4Fun Kinect Toolkit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Easily convert Kinect data types to images</a:t>
            </a:r>
          </a:p>
          <a:p>
            <a:r>
              <a:rPr lang="en-US" dirty="0" smtClean="0"/>
              <a:t>Scale joint data to larger display area</a:t>
            </a:r>
          </a:p>
          <a:p>
            <a:r>
              <a:rPr lang="en-US" dirty="0" err="1" smtClean="0">
                <a:solidFill>
                  <a:srgbClr val="FFC000"/>
                </a:solidFill>
              </a:rPr>
              <a:t>HoverButton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control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http://c4fkinect.codeplex.com/</a:t>
            </a:r>
          </a:p>
          <a:p>
            <a:pPr lvl="1"/>
            <a:r>
              <a:rPr lang="en-US" dirty="0" smtClean="0"/>
              <a:t>Also available as a </a:t>
            </a:r>
            <a:r>
              <a:rPr lang="en-US" dirty="0" err="1" smtClean="0"/>
              <a:t>NuGet</a:t>
            </a:r>
            <a:r>
              <a:rPr lang="en-US" dirty="0" smtClean="0"/>
              <a:t> package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125059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Coding4Fun Kinect Service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Send Kinect data to another computer or even a Windows Phone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http://kinectservice.codeplex.com/</a:t>
            </a:r>
          </a:p>
          <a:p>
            <a:pPr lvl="1"/>
            <a:r>
              <a:rPr lang="en-US" dirty="0"/>
              <a:t>Also available as a </a:t>
            </a:r>
            <a:r>
              <a:rPr lang="en-US" dirty="0" err="1"/>
              <a:t>NuGet</a:t>
            </a:r>
            <a:r>
              <a:rPr lang="en-US" dirty="0"/>
              <a:t> package</a:t>
            </a:r>
          </a:p>
          <a:p>
            <a:endParaRPr lang="en-US" dirty="0" smtClean="0">
              <a:solidFill>
                <a:srgbClr val="FFC000"/>
              </a:solidFill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232" y="3453298"/>
            <a:ext cx="4715533" cy="2610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314232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Kinect for Windows Hardware Overview</a:t>
            </a:r>
          </a:p>
          <a:p>
            <a:r>
              <a:rPr lang="en-US" dirty="0" smtClean="0"/>
              <a:t>Kinect for Windows SDK Overview</a:t>
            </a:r>
          </a:p>
          <a:p>
            <a:pPr lvl="1"/>
            <a:r>
              <a:rPr lang="en-US" dirty="0" smtClean="0"/>
              <a:t>Color Camera</a:t>
            </a:r>
          </a:p>
          <a:p>
            <a:pPr lvl="1"/>
            <a:r>
              <a:rPr lang="en-US" dirty="0" smtClean="0"/>
              <a:t>Depth Camera</a:t>
            </a:r>
          </a:p>
          <a:p>
            <a:pPr lvl="1"/>
            <a:r>
              <a:rPr lang="en-US" dirty="0" smtClean="0"/>
              <a:t>Skeletal Tracking</a:t>
            </a:r>
          </a:p>
          <a:p>
            <a:pPr lvl="1"/>
            <a:r>
              <a:rPr lang="en-US" dirty="0" smtClean="0"/>
              <a:t>Audio</a:t>
            </a:r>
          </a:p>
          <a:p>
            <a:r>
              <a:rPr lang="en-US" dirty="0" smtClean="0"/>
              <a:t>Extra tools to make life easier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Kinect Service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Sending Kinect data </a:t>
            </a:r>
            <a:r>
              <a:rPr lang="en-US" dirty="0" smtClean="0"/>
              <a:t>to a Windows Phone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1924235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Included WPF Viewers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Located </a:t>
            </a:r>
            <a:r>
              <a:rPr lang="en-US" dirty="0" smtClean="0"/>
              <a:t>at: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C:\Program Files\Microsoft SDKs\Kinect\v1.0\Samples\C#\</a:t>
            </a:r>
            <a:r>
              <a:rPr lang="en-US" dirty="0" err="1">
                <a:solidFill>
                  <a:srgbClr val="FFC000"/>
                </a:solidFill>
              </a:rPr>
              <a:t>KinectWpfViewers</a:t>
            </a:r>
            <a:endParaRPr lang="en-US" dirty="0">
              <a:solidFill>
                <a:srgbClr val="FFC000"/>
              </a:solidFill>
            </a:endParaRPr>
          </a:p>
          <a:p>
            <a:r>
              <a:rPr lang="en-US" dirty="0" smtClean="0"/>
              <a:t>Contains user control visualizers </a:t>
            </a:r>
            <a:r>
              <a:rPr lang="en-US" dirty="0" smtClean="0"/>
              <a:t>for all of the Kinect frame </a:t>
            </a:r>
            <a:r>
              <a:rPr lang="en-US" dirty="0" smtClean="0"/>
              <a:t>types</a:t>
            </a:r>
          </a:p>
          <a:p>
            <a:r>
              <a:rPr lang="en-US" dirty="0" smtClean="0"/>
              <a:t>Also contains logic to determine if the right (or any) sensor is connected</a:t>
            </a:r>
            <a:endParaRPr lang="en-US" dirty="0" smtClean="0"/>
          </a:p>
          <a:p>
            <a:r>
              <a:rPr lang="en-US" dirty="0" smtClean="0"/>
              <a:t>These are a great way to get the data into your application with minimal effort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765579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Kinect is awesome</a:t>
            </a:r>
          </a:p>
          <a:p>
            <a:r>
              <a:rPr lang="en-US" dirty="0" smtClean="0"/>
              <a:t>The Kinect for Windows SDK is pretty easy and straightforward to use</a:t>
            </a:r>
          </a:p>
          <a:p>
            <a:r>
              <a:rPr lang="en-US" dirty="0" smtClean="0"/>
              <a:t>Use the C4F Kinect Toolkit to make your life even </a:t>
            </a:r>
            <a:r>
              <a:rPr lang="en-US" dirty="0" smtClean="0"/>
              <a:t>easier</a:t>
            </a:r>
          </a:p>
          <a:p>
            <a:r>
              <a:rPr lang="en-US" dirty="0" smtClean="0"/>
              <a:t>Use the C4F Kinect Service to use Kinect as a </a:t>
            </a:r>
            <a:r>
              <a:rPr lang="en-US" smtClean="0"/>
              <a:t>remote service</a:t>
            </a:r>
            <a:endParaRPr lang="en-US" dirty="0" smtClean="0"/>
          </a:p>
          <a:p>
            <a:r>
              <a:rPr lang="en-US" dirty="0" smtClean="0"/>
              <a:t>Start building!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965493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Me</a:t>
            </a:r>
          </a:p>
          <a:p>
            <a:pPr lvl="1"/>
            <a:r>
              <a:rPr lang="en-US" dirty="0">
                <a:solidFill>
                  <a:srgbClr val="FFCC00"/>
                </a:solidFill>
              </a:rPr>
              <a:t>brpeek@microsoft.com</a:t>
            </a:r>
          </a:p>
          <a:p>
            <a:pPr lvl="1"/>
            <a:r>
              <a:rPr lang="en-US" dirty="0">
                <a:solidFill>
                  <a:srgbClr val="FFCC00"/>
                </a:solidFill>
              </a:rPr>
              <a:t>http://www.brianpeek.com/</a:t>
            </a:r>
          </a:p>
          <a:p>
            <a:pPr lvl="1"/>
            <a:r>
              <a:rPr lang="en-US" dirty="0">
                <a:solidFill>
                  <a:srgbClr val="FFCC00"/>
                </a:solidFill>
              </a:rPr>
              <a:t>http://channel9.msdn.com/coding4fun/</a:t>
            </a:r>
          </a:p>
          <a:p>
            <a:r>
              <a:rPr lang="en-US" dirty="0"/>
              <a:t>Kinect for Windows SDK and Documentation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http://www.kinectforwindows.org/</a:t>
            </a:r>
          </a:p>
          <a:p>
            <a:r>
              <a:rPr lang="en-US" dirty="0"/>
              <a:t>Kinect for Windows Blog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http://blogs.msdn.com/b/kinectforwindows/</a:t>
            </a:r>
          </a:p>
          <a:p>
            <a:r>
              <a:rPr lang="en-US" dirty="0"/>
              <a:t>Coding4Fun Kinect Toolkit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http://c4fkinect.codeplex.com/</a:t>
            </a:r>
          </a:p>
          <a:p>
            <a:pPr lvl="1"/>
            <a:r>
              <a:rPr lang="en-US" dirty="0"/>
              <a:t>NuGet Package available </a:t>
            </a:r>
            <a:r>
              <a:rPr lang="en-US" dirty="0" smtClean="0"/>
              <a:t>directly</a:t>
            </a:r>
          </a:p>
          <a:p>
            <a:r>
              <a:rPr lang="en-US" dirty="0" smtClean="0"/>
              <a:t>Coding4Fun Kinect Service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http://kinectservice.codeplex.com/</a:t>
            </a:r>
          </a:p>
          <a:p>
            <a:pPr lvl="1"/>
            <a:r>
              <a:rPr lang="en-US" dirty="0" err="1" smtClean="0"/>
              <a:t>NuGet</a:t>
            </a:r>
            <a:r>
              <a:rPr lang="en-US" dirty="0" smtClean="0"/>
              <a:t> Package available directly</a:t>
            </a:r>
            <a:endParaRPr lang="en-US" dirty="0"/>
          </a:p>
          <a:p>
            <a:r>
              <a:rPr lang="en-US" dirty="0"/>
              <a:t>Coding4Fun Kinect Blog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http://channel9.msdn.com/coding4fun/kinect</a:t>
            </a:r>
          </a:p>
        </p:txBody>
      </p:sp>
    </p:spTree>
    <p:extLst>
      <p:ext uri="{BB962C8B-B14F-4D97-AF65-F5344CB8AC3E}">
        <p14:creationId xmlns:p14="http://schemas.microsoft.com/office/powerpoint/2010/main" val="62454975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455" y="2484724"/>
            <a:ext cx="5249008" cy="2686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Kinect for Windows Hardware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rot="16200000" flipV="1">
            <a:off x="2296237" y="2657603"/>
            <a:ext cx="1066800" cy="838200"/>
          </a:xfrm>
          <a:prstGeom prst="line">
            <a:avLst/>
          </a:prstGeom>
          <a:ln w="25400" cmpd="sng">
            <a:solidFill>
              <a:srgbClr val="2CACE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rot="5400000">
            <a:off x="3515437" y="3191003"/>
            <a:ext cx="1143000" cy="0"/>
          </a:xfrm>
          <a:prstGeom prst="line">
            <a:avLst/>
          </a:prstGeom>
          <a:ln w="25400" cmpd="sng">
            <a:solidFill>
              <a:srgbClr val="2CACE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5400000">
            <a:off x="4429837" y="2962403"/>
            <a:ext cx="1066800" cy="838200"/>
          </a:xfrm>
          <a:prstGeom prst="line">
            <a:avLst/>
          </a:prstGeom>
          <a:ln w="25400" cmpd="sng">
            <a:solidFill>
              <a:srgbClr val="2CACE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5400000">
            <a:off x="3934537" y="4143503"/>
            <a:ext cx="914400" cy="914400"/>
          </a:xfrm>
          <a:prstGeom prst="line">
            <a:avLst/>
          </a:prstGeom>
          <a:ln w="25400" cmpd="sng">
            <a:solidFill>
              <a:srgbClr val="2CACE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3934537" y="4372103"/>
            <a:ext cx="1828800" cy="685800"/>
          </a:xfrm>
          <a:prstGeom prst="line">
            <a:avLst/>
          </a:prstGeom>
          <a:ln w="25400" cmpd="sng">
            <a:solidFill>
              <a:srgbClr val="2CACE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 flipV="1">
            <a:off x="3934537" y="4600703"/>
            <a:ext cx="2514600" cy="457200"/>
          </a:xfrm>
          <a:prstGeom prst="line">
            <a:avLst/>
          </a:prstGeom>
          <a:ln w="25400" cmpd="sng">
            <a:solidFill>
              <a:srgbClr val="2CACE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4467937" y="3076703"/>
            <a:ext cx="2362200" cy="1143000"/>
          </a:xfrm>
          <a:prstGeom prst="line">
            <a:avLst/>
          </a:prstGeom>
          <a:ln w="25400" cmpd="sng">
            <a:solidFill>
              <a:srgbClr val="2CACE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96137" y="2238503"/>
            <a:ext cx="1752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IR Emitter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72537" y="2314703"/>
            <a:ext cx="1752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latin typeface="+mn-lt"/>
              </a:rPr>
              <a:t>Color Sensor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925137" y="2543303"/>
            <a:ext cx="19050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latin typeface="+mn-lt"/>
              </a:rPr>
              <a:t>IR Depth Sensor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601537" y="2924303"/>
            <a:ext cx="1752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latin typeface="+mn-lt"/>
              </a:rPr>
              <a:t>Tilt Motor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67737" y="5135788"/>
            <a:ext cx="22098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latin typeface="+mn-lt"/>
              </a:rPr>
              <a:t>Microphone Array</a:t>
            </a:r>
          </a:p>
        </p:txBody>
      </p:sp>
      <p:cxnSp>
        <p:nvCxnSpPr>
          <p:cNvPr id="17" name="Straight Connector 16"/>
          <p:cNvCxnSpPr/>
          <p:nvPr/>
        </p:nvCxnSpPr>
        <p:spPr>
          <a:xfrm rot="16200000" flipH="1">
            <a:off x="2524837" y="3648203"/>
            <a:ext cx="1524000" cy="1295400"/>
          </a:xfrm>
          <a:prstGeom prst="line">
            <a:avLst/>
          </a:prstGeom>
          <a:ln w="25400" cmpd="sng">
            <a:solidFill>
              <a:srgbClr val="2CACE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8164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Kinect USB Cable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Kinect for Xbox 360 sensor can be used for development purposes with the USB power adapter</a:t>
            </a:r>
          </a:p>
          <a:p>
            <a:pPr lvl="1"/>
            <a:r>
              <a:rPr lang="en-US" dirty="0" smtClean="0"/>
              <a:t>Included with the standalone sensor</a:t>
            </a:r>
          </a:p>
          <a:p>
            <a:pPr lvl="1"/>
            <a:r>
              <a:rPr lang="en-US" dirty="0" smtClean="0"/>
              <a:t>Not included with an Xbox 360 system bundle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105" y="3635676"/>
            <a:ext cx="4859791" cy="2933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164871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Kinect for Windows SDK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Everything you need is at </a:t>
            </a:r>
            <a:r>
              <a:rPr lang="en-US" dirty="0" smtClean="0">
                <a:solidFill>
                  <a:srgbClr val="FFC000"/>
                </a:solidFill>
              </a:rPr>
              <a:t>http://www.kinectforwindows.org/</a:t>
            </a:r>
          </a:p>
          <a:p>
            <a:pPr lvl="1"/>
            <a:r>
              <a:rPr lang="en-US" dirty="0" smtClean="0"/>
              <a:t>Download the SDK</a:t>
            </a:r>
          </a:p>
          <a:p>
            <a:pPr lvl="1"/>
            <a:r>
              <a:rPr lang="en-US" dirty="0" smtClean="0"/>
              <a:t>Order the Kinect for Windows Hardware</a:t>
            </a:r>
          </a:p>
          <a:p>
            <a:r>
              <a:rPr lang="en-US" dirty="0" smtClean="0"/>
              <a:t>The Kinect for Xbox 360 hardware can be used for development, but redistributing a commercial application requires the Kinect for Windows hardware</a:t>
            </a:r>
          </a:p>
          <a:p>
            <a:pPr lvl="1"/>
            <a:r>
              <a:rPr lang="en-US" dirty="0" smtClean="0"/>
              <a:t>If the end-user has the runtime installed without the developer tools, the application will not run with a Kinect for Xbox 360 sensor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2746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83455"/>
              </p:ext>
            </p:extLst>
          </p:nvPr>
        </p:nvGraphicFramePr>
        <p:xfrm>
          <a:off x="404169" y="1675524"/>
          <a:ext cx="8335663" cy="4115311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3731733"/>
                <a:gridCol w="4603930"/>
              </a:tblGrid>
              <a:tr h="272434">
                <a:tc>
                  <a:txBody>
                    <a:bodyPr/>
                    <a:lstStyle/>
                    <a:p>
                      <a:r>
                        <a:rPr lang="en-US" sz="1800" b="1" dirty="0"/>
                        <a:t>Viewing angle</a:t>
                      </a:r>
                    </a:p>
                  </a:txBody>
                  <a:tcPr marL="71033" marR="71033" marT="35516" marB="35516" anchor="ctr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43° vertical by 57° horizontal field of view</a:t>
                      </a:r>
                    </a:p>
                  </a:txBody>
                  <a:tcPr marL="71033" marR="71033" marT="35516" marB="35516" anchor="ctr"/>
                </a:tc>
              </a:tr>
              <a:tr h="272434">
                <a:tc>
                  <a:txBody>
                    <a:bodyPr/>
                    <a:lstStyle/>
                    <a:p>
                      <a:r>
                        <a:rPr lang="en-US" sz="1800" b="1"/>
                        <a:t>Mechanized tilt range (vertical)</a:t>
                      </a:r>
                    </a:p>
                  </a:txBody>
                  <a:tcPr marL="71033" marR="71033" marT="35516" marB="35516" anchor="ctr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±</a:t>
                      </a:r>
                      <a:r>
                        <a:rPr lang="en-US" sz="1800" dirty="0" smtClean="0"/>
                        <a:t>27°</a:t>
                      </a:r>
                      <a:endParaRPr lang="en-US" sz="1800" dirty="0"/>
                    </a:p>
                  </a:txBody>
                  <a:tcPr marL="71033" marR="71033" marT="35516" marB="35516" anchor="ctr"/>
                </a:tc>
              </a:tr>
              <a:tr h="272434">
                <a:tc>
                  <a:txBody>
                    <a:bodyPr/>
                    <a:lstStyle/>
                    <a:p>
                      <a:r>
                        <a:rPr lang="en-US" sz="1800" b="1" dirty="0"/>
                        <a:t>Frame rate (depth and color stream)</a:t>
                      </a:r>
                    </a:p>
                  </a:txBody>
                  <a:tcPr marL="71033" marR="71033" marT="35516" marB="35516" anchor="ctr"/>
                </a:tc>
                <a:tc>
                  <a:txBody>
                    <a:bodyPr/>
                    <a:lstStyle/>
                    <a:p>
                      <a:r>
                        <a:rPr lang="fr-FR" sz="1800"/>
                        <a:t>30 frames per second (FPS)</a:t>
                      </a:r>
                    </a:p>
                  </a:txBody>
                  <a:tcPr marL="71033" marR="71033" marT="35516" marB="35516" anchor="ctr"/>
                </a:tc>
              </a:tr>
              <a:tr h="272434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Default resolution</a:t>
                      </a:r>
                      <a:r>
                        <a:rPr lang="en-US" sz="1800" b="1" dirty="0"/>
                        <a:t>, depth stream</a:t>
                      </a:r>
                    </a:p>
                  </a:txBody>
                  <a:tcPr marL="71033" marR="71033" marT="35516" marB="35516" anchor="ctr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VGA (640</a:t>
                      </a:r>
                      <a:r>
                        <a:rPr lang="en-US" sz="1800" baseline="0" dirty="0" smtClean="0"/>
                        <a:t> x 480</a:t>
                      </a:r>
                      <a:r>
                        <a:rPr lang="en-US" sz="1800" dirty="0" smtClean="0"/>
                        <a:t>)</a:t>
                      </a:r>
                      <a:endParaRPr lang="en-US" sz="1800" dirty="0"/>
                    </a:p>
                  </a:txBody>
                  <a:tcPr marL="71033" marR="71033" marT="35516" marB="35516" anchor="ctr"/>
                </a:tc>
              </a:tr>
              <a:tr h="272434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Default </a:t>
                      </a:r>
                      <a:r>
                        <a:rPr lang="en-US" sz="1800" b="1" dirty="0" err="1" smtClean="0"/>
                        <a:t>tesolution</a:t>
                      </a:r>
                      <a:r>
                        <a:rPr lang="en-US" sz="1800" b="1" dirty="0" smtClean="0"/>
                        <a:t>, </a:t>
                      </a:r>
                      <a:r>
                        <a:rPr lang="en-US" sz="1800" b="1" dirty="0"/>
                        <a:t>color stream</a:t>
                      </a:r>
                    </a:p>
                  </a:txBody>
                  <a:tcPr marL="71033" marR="71033" marT="35516" marB="35516" anchor="ctr"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VGA (640 × 480)</a:t>
                      </a:r>
                    </a:p>
                  </a:txBody>
                  <a:tcPr marL="71033" marR="71033" marT="35516" marB="35516" anchor="ctr"/>
                </a:tc>
              </a:tr>
              <a:tr h="476323">
                <a:tc>
                  <a:txBody>
                    <a:bodyPr/>
                    <a:lstStyle/>
                    <a:p>
                      <a:r>
                        <a:rPr lang="en-US" sz="1800" b="1" dirty="0"/>
                        <a:t>Audio format</a:t>
                      </a:r>
                    </a:p>
                  </a:txBody>
                  <a:tcPr marL="71033" marR="71033" marT="35516" marB="35516" anchor="ctr"/>
                </a:tc>
                <a:tc>
                  <a:txBody>
                    <a:bodyPr/>
                    <a:lstStyle/>
                    <a:p>
                      <a:r>
                        <a:rPr lang="fr-FR" sz="1800" dirty="0"/>
                        <a:t>16-kHz, 16-bit mono pulse code modulation (PCM)</a:t>
                      </a:r>
                    </a:p>
                  </a:txBody>
                  <a:tcPr marL="71033" marR="71033" marT="35516" marB="35516" anchor="ctr"/>
                </a:tc>
              </a:tr>
              <a:tr h="1494559">
                <a:tc>
                  <a:txBody>
                    <a:bodyPr/>
                    <a:lstStyle/>
                    <a:p>
                      <a:r>
                        <a:rPr lang="en-US" sz="1800" b="1" dirty="0"/>
                        <a:t>Audio input characteristics</a:t>
                      </a:r>
                    </a:p>
                  </a:txBody>
                  <a:tcPr marL="71033" marR="71033" marT="35516" marB="35516" anchor="ctr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A four-microphone array with 24-bit analog-to-digital converter (ADC) and Kinect-resident signal processing such as acoustic echo cancellation and noise suppression</a:t>
                      </a:r>
                    </a:p>
                  </a:txBody>
                  <a:tcPr marL="71033" marR="71033" marT="35516" marB="35516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780417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Supported </a:t>
            </a:r>
            <a:r>
              <a:rPr lang="en-US" dirty="0"/>
              <a:t>Operating Systems and Architectures</a:t>
            </a:r>
          </a:p>
          <a:p>
            <a:pPr lvl="1"/>
            <a:r>
              <a:rPr lang="en-US" dirty="0"/>
              <a:t>Windows </a:t>
            </a:r>
            <a:r>
              <a:rPr lang="en-US" dirty="0" smtClean="0"/>
              <a:t>7</a:t>
            </a:r>
          </a:p>
          <a:p>
            <a:pPr lvl="1"/>
            <a:r>
              <a:rPr lang="en-US" dirty="0" smtClean="0"/>
              <a:t>Windows Embedded Standard 7</a:t>
            </a:r>
            <a:endParaRPr lang="en-US" dirty="0"/>
          </a:p>
          <a:p>
            <a:r>
              <a:rPr lang="en-US" dirty="0"/>
              <a:t>Hardware Requirements</a:t>
            </a:r>
          </a:p>
          <a:p>
            <a:pPr lvl="1"/>
            <a:r>
              <a:rPr lang="en-US" dirty="0"/>
              <a:t>32 bit (x86) or 64 bit (x64) processor </a:t>
            </a:r>
          </a:p>
          <a:p>
            <a:pPr lvl="1"/>
            <a:r>
              <a:rPr lang="en-US" dirty="0"/>
              <a:t>Dual-core, 2.66-GHz or faster processor </a:t>
            </a:r>
          </a:p>
          <a:p>
            <a:pPr lvl="1"/>
            <a:r>
              <a:rPr lang="en-US" dirty="0"/>
              <a:t>Dedicated USB 2.0 bus </a:t>
            </a:r>
          </a:p>
          <a:p>
            <a:pPr lvl="1"/>
            <a:r>
              <a:rPr lang="en-US" dirty="0"/>
              <a:t>2 GB of RAM </a:t>
            </a:r>
          </a:p>
          <a:p>
            <a:pPr lvl="1"/>
            <a:r>
              <a:rPr lang="en-US" dirty="0" smtClean="0"/>
              <a:t>Graphics card </a:t>
            </a:r>
            <a:r>
              <a:rPr lang="en-US" dirty="0"/>
              <a:t>that supports DirectX </a:t>
            </a:r>
            <a:r>
              <a:rPr lang="en-US" dirty="0" smtClean="0"/>
              <a:t>9.0c</a:t>
            </a:r>
          </a:p>
          <a:p>
            <a:pPr lvl="1"/>
            <a:r>
              <a:rPr lang="en-US" dirty="0" smtClean="0"/>
              <a:t>A Kinect sensor!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615579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Browser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Check out the </a:t>
            </a:r>
            <a:r>
              <a:rPr lang="en-US" dirty="0" smtClean="0">
                <a:solidFill>
                  <a:srgbClr val="FFC000"/>
                </a:solidFill>
              </a:rPr>
              <a:t>Kinect Explorer</a:t>
            </a:r>
            <a:r>
              <a:rPr lang="en-US" dirty="0" smtClean="0"/>
              <a:t> sample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916" y="2013065"/>
            <a:ext cx="5398168" cy="40486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224625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Visual Studio Live! New York 2012 Title Slide">
  <a:themeElements>
    <a:clrScheme name="Visual Studio Live! New York 2012 Title Slid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isual Studio Live! New York 2012 Title Slid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isual Studio Live! New York 2012 Title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Title 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Title 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Title 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Title 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Title 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New York 2012 Title 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New York 2012 Title 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New York 2012 Title 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New York 2012 Title 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New York 2012 Title 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New York 2012 Title 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Visual Studio Live! New York 2012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Visual Studio Live! New York 201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isual Studio Live! New York 2012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New York 2012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New York 2012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2143</TotalTime>
  <Words>1149</Words>
  <Application>Microsoft Office PowerPoint</Application>
  <PresentationFormat>On-screen Show (4:3)</PresentationFormat>
  <Paragraphs>287</Paragraphs>
  <Slides>33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Visual Studio Live! New York 2012 Title Slide</vt:lpstr>
      <vt:lpstr>Visual Studio Live! New York 2012</vt:lpstr>
      <vt:lpstr>Get Connected with Kinect</vt:lpstr>
      <vt:lpstr>Channel 9 / Coding4Fun</vt:lpstr>
      <vt:lpstr>Agenda</vt:lpstr>
      <vt:lpstr>Kinect for Windows Hardware</vt:lpstr>
      <vt:lpstr>Kinect USB Cable</vt:lpstr>
      <vt:lpstr>Kinect for Windows SDK</vt:lpstr>
      <vt:lpstr>Specs</vt:lpstr>
      <vt:lpstr>System Requirements</vt:lpstr>
      <vt:lpstr>Sample Browser</vt:lpstr>
      <vt:lpstr>Initialization</vt:lpstr>
      <vt:lpstr>Color Camera</vt:lpstr>
      <vt:lpstr>Color Camera Example</vt:lpstr>
      <vt:lpstr>Depth Camera</vt:lpstr>
      <vt:lpstr>Depth Data Calculations</vt:lpstr>
      <vt:lpstr>Distances</vt:lpstr>
      <vt:lpstr>Depth Camera Example</vt:lpstr>
      <vt:lpstr>Skeletal Tracking</vt:lpstr>
      <vt:lpstr>Skeleton Data</vt:lpstr>
      <vt:lpstr>Tracking States</vt:lpstr>
      <vt:lpstr>Selective Skeleton Tracking</vt:lpstr>
      <vt:lpstr>Skeleton Tracking Example</vt:lpstr>
      <vt:lpstr>All Frames</vt:lpstr>
      <vt:lpstr>AllFramesReady Example</vt:lpstr>
      <vt:lpstr>Audio</vt:lpstr>
      <vt:lpstr>Audio Example</vt:lpstr>
      <vt:lpstr>Speech Recognition</vt:lpstr>
      <vt:lpstr>Speech Recognition Example</vt:lpstr>
      <vt:lpstr>Coding4Fun Kinect Toolkit</vt:lpstr>
      <vt:lpstr>Coding4Fun Kinect Service</vt:lpstr>
      <vt:lpstr>Kinect Service Example</vt:lpstr>
      <vt:lpstr>Included WPF Viewers</vt:lpstr>
      <vt:lpstr>Summary</vt:lpstr>
      <vt:lpstr>Resources</vt:lpstr>
    </vt:vector>
  </TitlesOfParts>
  <Company>1105 Media,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 That is Really Long and Covers Two Lines</dc:title>
  <dc:creator>Brian</dc:creator>
  <cp:lastModifiedBy>Brian Peek</cp:lastModifiedBy>
  <cp:revision>209</cp:revision>
  <dcterms:created xsi:type="dcterms:W3CDTF">2004-06-15T18:50:25Z</dcterms:created>
  <dcterms:modified xsi:type="dcterms:W3CDTF">2012-05-16T02:21:40Z</dcterms:modified>
</cp:coreProperties>
</file>