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3" r:id="rId2"/>
  </p:sldMasterIdLst>
  <p:notesMasterIdLst>
    <p:notesMasterId r:id="rId31"/>
  </p:notesMasterIdLst>
  <p:handoutMasterIdLst>
    <p:handoutMasterId r:id="rId32"/>
  </p:handoutMasterIdLst>
  <p:sldIdLst>
    <p:sldId id="318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80FF00"/>
    <a:srgbClr val="00FF00"/>
    <a:srgbClr val="669B48"/>
    <a:srgbClr val="FFCC00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37" autoAdjust="0"/>
    <p:restoredTop sz="90370" autoAdjust="0"/>
  </p:normalViewPr>
  <p:slideViewPr>
    <p:cSldViewPr snapToGrid="0">
      <p:cViewPr varScale="1">
        <p:scale>
          <a:sx n="119" d="100"/>
          <a:sy n="119" d="100"/>
        </p:scale>
        <p:origin x="-14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3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/>
              <a:t>Visual Studio Live! Redmond 2012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5477FA97-13CD-4AC1-A359-F825C38C15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9925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/>
              <a:t>Visual Studio Live! Redmond 2012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851223C9-FB28-474F-A178-93C1FAB1AB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1227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Redmond 2012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46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370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575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3840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45290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31455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16321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84379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87026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89095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819786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5008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229696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25919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78095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5774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96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7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706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0373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5493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1939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5175" y="1995488"/>
            <a:ext cx="7343775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Writing Asynchronous Code Using .NET 4.5 and C# 5.0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089400" y="3022600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chemeClr val="bg1"/>
                </a:solidFill>
                <a:latin typeface="Arial" charset="0"/>
              </a:rPr>
              <a:t>Senior Technical Evangelist</a:t>
            </a:r>
          </a:p>
          <a:p>
            <a:pPr algn="r" eaLnBrk="1" hangingPunct="1"/>
            <a:r>
              <a:rPr lang="en-US" sz="1800" b="1" dirty="0" smtClean="0">
                <a:solidFill>
                  <a:schemeClr val="bg1"/>
                </a:solidFill>
                <a:latin typeface="Arial" charset="0"/>
              </a:rPr>
              <a:t>Microsoft</a:t>
            </a:r>
            <a:endParaRPr lang="en-US" b="1" dirty="0">
              <a:solidFill>
                <a:schemeClr val="bg1"/>
              </a:solidFill>
              <a:latin typeface="Arial" charset="0"/>
            </a:endParaRP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259513" y="5078848"/>
            <a:ext cx="19129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>
                <a:solidFill>
                  <a:schemeClr val="bg1"/>
                </a:solidFill>
                <a:latin typeface="Arial" charset="0"/>
              </a:rPr>
              <a:t>Intermediate</a:t>
            </a:r>
          </a:p>
          <a:p>
            <a:pPr algn="r"/>
            <a:endParaRPr lang="en-US" b="1" dirty="0"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05200" y="412115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eaLnBrk="1" hangingPunct="1"/>
            <a:r>
              <a:rPr lang="en-US" b="1" dirty="0" smtClean="0">
                <a:solidFill>
                  <a:schemeClr val="accent1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en-US" b="1" dirty="0" smtClean="0">
                <a:solidFill>
                  <a:schemeClr val="accent1"/>
                </a:solidFill>
                <a:latin typeface="Arial" charset="0"/>
              </a:rPr>
              <a:t>brpeek@microsoft.com</a:t>
            </a:r>
          </a:p>
          <a:p>
            <a:pPr algn="r" eaLnBrk="1" hangingPunct="1"/>
            <a:r>
              <a:rPr lang="en-US" b="1" dirty="0" smtClean="0">
                <a:solidFill>
                  <a:schemeClr val="accent1"/>
                </a:solidFill>
                <a:latin typeface="Arial" charset="0"/>
              </a:rPr>
              <a:t>Twitter: @</a:t>
            </a:r>
            <a:r>
              <a:rPr lang="en-US" b="1" dirty="0" err="1" smtClean="0">
                <a:solidFill>
                  <a:schemeClr val="accent1"/>
                </a:solidFill>
                <a:latin typeface="Arial" charset="0"/>
              </a:rPr>
              <a:t>BrianPeek</a:t>
            </a:r>
            <a:endParaRPr lang="en-US" b="1" dirty="0">
              <a:solidFill>
                <a:schemeClr val="accent1"/>
              </a:solidFill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New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keywords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keyword to denote that the method contains some kind of asynchronous functionality (namely, it contains the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keyword)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public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 void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MyMethodAsync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() {}</a:t>
            </a:r>
          </a:p>
          <a:p>
            <a:pPr lvl="1"/>
            <a:r>
              <a:rPr lang="en-US" dirty="0" smtClean="0"/>
              <a:t>This is all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keyword does.  It does not magically make your method asynchronous!</a:t>
            </a:r>
          </a:p>
          <a:p>
            <a:r>
              <a:rPr lang="en-US" dirty="0" smtClean="0"/>
              <a:t>Use the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 when calling an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method that returns 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(more on that shortly)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string name = await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MyMethodAsync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();</a:t>
            </a:r>
          </a:p>
          <a:p>
            <a:pPr lvl="1"/>
            <a:r>
              <a:rPr lang="en-US" dirty="0"/>
              <a:t>Awaited methods are guaranteed to return on the thread on which they were </a:t>
            </a:r>
            <a:r>
              <a:rPr lang="en-US" dirty="0" smtClean="0"/>
              <a:t>called (more </a:t>
            </a:r>
            <a:r>
              <a:rPr lang="en-US" smtClean="0"/>
              <a:t>on this later…)</a:t>
            </a:r>
            <a:endParaRPr lang="en-US" dirty="0" smtClean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endParaRPr lang="en-US" dirty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endParaRPr lang="en-US" dirty="0" smtClean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81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It Work?  Tasks!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Tasks have existed since .NET 4.0</a:t>
            </a:r>
          </a:p>
          <a:p>
            <a:r>
              <a:rPr lang="en-US" dirty="0" smtClean="0"/>
              <a:t>Tasks live in the </a:t>
            </a:r>
            <a:r>
              <a:rPr lang="en-US" b="1" dirty="0" err="1" smtClean="0">
                <a:solidFill>
                  <a:srgbClr val="FFCC00"/>
                </a:solidFill>
              </a:rPr>
              <a:t>System.Threading.Tasks</a:t>
            </a:r>
            <a:r>
              <a:rPr lang="en-US" dirty="0" smtClean="0"/>
              <a:t> namespace</a:t>
            </a:r>
          </a:p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represents a unit of work to be completed asynchronously</a:t>
            </a:r>
          </a:p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can be waited on, cancelled, progress reported, and can return a value</a:t>
            </a:r>
          </a:p>
          <a:p>
            <a:r>
              <a:rPr lang="en-US" dirty="0" smtClean="0"/>
              <a:t>Used with the Task Parallel Library in .NET 4.0</a:t>
            </a:r>
          </a:p>
          <a:p>
            <a:r>
              <a:rPr lang="en-US" dirty="0" smtClean="0"/>
              <a:t>In .NET 4.5, their functionality and usefulness has been expanded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38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Naming Conventions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Async</a:t>
            </a:r>
            <a:r>
              <a:rPr lang="en-US" dirty="0" smtClean="0"/>
              <a:t> methods are named with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</a:t>
            </a:r>
          </a:p>
          <a:p>
            <a:r>
              <a:rPr lang="en-US" dirty="0" smtClean="0"/>
              <a:t>If a method already exists with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suffix, it is named with the </a:t>
            </a:r>
            <a:r>
              <a:rPr lang="en-US" dirty="0" err="1" smtClean="0">
                <a:solidFill>
                  <a:srgbClr val="FFCC00"/>
                </a:solidFill>
              </a:rPr>
              <a:t>TaskAsync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360417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and</a:t>
            </a:r>
            <a:r>
              <a:rPr lang="en-US" dirty="0" smtClean="0">
                <a:solidFill>
                  <a:srgbClr val="FFCC00"/>
                </a:solidFill>
              </a:rPr>
              <a:t> await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76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Exception Handling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Automatically propagated back to the calling method</a:t>
            </a:r>
          </a:p>
          <a:p>
            <a:r>
              <a:rPr lang="en-US" dirty="0" smtClean="0"/>
              <a:t>No extra work on your part…simply wrap in a try/catch and that’s it!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66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Exception handling with </a:t>
            </a:r>
            <a:r>
              <a:rPr lang="en-US" dirty="0" err="1" smtClean="0"/>
              <a:t>async</a:t>
            </a:r>
            <a:r>
              <a:rPr lang="en-US" dirty="0" smtClean="0"/>
              <a:t>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54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CC00"/>
                </a:solidFill>
              </a:rPr>
              <a:t>Task.WhenAny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CC00"/>
                </a:solidFill>
              </a:rPr>
              <a:t>Task.WhenAll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</a:p>
          <a:p>
            <a:pPr lvl="1"/>
            <a:r>
              <a:rPr lang="en-US" dirty="0" smtClean="0"/>
              <a:t>Don’t continue until any task is / all tasks are complete</a:t>
            </a:r>
          </a:p>
          <a:p>
            <a:pPr lvl="1"/>
            <a:r>
              <a:rPr lang="en-US" dirty="0" smtClean="0"/>
              <a:t>Expects an array of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s to wait on</a:t>
            </a:r>
          </a:p>
          <a:p>
            <a:pPr lvl="1"/>
            <a:r>
              <a:rPr lang="en-US" dirty="0" smtClean="0"/>
              <a:t>Use some LINQ make it easier!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16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Task.WhenAll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Cancelling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Use a </a:t>
            </a:r>
            <a:r>
              <a:rPr lang="en-US" dirty="0" err="1" smtClean="0">
                <a:solidFill>
                  <a:srgbClr val="FFCC00"/>
                </a:solidFill>
              </a:rPr>
              <a:t>CancellationToken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to tell running tasks that they should be cancelled</a:t>
            </a:r>
          </a:p>
          <a:p>
            <a:r>
              <a:rPr lang="en-US" dirty="0" smtClean="0"/>
              <a:t>Some methods take a </a:t>
            </a:r>
            <a:r>
              <a:rPr lang="en-US" dirty="0" err="1" smtClean="0">
                <a:solidFill>
                  <a:srgbClr val="FFCC00"/>
                </a:solidFill>
              </a:rPr>
              <a:t>CancellationToken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as a parameter (</a:t>
            </a:r>
            <a:r>
              <a:rPr lang="en-US" dirty="0" err="1" smtClean="0">
                <a:solidFill>
                  <a:srgbClr val="FFCC00"/>
                </a:solidFill>
              </a:rPr>
              <a:t>Stream.ReadAsync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for example)</a:t>
            </a:r>
          </a:p>
          <a:p>
            <a:r>
              <a:rPr lang="en-US" dirty="0" smtClean="0"/>
              <a:t>Some do not (</a:t>
            </a:r>
            <a:r>
              <a:rPr lang="en-US" dirty="0" err="1" smtClean="0">
                <a:solidFill>
                  <a:srgbClr val="FFCC00"/>
                </a:solidFill>
              </a:rPr>
              <a:t>WebClient.DownloadStringTaskAsync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for example)</a:t>
            </a:r>
          </a:p>
          <a:p>
            <a:pPr lvl="1"/>
            <a:r>
              <a:rPr lang="en-US" dirty="0" smtClean="0"/>
              <a:t>In these cases you can either poll the cancellation token, or hookup a callback with the </a:t>
            </a:r>
            <a:r>
              <a:rPr lang="en-US" b="1" dirty="0" smtClean="0">
                <a:solidFill>
                  <a:srgbClr val="FFCC00"/>
                </a:solidFill>
              </a:rPr>
              <a:t>Register()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Check cancelation with the </a:t>
            </a:r>
            <a:r>
              <a:rPr lang="en-US" dirty="0" err="1">
                <a:solidFill>
                  <a:srgbClr val="FFCC00"/>
                </a:solidFill>
              </a:rPr>
              <a:t>IsCancellationRequested</a:t>
            </a:r>
            <a:r>
              <a:rPr lang="en-US" dirty="0" smtClean="0"/>
              <a:t> method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C00"/>
                </a:solidFill>
              </a:rPr>
              <a:t>ThrowIfCancellationRequested</a:t>
            </a:r>
            <a:r>
              <a:rPr lang="en-US" dirty="0" smtClean="0"/>
              <a:t> method to throw an </a:t>
            </a:r>
            <a:r>
              <a:rPr lang="en-US" dirty="0" err="1" smtClean="0">
                <a:solidFill>
                  <a:srgbClr val="FFCC00"/>
                </a:solidFill>
              </a:rPr>
              <a:t>OperationCanceledException</a:t>
            </a:r>
            <a:r>
              <a:rPr lang="en-US" dirty="0" smtClean="0"/>
              <a:t> if you wish to handle cancellation in that way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1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cancellation tokens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61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9 / Coding4Fun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http://channel9.msdn.com/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http://www.coding4fun.com/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C:\Users\Brian\Desktop\a14e5a72-0074-4045-a30f-ea3b52be1e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933" y="2579052"/>
            <a:ext cx="4938366" cy="2808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rian\Desktop\IMG_0296_thumb[2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49" y="2579052"/>
            <a:ext cx="3744384" cy="2808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7" descr="https://spsites.microsoft.com/sites/channel9/Shared%20Documents/Media%20Assets/Channel%209/new_9guy%5B1%5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C:\Users\Brian\Desktop\new_9guy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497" y="160338"/>
            <a:ext cx="1962802" cy="229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Brian\Desktop\c4f-colorW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558" y="4992731"/>
            <a:ext cx="3653558" cy="182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26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CC00"/>
                </a:solidFill>
              </a:rPr>
              <a:t>Parallel.For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CC00"/>
                </a:solidFill>
              </a:rPr>
              <a:t>Parallel.ForEach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</a:p>
          <a:p>
            <a:pPr lvl="1"/>
            <a:r>
              <a:rPr lang="en-US" dirty="0" smtClean="0"/>
              <a:t>These methods are part of the TPL which existed in .NET 4.0</a:t>
            </a:r>
          </a:p>
          <a:p>
            <a:pPr lvl="1"/>
            <a:r>
              <a:rPr lang="en-US" dirty="0" smtClean="0"/>
              <a:t>Allow you to run a method on every item in a list simultaneously</a:t>
            </a:r>
          </a:p>
          <a:p>
            <a:pPr lvl="1"/>
            <a:r>
              <a:rPr lang="en-US" dirty="0" smtClean="0"/>
              <a:t>This </a:t>
            </a:r>
            <a:r>
              <a:rPr lang="en-US" smtClean="0"/>
              <a:t>will likely create </a:t>
            </a:r>
            <a:r>
              <a:rPr lang="en-US" dirty="0" smtClean="0"/>
              <a:t>multiple threads, so keep this in mind when touching the UI or elements which aren’t happy with cross-thread access (</a:t>
            </a:r>
            <a:r>
              <a:rPr lang="en-US" b="1" dirty="0" err="1" smtClean="0">
                <a:solidFill>
                  <a:srgbClr val="FFCC00"/>
                </a:solidFill>
              </a:rPr>
              <a:t>BitmapImage</a:t>
            </a:r>
            <a:r>
              <a:rPr lang="en-US" dirty="0" smtClean="0"/>
              <a:t>, for example)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25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Parallelism with </a:t>
            </a:r>
            <a:r>
              <a:rPr lang="en-US" dirty="0" err="1" smtClean="0">
                <a:solidFill>
                  <a:srgbClr val="FFCC00"/>
                </a:solidFill>
              </a:rPr>
              <a:t>Parallel.ForEach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21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Forcing Tasks to a New Thread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force a task onto a separate background thread in the </a:t>
            </a:r>
            <a:r>
              <a:rPr lang="en-US" dirty="0" err="1" smtClean="0">
                <a:solidFill>
                  <a:srgbClr val="FFC000"/>
                </a:solidFill>
              </a:rPr>
              <a:t>ThreadPool</a:t>
            </a:r>
            <a:r>
              <a:rPr lang="en-US" dirty="0" smtClean="0"/>
              <a:t>, use the </a:t>
            </a:r>
            <a:r>
              <a:rPr lang="en-US" dirty="0" err="1" smtClean="0">
                <a:solidFill>
                  <a:srgbClr val="FFCC00"/>
                </a:solidFill>
              </a:rPr>
              <a:t>Task.Run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Since this code will run in a separate thread, be mindful of cross-thread access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8816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Delaying Inside of a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old applications, this was typically done with the </a:t>
            </a:r>
            <a:r>
              <a:rPr lang="en-US" dirty="0" err="1" smtClean="0">
                <a:solidFill>
                  <a:srgbClr val="FFCC00"/>
                </a:solidFill>
              </a:rPr>
              <a:t>Thread.Sleep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When writing </a:t>
            </a:r>
            <a:r>
              <a:rPr lang="en-US" dirty="0" err="1" smtClean="0"/>
              <a:t>async</a:t>
            </a:r>
            <a:r>
              <a:rPr lang="en-US" dirty="0" smtClean="0"/>
              <a:t> code, use the </a:t>
            </a:r>
            <a:r>
              <a:rPr lang="en-US" dirty="0" err="1" smtClean="0">
                <a:solidFill>
                  <a:srgbClr val="FFCC00"/>
                </a:solidFill>
              </a:rPr>
              <a:t>Task.Delay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 method</a:t>
            </a:r>
          </a:p>
          <a:p>
            <a:pPr lvl="1"/>
            <a:r>
              <a:rPr lang="en-US" dirty="0" smtClean="0"/>
              <a:t>Specify how long to delay in milliseconds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38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Task.Run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C00"/>
                </a:solidFill>
              </a:rPr>
              <a:t>Task.Delay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94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Synchronization Contexts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the new </a:t>
            </a:r>
            <a:r>
              <a:rPr lang="en-US" dirty="0" err="1" smtClean="0"/>
              <a:t>Async</a:t>
            </a:r>
            <a:r>
              <a:rPr lang="en-US" dirty="0" smtClean="0"/>
              <a:t> framework, all </a:t>
            </a:r>
            <a:r>
              <a:rPr lang="en-US" dirty="0" smtClean="0">
                <a:solidFill>
                  <a:srgbClr val="FFC000"/>
                </a:solidFill>
              </a:rPr>
              <a:t>await</a:t>
            </a:r>
            <a:r>
              <a:rPr lang="en-US" dirty="0" smtClean="0"/>
              <a:t>ed Tasks return on the thread associated with the synchronization context of the </a:t>
            </a:r>
            <a:r>
              <a:rPr lang="en-US" dirty="0" err="1" smtClean="0"/>
              <a:t>awaiter</a:t>
            </a:r>
            <a:endParaRPr lang="en-US" dirty="0" smtClean="0"/>
          </a:p>
          <a:p>
            <a:pPr lvl="1"/>
            <a:r>
              <a:rPr lang="en-US" dirty="0" smtClean="0"/>
              <a:t>This makes writing code easy, but at a small cost of performance</a:t>
            </a:r>
          </a:p>
          <a:p>
            <a:r>
              <a:rPr lang="en-US" dirty="0" err="1" smtClean="0">
                <a:solidFill>
                  <a:srgbClr val="FFCC00"/>
                </a:solidFill>
              </a:rPr>
              <a:t>Task.ConfigureAwait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 allows you to stop the marshaling of the result back to the calling thread</a:t>
            </a:r>
          </a:p>
          <a:p>
            <a:r>
              <a:rPr lang="en-US" dirty="0" smtClean="0"/>
              <a:t>Use this when you don’t care about which thread the result comes from (i.e. you’re not going to touch the UI with the result)</a:t>
            </a:r>
          </a:p>
        </p:txBody>
      </p:sp>
    </p:spTree>
    <p:extLst>
      <p:ext uri="{BB962C8B-B14F-4D97-AF65-F5344CB8AC3E}">
        <p14:creationId xmlns:p14="http://schemas.microsoft.com/office/powerpoint/2010/main" val="76207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Task.ConfigureAwait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24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new </a:t>
            </a:r>
            <a:r>
              <a:rPr lang="en-US" dirty="0" err="1" smtClean="0"/>
              <a:t>async</a:t>
            </a:r>
            <a:r>
              <a:rPr lang="en-US" dirty="0" smtClean="0"/>
              <a:t> features of .NET 4.5 provide the ability to write asynchronous code very easily</a:t>
            </a:r>
          </a:p>
          <a:p>
            <a:r>
              <a:rPr lang="en-US" dirty="0" smtClean="0"/>
              <a:t>The patterns you know today are very easily applied to the new </a:t>
            </a:r>
            <a:r>
              <a:rPr lang="en-US" dirty="0" err="1" smtClean="0"/>
              <a:t>async</a:t>
            </a:r>
            <a:r>
              <a:rPr lang="en-US" dirty="0" smtClean="0"/>
              <a:t> methodologies</a:t>
            </a:r>
          </a:p>
          <a:p>
            <a:r>
              <a:rPr lang="en-US" dirty="0" smtClean="0"/>
              <a:t>You can start experimenting with these features today with Visual Studio </a:t>
            </a:r>
            <a:r>
              <a:rPr lang="en-US" dirty="0" smtClean="0"/>
              <a:t>2012</a:t>
            </a:r>
            <a:r>
              <a:rPr lang="en-US" dirty="0" smtClean="0"/>
              <a:t> </a:t>
            </a:r>
            <a:r>
              <a:rPr lang="en-US" dirty="0" smtClean="0"/>
              <a:t>or the Visual Studio </a:t>
            </a:r>
            <a:r>
              <a:rPr lang="en-US" dirty="0" err="1" smtClean="0"/>
              <a:t>Async</a:t>
            </a:r>
            <a:r>
              <a:rPr lang="en-US" dirty="0" smtClean="0"/>
              <a:t> </a:t>
            </a:r>
            <a:r>
              <a:rPr lang="en-US" dirty="0" smtClean="0"/>
              <a:t>CTP for Visual Studio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96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http://www.brianpeek.com/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http://channel9.msdn.com/coding4fun/</a:t>
            </a:r>
          </a:p>
          <a:p>
            <a:r>
              <a:rPr lang="en-US" dirty="0" err="1" smtClean="0"/>
              <a:t>Async</a:t>
            </a:r>
            <a:r>
              <a:rPr lang="en-US" dirty="0" smtClean="0"/>
              <a:t> CTP (for VS2010 / .NET 4.0)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bit.ly/VSAsyncCTP3</a:t>
            </a:r>
          </a:p>
          <a:p>
            <a:r>
              <a:rPr lang="en-US" dirty="0" err="1" smtClean="0"/>
              <a:t>Async</a:t>
            </a:r>
            <a:r>
              <a:rPr lang="en-US" dirty="0" smtClean="0"/>
              <a:t> Targeting Pack for Visual Studio </a:t>
            </a:r>
            <a:r>
              <a:rPr lang="en-US" dirty="0" smtClean="0"/>
              <a:t>2012</a:t>
            </a:r>
            <a:endParaRPr lang="en-US" dirty="0" smtClean="0"/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http://bit.ly/AsyncTargettingPack</a:t>
            </a:r>
          </a:p>
          <a:p>
            <a:r>
              <a:rPr lang="en-US" dirty="0" smtClean="0"/>
              <a:t>Task-based Asynchronous Pattern Whitepaper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bit.ly/AsyncWP</a:t>
            </a:r>
          </a:p>
          <a:p>
            <a:r>
              <a:rPr lang="en-US" dirty="0" smtClean="0"/>
              <a:t>Visual </a:t>
            </a:r>
            <a:r>
              <a:rPr lang="en-US" dirty="0"/>
              <a:t>Studio </a:t>
            </a:r>
            <a:r>
              <a:rPr lang="en-US" dirty="0" smtClean="0"/>
              <a:t>2012 Release Candidate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http://bit.ly/VS2012RC</a:t>
            </a:r>
            <a:endParaRPr lang="en-US" dirty="0" smtClean="0">
              <a:solidFill>
                <a:srgbClr val="FFCC00"/>
              </a:solidFill>
            </a:endParaRPr>
          </a:p>
          <a:p>
            <a:r>
              <a:rPr lang="en-US" dirty="0" smtClean="0"/>
              <a:t>Windows </a:t>
            </a:r>
            <a:r>
              <a:rPr lang="en-US" dirty="0" smtClean="0"/>
              <a:t>8 Release Preview / Dev Center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http://dev.windows.com/</a:t>
            </a:r>
          </a:p>
        </p:txBody>
      </p:sp>
    </p:spTree>
    <p:extLst>
      <p:ext uri="{BB962C8B-B14F-4D97-AF65-F5344CB8AC3E}">
        <p14:creationId xmlns:p14="http://schemas.microsoft.com/office/powerpoint/2010/main" val="359214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Overview of </a:t>
            </a:r>
            <a:r>
              <a:rPr lang="en-US" dirty="0" err="1" smtClean="0"/>
              <a:t>async</a:t>
            </a:r>
            <a:endParaRPr lang="en-US" dirty="0" smtClean="0"/>
          </a:p>
          <a:p>
            <a:r>
              <a:rPr lang="en-US" dirty="0" smtClean="0"/>
              <a:t>The bad way</a:t>
            </a:r>
          </a:p>
          <a:p>
            <a:pPr lvl="1"/>
            <a:r>
              <a:rPr lang="en-US" dirty="0" smtClean="0"/>
              <a:t>Call code running in UI thread</a:t>
            </a:r>
          </a:p>
          <a:p>
            <a:r>
              <a:rPr lang="en-US" dirty="0" smtClean="0"/>
              <a:t>The old </a:t>
            </a:r>
            <a:r>
              <a:rPr lang="en-US" dirty="0" err="1" smtClean="0"/>
              <a:t>async</a:t>
            </a:r>
            <a:r>
              <a:rPr lang="en-US" dirty="0" smtClean="0"/>
              <a:t> way</a:t>
            </a:r>
          </a:p>
          <a:p>
            <a:pPr lvl="1"/>
            <a:r>
              <a:rPr lang="en-US" dirty="0" smtClean="0"/>
              <a:t>Callbacks</a:t>
            </a:r>
          </a:p>
          <a:p>
            <a:r>
              <a:rPr lang="en-US" dirty="0" smtClean="0"/>
              <a:t>The new </a:t>
            </a:r>
            <a:r>
              <a:rPr lang="en-US" dirty="0" err="1" smtClean="0"/>
              <a:t>async</a:t>
            </a:r>
            <a:r>
              <a:rPr lang="en-US" dirty="0" smtClean="0"/>
              <a:t> way(s)</a:t>
            </a:r>
          </a:p>
          <a:p>
            <a:pPr lvl="1"/>
            <a:r>
              <a:rPr lang="en-US" dirty="0" smtClean="0"/>
              <a:t>Lots of </a:t>
            </a:r>
            <a:r>
              <a:rPr lang="en-US" dirty="0" err="1" smtClean="0"/>
              <a:t>async</a:t>
            </a:r>
            <a:r>
              <a:rPr lang="en-US" dirty="0" smtClean="0"/>
              <a:t> goodness</a:t>
            </a:r>
          </a:p>
        </p:txBody>
      </p:sp>
    </p:spTree>
    <p:extLst>
      <p:ext uri="{BB962C8B-B14F-4D97-AF65-F5344CB8AC3E}">
        <p14:creationId xmlns:p14="http://schemas.microsoft.com/office/powerpoint/2010/main" val="162359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asynchronous code?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short, code that runs at the same time as other code</a:t>
            </a:r>
          </a:p>
          <a:p>
            <a:r>
              <a:rPr lang="en-US" dirty="0" smtClean="0"/>
              <a:t>This means code that runs in a callback or a thread, such that the UI remains responsive and the application scales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45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Can I Use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If you are using Visual Studio </a:t>
            </a:r>
            <a:r>
              <a:rPr lang="en-US" dirty="0" smtClean="0"/>
              <a:t>2012 </a:t>
            </a:r>
            <a:r>
              <a:rPr lang="en-US" dirty="0" smtClean="0"/>
              <a:t>and </a:t>
            </a:r>
            <a:r>
              <a:rPr lang="en-US" u="sng" dirty="0" smtClean="0"/>
              <a:t>.NET 4.5</a:t>
            </a:r>
            <a:r>
              <a:rPr lang="en-US" dirty="0" smtClean="0"/>
              <a:t>, it’s built into the framework and language</a:t>
            </a:r>
          </a:p>
          <a:p>
            <a:r>
              <a:rPr lang="en-US" dirty="0" smtClean="0"/>
              <a:t>If you are using Visual Studio </a:t>
            </a:r>
            <a:r>
              <a:rPr lang="en-US" dirty="0" smtClean="0"/>
              <a:t>2012 </a:t>
            </a:r>
            <a:r>
              <a:rPr lang="en-US" dirty="0" smtClean="0"/>
              <a:t>and </a:t>
            </a:r>
            <a:r>
              <a:rPr lang="en-US" u="sng" dirty="0" smtClean="0"/>
              <a:t>.NET 4.0</a:t>
            </a:r>
            <a:r>
              <a:rPr lang="en-US" dirty="0" smtClean="0"/>
              <a:t>, you can download the new </a:t>
            </a:r>
            <a:r>
              <a:rPr lang="en-US" dirty="0" err="1" smtClean="0"/>
              <a:t>Async</a:t>
            </a:r>
            <a:r>
              <a:rPr lang="en-US" dirty="0" smtClean="0"/>
              <a:t> </a:t>
            </a:r>
            <a:r>
              <a:rPr lang="en-US" dirty="0" err="1" smtClean="0"/>
              <a:t>Targetting</a:t>
            </a:r>
            <a:r>
              <a:rPr lang="en-US" dirty="0" smtClean="0"/>
              <a:t> Pack</a:t>
            </a:r>
          </a:p>
          <a:p>
            <a:pPr lvl="1"/>
            <a:r>
              <a:rPr lang="en-US" b="1" dirty="0">
                <a:solidFill>
                  <a:srgbClr val="FFCC00"/>
                </a:solidFill>
              </a:rPr>
              <a:t>http://bit.ly/AsyncTargettingPack</a:t>
            </a:r>
          </a:p>
          <a:p>
            <a:r>
              <a:rPr lang="en-US" dirty="0" smtClean="0"/>
              <a:t>If you are using Visual Studio 2010 and .NET 4.0, install the Visual Studio </a:t>
            </a:r>
            <a:r>
              <a:rPr lang="en-US" dirty="0" err="1" smtClean="0"/>
              <a:t>Async</a:t>
            </a:r>
            <a:r>
              <a:rPr lang="en-US" dirty="0" smtClean="0"/>
              <a:t> CTP (Version 3)</a:t>
            </a:r>
          </a:p>
          <a:p>
            <a:pPr lvl="1"/>
            <a:r>
              <a:rPr lang="en-US" b="1" dirty="0">
                <a:solidFill>
                  <a:srgbClr val="FFCC00"/>
                </a:solidFill>
              </a:rPr>
              <a:t>http://bit.ly/VSAsyncCTP3</a:t>
            </a:r>
          </a:p>
          <a:p>
            <a:pPr lvl="1"/>
            <a:r>
              <a:rPr lang="en-US" dirty="0" smtClean="0"/>
              <a:t>Note that some of these examples won’t work as-is with the CTP</a:t>
            </a:r>
          </a:p>
          <a:p>
            <a:r>
              <a:rPr lang="en-US" dirty="0" smtClean="0"/>
              <a:t>If you are </a:t>
            </a:r>
            <a:r>
              <a:rPr lang="en-US" smtClean="0"/>
              <a:t>writing </a:t>
            </a:r>
            <a:r>
              <a:rPr lang="en-US" smtClean="0"/>
              <a:t>apps </a:t>
            </a:r>
            <a:r>
              <a:rPr lang="en-US" dirty="0" smtClean="0"/>
              <a:t>for Windows 8, writing </a:t>
            </a:r>
            <a:r>
              <a:rPr lang="en-US" dirty="0" err="1" smtClean="0"/>
              <a:t>async</a:t>
            </a:r>
            <a:r>
              <a:rPr lang="en-US" dirty="0" smtClean="0"/>
              <a:t> code is </a:t>
            </a:r>
            <a:r>
              <a:rPr lang="en-US" i="1" dirty="0" smtClean="0"/>
              <a:t>required</a:t>
            </a:r>
          </a:p>
        </p:txBody>
      </p:sp>
    </p:spTree>
    <p:extLst>
      <p:ext uri="{BB962C8B-B14F-4D97-AF65-F5344CB8AC3E}">
        <p14:creationId xmlns:p14="http://schemas.microsoft.com/office/powerpoint/2010/main" val="19744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Bad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Code running entirely on the UI thread</a:t>
            </a:r>
          </a:p>
          <a:p>
            <a:r>
              <a:rPr lang="en-US" dirty="0" smtClean="0"/>
              <a:t>This will lock the UI until the task completes</a:t>
            </a:r>
          </a:p>
          <a:p>
            <a:r>
              <a:rPr lang="en-US" dirty="0" smtClean="0"/>
              <a:t>As a user, this is painful!</a:t>
            </a:r>
          </a:p>
          <a:p>
            <a:pPr lvl="1"/>
            <a:r>
              <a:rPr lang="en-US" dirty="0" smtClean="0"/>
              <a:t>Please stop doing this. 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31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Executing a long process that runs on the UI thread</a:t>
            </a:r>
          </a:p>
          <a:p>
            <a:pPr lvl="1"/>
            <a:r>
              <a:rPr lang="en-US" dirty="0" smtClean="0"/>
              <a:t>All of our examples will focus around downloading a stream of pictures from the public Flickr RSS feed</a:t>
            </a:r>
          </a:p>
        </p:txBody>
      </p:sp>
    </p:spTree>
    <p:extLst>
      <p:ext uri="{BB962C8B-B14F-4D97-AF65-F5344CB8AC3E}">
        <p14:creationId xmlns:p14="http://schemas.microsoft.com/office/powerpoint/2010/main" val="403396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Old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Prior to .NET 4.5, asynchrony was primarily achieved in 2 ways: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</a:rPr>
              <a:t>IAsyncResult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pattern (Begin/End methods)</a:t>
            </a:r>
          </a:p>
          <a:p>
            <a:pPr lvl="1"/>
            <a:r>
              <a:rPr lang="en-US" dirty="0" smtClean="0"/>
              <a:t>Event-based pattern (hook up method to be called when task is completed)</a:t>
            </a:r>
            <a:endParaRPr lang="en-US" dirty="0"/>
          </a:p>
          <a:p>
            <a:r>
              <a:rPr lang="en-US" dirty="0" smtClean="0"/>
              <a:t>Both of these patterns lead to spaghetti code with simple implementations of a single unit of work spread across multiple methods</a:t>
            </a:r>
          </a:p>
          <a:p>
            <a:r>
              <a:rPr lang="en-US" dirty="0" smtClean="0"/>
              <a:t>Difficult to catch and handle exceptions</a:t>
            </a:r>
          </a:p>
        </p:txBody>
      </p:sp>
    </p:spTree>
    <p:extLst>
      <p:ext uri="{BB962C8B-B14F-4D97-AF65-F5344CB8AC3E}">
        <p14:creationId xmlns:p14="http://schemas.microsoft.com/office/powerpoint/2010/main" val="383273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Callback methods to achieve asynchrony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78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2_Custom Design">
  <a:themeElements>
    <a:clrScheme name="2_Custom Design 14">
      <a:dk1>
        <a:srgbClr val="000000"/>
      </a:dk1>
      <a:lt1>
        <a:srgbClr val="000099"/>
      </a:lt1>
      <a:dk2>
        <a:srgbClr val="FF9900"/>
      </a:dk2>
      <a:lt2>
        <a:srgbClr val="B2B2B2"/>
      </a:lt2>
      <a:accent1>
        <a:srgbClr val="000080"/>
      </a:accent1>
      <a:accent2>
        <a:srgbClr val="000099"/>
      </a:accent2>
      <a:accent3>
        <a:srgbClr val="AAAACA"/>
      </a:accent3>
      <a:accent4>
        <a:srgbClr val="000000"/>
      </a:accent4>
      <a:accent5>
        <a:srgbClr val="AAAAC0"/>
      </a:accent5>
      <a:accent6>
        <a:srgbClr val="00008A"/>
      </a:accent6>
      <a:hlink>
        <a:srgbClr val="FF9900"/>
      </a:hlink>
      <a:folHlink>
        <a:srgbClr val="0000FF"/>
      </a:folHlink>
    </a:clrScheme>
    <a:fontScheme name="2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3">
        <a:dk1>
          <a:srgbClr val="000000"/>
        </a:dk1>
        <a:lt1>
          <a:srgbClr val="FFFFFF"/>
        </a:lt1>
        <a:dk2>
          <a:srgbClr val="FF9900"/>
        </a:dk2>
        <a:lt2>
          <a:srgbClr val="B2B2B2"/>
        </a:lt2>
        <a:accent1>
          <a:srgbClr val="000080"/>
        </a:accent1>
        <a:accent2>
          <a:srgbClr val="000099"/>
        </a:accent2>
        <a:accent3>
          <a:srgbClr val="FFFFFF"/>
        </a:accent3>
        <a:accent4>
          <a:srgbClr val="000000"/>
        </a:accent4>
        <a:accent5>
          <a:srgbClr val="AAAAC0"/>
        </a:accent5>
        <a:accent6>
          <a:srgbClr val="00008A"/>
        </a:accent6>
        <a:hlink>
          <a:srgbClr val="FF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4">
        <a:dk1>
          <a:srgbClr val="000000"/>
        </a:dk1>
        <a:lt1>
          <a:srgbClr val="000099"/>
        </a:lt1>
        <a:dk2>
          <a:srgbClr val="FF9900"/>
        </a:dk2>
        <a:lt2>
          <a:srgbClr val="B2B2B2"/>
        </a:lt2>
        <a:accent1>
          <a:srgbClr val="000080"/>
        </a:accent1>
        <a:accent2>
          <a:srgbClr val="000099"/>
        </a:accent2>
        <a:accent3>
          <a:srgbClr val="AAAACA"/>
        </a:accent3>
        <a:accent4>
          <a:srgbClr val="000000"/>
        </a:accent4>
        <a:accent5>
          <a:srgbClr val="AAAAC0"/>
        </a:accent5>
        <a:accent6>
          <a:srgbClr val="00008A"/>
        </a:accent6>
        <a:hlink>
          <a:srgbClr val="FF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Visual Studio Live! Redmond 2012">
  <a:themeElements>
    <a:clrScheme name="Visual Studio Live! Redmond 2012 9">
      <a:dk1>
        <a:srgbClr val="000000"/>
      </a:dk1>
      <a:lt1>
        <a:srgbClr val="000099"/>
      </a:lt1>
      <a:dk2>
        <a:srgbClr val="FF9900"/>
      </a:dk2>
      <a:lt2>
        <a:srgbClr val="B2B2B2"/>
      </a:lt2>
      <a:accent1>
        <a:srgbClr val="000080"/>
      </a:accent1>
      <a:accent2>
        <a:srgbClr val="000099"/>
      </a:accent2>
      <a:accent3>
        <a:srgbClr val="AAAACA"/>
      </a:accent3>
      <a:accent4>
        <a:srgbClr val="000000"/>
      </a:accent4>
      <a:accent5>
        <a:srgbClr val="AAAAC0"/>
      </a:accent5>
      <a:accent6>
        <a:srgbClr val="00008A"/>
      </a:accent6>
      <a:hlink>
        <a:srgbClr val="FF9900"/>
      </a:hlink>
      <a:folHlink>
        <a:srgbClr val="0000FF"/>
      </a:folHlink>
    </a:clrScheme>
    <a:fontScheme name="Visual Studio Live! Redmond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Redmond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Redmond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Redmond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Redmond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Redmond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Redmond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Redmond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Redmond 2012 8">
        <a:dk1>
          <a:srgbClr val="000000"/>
        </a:dk1>
        <a:lt1>
          <a:srgbClr val="FFFFFF"/>
        </a:lt1>
        <a:dk2>
          <a:srgbClr val="FF9900"/>
        </a:dk2>
        <a:lt2>
          <a:srgbClr val="B2B2B2"/>
        </a:lt2>
        <a:accent1>
          <a:srgbClr val="000080"/>
        </a:accent1>
        <a:accent2>
          <a:srgbClr val="000099"/>
        </a:accent2>
        <a:accent3>
          <a:srgbClr val="FFFFFF"/>
        </a:accent3>
        <a:accent4>
          <a:srgbClr val="000000"/>
        </a:accent4>
        <a:accent5>
          <a:srgbClr val="AAAAC0"/>
        </a:accent5>
        <a:accent6>
          <a:srgbClr val="00008A"/>
        </a:accent6>
        <a:hlink>
          <a:srgbClr val="FF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Redmond 2012 9">
        <a:dk1>
          <a:srgbClr val="000000"/>
        </a:dk1>
        <a:lt1>
          <a:srgbClr val="000099"/>
        </a:lt1>
        <a:dk2>
          <a:srgbClr val="FF9900"/>
        </a:dk2>
        <a:lt2>
          <a:srgbClr val="B2B2B2"/>
        </a:lt2>
        <a:accent1>
          <a:srgbClr val="000080"/>
        </a:accent1>
        <a:accent2>
          <a:srgbClr val="000099"/>
        </a:accent2>
        <a:accent3>
          <a:srgbClr val="AAAACA"/>
        </a:accent3>
        <a:accent4>
          <a:srgbClr val="000000"/>
        </a:accent4>
        <a:accent5>
          <a:srgbClr val="AAAAC0"/>
        </a:accent5>
        <a:accent6>
          <a:srgbClr val="00008A"/>
        </a:accent6>
        <a:hlink>
          <a:srgbClr val="FF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7403</TotalTime>
  <Words>1063</Words>
  <Application>Microsoft Office PowerPoint</Application>
  <PresentationFormat>On-screen Show (4:3)</PresentationFormat>
  <Paragraphs>135</Paragraphs>
  <Slides>28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2_Custom Design</vt:lpstr>
      <vt:lpstr>Visual Studio Live! Redmond 2012</vt:lpstr>
      <vt:lpstr>Writing Asynchronous Code Using .NET 4.5 and C# 5.0</vt:lpstr>
      <vt:lpstr>Channel 9 / Coding4Fun</vt:lpstr>
      <vt:lpstr>Agenda</vt:lpstr>
      <vt:lpstr>What is asynchronous code?</vt:lpstr>
      <vt:lpstr>How Can I Use It?</vt:lpstr>
      <vt:lpstr>The Bad Way</vt:lpstr>
      <vt:lpstr>Example</vt:lpstr>
      <vt:lpstr>The Old Way</vt:lpstr>
      <vt:lpstr>Example</vt:lpstr>
      <vt:lpstr>The New Way</vt:lpstr>
      <vt:lpstr>How Does It Work?  Tasks!</vt:lpstr>
      <vt:lpstr>Naming Conventions</vt:lpstr>
      <vt:lpstr>Example</vt:lpstr>
      <vt:lpstr>Exception Handling</vt:lpstr>
      <vt:lpstr>Example</vt:lpstr>
      <vt:lpstr>Waiting</vt:lpstr>
      <vt:lpstr>Example</vt:lpstr>
      <vt:lpstr>Cancelling</vt:lpstr>
      <vt:lpstr>Example</vt:lpstr>
      <vt:lpstr>Parallelism</vt:lpstr>
      <vt:lpstr>Example</vt:lpstr>
      <vt:lpstr>Forcing Tasks to a New Thread</vt:lpstr>
      <vt:lpstr>Delaying Inside of a Task</vt:lpstr>
      <vt:lpstr>Example</vt:lpstr>
      <vt:lpstr>Synchronization Contexts</vt:lpstr>
      <vt:lpstr>Example</vt:lpstr>
      <vt:lpstr>Conclusion</vt:lpstr>
      <vt:lpstr>Resources</vt:lpstr>
    </vt:vector>
  </TitlesOfParts>
  <Company>1105 Media,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B. Sutton</dc:creator>
  <cp:lastModifiedBy>Brian Peek</cp:lastModifiedBy>
  <cp:revision>66</cp:revision>
  <dcterms:created xsi:type="dcterms:W3CDTF">2004-06-15T18:50:25Z</dcterms:created>
  <dcterms:modified xsi:type="dcterms:W3CDTF">2012-08-07T05:23:10Z</dcterms:modified>
</cp:coreProperties>
</file>