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3" r:id="rId2"/>
  </p:sldMasterIdLst>
  <p:notesMasterIdLst>
    <p:notesMasterId r:id="rId30"/>
  </p:notesMasterIdLst>
  <p:handoutMasterIdLst>
    <p:handoutMasterId r:id="rId31"/>
  </p:handoutMasterIdLst>
  <p:sldIdLst>
    <p:sldId id="318" r:id="rId3"/>
    <p:sldId id="322" r:id="rId4"/>
    <p:sldId id="323" r:id="rId5"/>
    <p:sldId id="339" r:id="rId6"/>
    <p:sldId id="325" r:id="rId7"/>
    <p:sldId id="330" r:id="rId8"/>
    <p:sldId id="324" r:id="rId9"/>
    <p:sldId id="331" r:id="rId10"/>
    <p:sldId id="326" r:id="rId11"/>
    <p:sldId id="327" r:id="rId12"/>
    <p:sldId id="347" r:id="rId13"/>
    <p:sldId id="340" r:id="rId14"/>
    <p:sldId id="329" r:id="rId15"/>
    <p:sldId id="342" r:id="rId16"/>
    <p:sldId id="334" r:id="rId17"/>
    <p:sldId id="343" r:id="rId18"/>
    <p:sldId id="335" r:id="rId19"/>
    <p:sldId id="344" r:id="rId20"/>
    <p:sldId id="328" r:id="rId21"/>
    <p:sldId id="341" r:id="rId22"/>
    <p:sldId id="337" r:id="rId23"/>
    <p:sldId id="336" r:id="rId24"/>
    <p:sldId id="345" r:id="rId25"/>
    <p:sldId id="338" r:id="rId26"/>
    <p:sldId id="346" r:id="rId27"/>
    <p:sldId id="332" r:id="rId28"/>
    <p:sldId id="333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37" autoAdjust="0"/>
    <p:restoredTop sz="90370" autoAdjust="0"/>
  </p:normalViewPr>
  <p:slideViewPr>
    <p:cSldViewPr snapToGrid="0"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1836"/>
    </p:cViewPr>
  </p:sorterViewPr>
  <p:notesViewPr>
    <p:cSldViewPr snapToGrid="0">
      <p:cViewPr>
        <p:scale>
          <a:sx n="100" d="100"/>
          <a:sy n="100" d="100"/>
        </p:scale>
        <p:origin x="-1890" y="-5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/>
              <a:t>Visual Studio Live! Las Vegas 2012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09E168D8-0AC7-4A7E-AB93-8342171F4C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768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/>
              <a:t>Visual Studio Live! Las Vegas 2011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E0435158-ABF8-4EF5-9594-E3589324A8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74142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034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01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24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0814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5927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551334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98298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62351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97145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18023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20913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5909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7362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06978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6951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7868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0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066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42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1097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7247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9007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5175" y="1995488"/>
            <a:ext cx="7343775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 smtClean="0"/>
              <a:t>Writing Asynchronous Code Using .NET 4.5 and C# 5.0</a:t>
            </a:r>
            <a:endParaRPr lang="en-US" dirty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089400" y="3022600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2000" b="1" dirty="0" smtClean="0">
                <a:solidFill>
                  <a:srgbClr val="00B0EB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2000" b="1" dirty="0" smtClean="0">
                <a:solidFill>
                  <a:srgbClr val="00B0EB"/>
                </a:solidFill>
                <a:latin typeface="Arial" charset="0"/>
              </a:rPr>
              <a:t>Microsoft</a:t>
            </a: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Twitter: @BrianPeek</a:t>
            </a: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202904" y="5056407"/>
            <a:ext cx="18742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 smtClean="0">
                <a:solidFill>
                  <a:srgbClr val="00B0EB"/>
                </a:solidFill>
                <a:latin typeface="Arial" charset="0"/>
              </a:rPr>
              <a:t>Introductory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Work?  Tasks!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Tasks have existed since .NET 4.0</a:t>
            </a:r>
          </a:p>
          <a:p>
            <a:r>
              <a:rPr lang="en-US" dirty="0" smtClean="0"/>
              <a:t>Tasks live in the </a:t>
            </a:r>
            <a:r>
              <a:rPr lang="en-US" b="1" dirty="0" err="1" smtClean="0">
                <a:solidFill>
                  <a:srgbClr val="FFCC00"/>
                </a:solidFill>
              </a:rPr>
              <a:t>System.Threading.Tasks</a:t>
            </a:r>
            <a:r>
              <a:rPr lang="en-US" dirty="0" smtClean="0"/>
              <a:t> namespace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represents a unit of work to be completed asynchronously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can be waited on, cancelled, and can return a value</a:t>
            </a:r>
          </a:p>
          <a:p>
            <a:r>
              <a:rPr lang="en-US" dirty="0" smtClean="0"/>
              <a:t>Used with the Task Parallel Library in .NET 4.0</a:t>
            </a:r>
          </a:p>
          <a:p>
            <a:r>
              <a:rPr lang="en-US" dirty="0" smtClean="0"/>
              <a:t>In .NET 4.5, their functionality and usefulness has been expanded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54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Naming Conventions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methods are named with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</a:t>
            </a:r>
          </a:p>
          <a:p>
            <a:r>
              <a:rPr lang="en-US" dirty="0" smtClean="0"/>
              <a:t>If a method already exists with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suffix, it is named with the </a:t>
            </a:r>
            <a:r>
              <a:rPr lang="en-US" dirty="0" err="1" smtClean="0">
                <a:solidFill>
                  <a:srgbClr val="FFCC00"/>
                </a:solidFill>
              </a:rPr>
              <a:t>TaskAsync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358605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and</a:t>
            </a:r>
            <a:r>
              <a:rPr lang="en-US" dirty="0" smtClean="0">
                <a:solidFill>
                  <a:srgbClr val="FFCC00"/>
                </a:solidFill>
              </a:rPr>
              <a:t> await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5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Handling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Automatically propagated back to the calling method</a:t>
            </a:r>
          </a:p>
          <a:p>
            <a:r>
              <a:rPr lang="en-US" dirty="0" smtClean="0"/>
              <a:t>No extra work on your part…simply wrap in a try/catch and that’s it!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59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Exception handling with </a:t>
            </a:r>
            <a:r>
              <a:rPr lang="en-US" dirty="0" err="1" smtClean="0"/>
              <a:t>async</a:t>
            </a:r>
            <a:r>
              <a:rPr lang="en-US" dirty="0" smtClean="0"/>
              <a:t>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86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C00"/>
                </a:solidFill>
              </a:rPr>
              <a:t>Task.WhenAny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C00"/>
                </a:solidFill>
              </a:rPr>
              <a:t>Task.WhenAll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</a:p>
          <a:p>
            <a:pPr lvl="1"/>
            <a:r>
              <a:rPr lang="en-US" dirty="0" smtClean="0"/>
              <a:t>Don’t continue until any task is / all tasks are complete</a:t>
            </a:r>
          </a:p>
          <a:p>
            <a:pPr lvl="1"/>
            <a:r>
              <a:rPr lang="en-US" dirty="0" smtClean="0"/>
              <a:t>Expects an array of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s to wait on</a:t>
            </a:r>
          </a:p>
          <a:p>
            <a:pPr lvl="1"/>
            <a:r>
              <a:rPr lang="en-US" dirty="0" smtClean="0"/>
              <a:t>Use some LINQ make it easier!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89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Task.WhenAll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88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Cancelling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Use a </a:t>
            </a:r>
            <a:r>
              <a:rPr lang="en-US" dirty="0" err="1" smtClean="0">
                <a:solidFill>
                  <a:srgbClr val="FFCC00"/>
                </a:solidFill>
              </a:rPr>
              <a:t>CancellationToken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to tell running tasks that they should be cancelled</a:t>
            </a:r>
          </a:p>
          <a:p>
            <a:r>
              <a:rPr lang="en-US" dirty="0" smtClean="0"/>
              <a:t>Some methods take a </a:t>
            </a:r>
            <a:r>
              <a:rPr lang="en-US" dirty="0" err="1" smtClean="0">
                <a:solidFill>
                  <a:srgbClr val="FFCC00"/>
                </a:solidFill>
              </a:rPr>
              <a:t>CancellationToken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as a parameter (</a:t>
            </a:r>
            <a:r>
              <a:rPr lang="en-US" dirty="0" err="1" smtClean="0">
                <a:solidFill>
                  <a:srgbClr val="FFCC00"/>
                </a:solidFill>
              </a:rPr>
              <a:t>Stream.ReadAsync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for example)</a:t>
            </a:r>
          </a:p>
          <a:p>
            <a:r>
              <a:rPr lang="en-US" dirty="0" smtClean="0"/>
              <a:t>Some do not (</a:t>
            </a:r>
            <a:r>
              <a:rPr lang="en-US" dirty="0" err="1" smtClean="0">
                <a:solidFill>
                  <a:srgbClr val="FFCC00"/>
                </a:solidFill>
              </a:rPr>
              <a:t>WebClient.DownloadStringTaskAsync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for example)</a:t>
            </a:r>
          </a:p>
          <a:p>
            <a:pPr lvl="1"/>
            <a:r>
              <a:rPr lang="en-US" dirty="0" smtClean="0"/>
              <a:t>In these cases you can either poll the cancellation token, or hookup a callback with the </a:t>
            </a:r>
            <a:r>
              <a:rPr lang="en-US" b="1" dirty="0" smtClean="0">
                <a:solidFill>
                  <a:srgbClr val="FFCC00"/>
                </a:solidFill>
              </a:rPr>
              <a:t>Register() </a:t>
            </a:r>
            <a:r>
              <a:rPr lang="en-US" dirty="0" smtClean="0"/>
              <a:t>method</a:t>
            </a:r>
          </a:p>
          <a:p>
            <a:r>
              <a:rPr lang="en-US" dirty="0"/>
              <a:t>Depending how it is used, it can throw a </a:t>
            </a:r>
            <a:r>
              <a:rPr lang="en-US" dirty="0" err="1">
                <a:solidFill>
                  <a:srgbClr val="FFCC00"/>
                </a:solidFill>
              </a:rPr>
              <a:t>TaskCancelledException</a:t>
            </a:r>
            <a:r>
              <a:rPr lang="en-US" dirty="0">
                <a:solidFill>
                  <a:srgbClr val="FFCC00"/>
                </a:solidFill>
              </a:rPr>
              <a:t> </a:t>
            </a:r>
            <a:r>
              <a:rPr lang="en-US" dirty="0"/>
              <a:t>which needs to be caught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41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cancellation tokens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43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C00"/>
                </a:solidFill>
              </a:rPr>
              <a:t>Parallel.For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C00"/>
                </a:solidFill>
              </a:rPr>
              <a:t>Parallel.ForEach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</a:p>
          <a:p>
            <a:pPr lvl="1"/>
            <a:r>
              <a:rPr lang="en-US" dirty="0" smtClean="0"/>
              <a:t>These methods are part of the TPL which existed in .NET 4.0</a:t>
            </a:r>
          </a:p>
          <a:p>
            <a:pPr lvl="1"/>
            <a:r>
              <a:rPr lang="en-US" dirty="0" smtClean="0"/>
              <a:t>Allow you to run a method on every item in a list simultaneously</a:t>
            </a:r>
          </a:p>
          <a:p>
            <a:pPr lvl="1"/>
            <a:r>
              <a:rPr lang="en-US" dirty="0" smtClean="0"/>
              <a:t>This will create multiple threads, so keep this in mind when touching the UI or elements which aren’t happy with cross-thread access (</a:t>
            </a:r>
            <a:r>
              <a:rPr lang="en-US" b="1" dirty="0" err="1" smtClean="0">
                <a:solidFill>
                  <a:srgbClr val="FFCC00"/>
                </a:solidFill>
              </a:rPr>
              <a:t>BitmapImage</a:t>
            </a:r>
            <a:r>
              <a:rPr lang="en-US" dirty="0" smtClean="0"/>
              <a:t>, for example)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07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Overview of </a:t>
            </a:r>
            <a:r>
              <a:rPr lang="en-US" dirty="0" err="1" smtClean="0"/>
              <a:t>async</a:t>
            </a:r>
            <a:endParaRPr lang="en-US" dirty="0" smtClean="0"/>
          </a:p>
          <a:p>
            <a:r>
              <a:rPr lang="en-US" dirty="0" smtClean="0"/>
              <a:t>The bad way</a:t>
            </a:r>
          </a:p>
          <a:p>
            <a:pPr lvl="1"/>
            <a:r>
              <a:rPr lang="en-US" dirty="0" smtClean="0"/>
              <a:t>Call code running in UI thread</a:t>
            </a:r>
          </a:p>
          <a:p>
            <a:r>
              <a:rPr lang="en-US" dirty="0" smtClean="0"/>
              <a:t>The old </a:t>
            </a:r>
            <a:r>
              <a:rPr lang="en-US" dirty="0" err="1" smtClean="0"/>
              <a:t>async</a:t>
            </a:r>
            <a:r>
              <a:rPr lang="en-US" dirty="0" smtClean="0"/>
              <a:t> way</a:t>
            </a:r>
          </a:p>
          <a:p>
            <a:pPr lvl="1"/>
            <a:r>
              <a:rPr lang="en-US" dirty="0" smtClean="0"/>
              <a:t>Callbacks</a:t>
            </a:r>
          </a:p>
          <a:p>
            <a:r>
              <a:rPr lang="en-US" dirty="0" smtClean="0"/>
              <a:t>The new </a:t>
            </a:r>
            <a:r>
              <a:rPr lang="en-US" dirty="0" err="1" smtClean="0"/>
              <a:t>async</a:t>
            </a:r>
            <a:r>
              <a:rPr lang="en-US" dirty="0" smtClean="0"/>
              <a:t> way(s)</a:t>
            </a:r>
          </a:p>
          <a:p>
            <a:pPr lvl="1"/>
            <a:r>
              <a:rPr lang="en-US" dirty="0" smtClean="0"/>
              <a:t>Lots of </a:t>
            </a:r>
            <a:r>
              <a:rPr lang="en-US" dirty="0" err="1" smtClean="0"/>
              <a:t>async</a:t>
            </a:r>
            <a:r>
              <a:rPr lang="en-US" dirty="0" smtClean="0"/>
              <a:t> goodness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Parallelism with </a:t>
            </a:r>
            <a:r>
              <a:rPr lang="en-US" dirty="0" err="1" smtClean="0">
                <a:solidFill>
                  <a:srgbClr val="FFCC00"/>
                </a:solidFill>
              </a:rPr>
              <a:t>Parallel.ForEach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89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Forcing Tasks to a New Thread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force a task onto a separate background </a:t>
            </a:r>
            <a:r>
              <a:rPr lang="en-US" dirty="0" smtClean="0"/>
              <a:t>thread in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/>
              <a:t>, </a:t>
            </a:r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C00"/>
                </a:solidFill>
              </a:rPr>
              <a:t>Task.Run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Since this code will run in a separate thread, be mindful of cross-thread access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9187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Delaying Inside of a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old applications, this was typically done with the </a:t>
            </a:r>
            <a:r>
              <a:rPr lang="en-US" dirty="0" err="1" smtClean="0">
                <a:solidFill>
                  <a:srgbClr val="FFCC00"/>
                </a:solidFill>
              </a:rPr>
              <a:t>Thread.Sleep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When writing </a:t>
            </a:r>
            <a:r>
              <a:rPr lang="en-US" dirty="0" err="1" smtClean="0"/>
              <a:t>async</a:t>
            </a:r>
            <a:r>
              <a:rPr lang="en-US" dirty="0" smtClean="0"/>
              <a:t> code, use the </a:t>
            </a:r>
            <a:r>
              <a:rPr lang="en-US" dirty="0" err="1" smtClean="0">
                <a:solidFill>
                  <a:srgbClr val="FFCC00"/>
                </a:solidFill>
              </a:rPr>
              <a:t>Task.Delay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 method</a:t>
            </a:r>
          </a:p>
          <a:p>
            <a:pPr lvl="1"/>
            <a:r>
              <a:rPr lang="en-US" dirty="0" smtClean="0"/>
              <a:t>Specify how long to delay in milliseconds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58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Task.Run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C00"/>
                </a:solidFill>
              </a:rPr>
              <a:t>Task.Delay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27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Synchronization Contexts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the new </a:t>
            </a:r>
            <a:r>
              <a:rPr lang="en-US" dirty="0" err="1" smtClean="0"/>
              <a:t>Async</a:t>
            </a:r>
            <a:r>
              <a:rPr lang="en-US" dirty="0" smtClean="0"/>
              <a:t> framework, all </a:t>
            </a:r>
            <a:r>
              <a:rPr lang="en-US" dirty="0" smtClean="0">
                <a:solidFill>
                  <a:srgbClr val="FFC000"/>
                </a:solidFill>
              </a:rPr>
              <a:t>await</a:t>
            </a:r>
            <a:r>
              <a:rPr lang="en-US" dirty="0" smtClean="0"/>
              <a:t>ed Tasks return on the thread associated with the synchronization context of the </a:t>
            </a:r>
            <a:r>
              <a:rPr lang="en-US" dirty="0" err="1" smtClean="0"/>
              <a:t>awaiter</a:t>
            </a:r>
            <a:endParaRPr lang="en-US" dirty="0" smtClean="0"/>
          </a:p>
          <a:p>
            <a:pPr lvl="1"/>
            <a:r>
              <a:rPr lang="en-US" dirty="0" smtClean="0"/>
              <a:t>This makes writing code easy, but at a small cost of performance</a:t>
            </a:r>
          </a:p>
          <a:p>
            <a:r>
              <a:rPr lang="en-US" dirty="0" err="1" smtClean="0">
                <a:solidFill>
                  <a:srgbClr val="FFCC00"/>
                </a:solidFill>
              </a:rPr>
              <a:t>Task.ConfigureAwait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 allows you to stop the marshaling of the result back to the calling thread</a:t>
            </a:r>
          </a:p>
          <a:p>
            <a:r>
              <a:rPr lang="en-US" dirty="0" smtClean="0"/>
              <a:t>Use this when you don’t care about which thread the result comes from (i.e. you’re not going to touch the UI with the result)</a:t>
            </a:r>
          </a:p>
        </p:txBody>
      </p:sp>
    </p:spTree>
    <p:extLst>
      <p:ext uri="{BB962C8B-B14F-4D97-AF65-F5344CB8AC3E}">
        <p14:creationId xmlns:p14="http://schemas.microsoft.com/office/powerpoint/2010/main" val="206041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Task.ConfigureAwait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1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new </a:t>
            </a:r>
            <a:r>
              <a:rPr lang="en-US" dirty="0" err="1" smtClean="0"/>
              <a:t>async</a:t>
            </a:r>
            <a:r>
              <a:rPr lang="en-US" dirty="0" smtClean="0"/>
              <a:t> features of .NET 4.5 provide the ability to write asynchronous code very easily</a:t>
            </a:r>
          </a:p>
          <a:p>
            <a:r>
              <a:rPr lang="en-US" dirty="0" smtClean="0"/>
              <a:t>The patterns you know today are very easily applied to the new </a:t>
            </a:r>
            <a:r>
              <a:rPr lang="en-US" dirty="0" err="1" smtClean="0"/>
              <a:t>async</a:t>
            </a:r>
            <a:r>
              <a:rPr lang="en-US" dirty="0" smtClean="0"/>
              <a:t> methodologies</a:t>
            </a:r>
          </a:p>
          <a:p>
            <a:r>
              <a:rPr lang="en-US" dirty="0" smtClean="0"/>
              <a:t>You can start experimenting with these features today with Visual Studio 11 Beta or the Visual Studio </a:t>
            </a:r>
            <a:r>
              <a:rPr lang="en-US" dirty="0" err="1" smtClean="0"/>
              <a:t>Async</a:t>
            </a:r>
            <a:r>
              <a:rPr lang="en-US" dirty="0" smtClean="0"/>
              <a:t> CTP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76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http://www.brianpeek.com/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http://channel9.msdn.com/coding4fun/</a:t>
            </a:r>
          </a:p>
          <a:p>
            <a:r>
              <a:rPr lang="en-US" dirty="0" err="1" smtClean="0"/>
              <a:t>Async</a:t>
            </a:r>
            <a:r>
              <a:rPr lang="en-US" dirty="0" smtClean="0"/>
              <a:t> CTP (for VS2010 / .NET 4.0)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bit.ly/VSAsyncCTP3</a:t>
            </a:r>
          </a:p>
          <a:p>
            <a:r>
              <a:rPr lang="en-US" dirty="0" smtClean="0"/>
              <a:t>Task-based Asynchronous Pattern Whitepaper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bit.ly/AsyncWP</a:t>
            </a:r>
          </a:p>
          <a:p>
            <a:r>
              <a:rPr lang="en-US" dirty="0" smtClean="0"/>
              <a:t>Visual </a:t>
            </a:r>
            <a:r>
              <a:rPr lang="en-US" dirty="0"/>
              <a:t>Studio 11 Beta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bit.ly/VS11Beta</a:t>
            </a:r>
          </a:p>
          <a:p>
            <a:r>
              <a:rPr lang="en-US" dirty="0" smtClean="0"/>
              <a:t>Windows 8 Consumer Preview / </a:t>
            </a:r>
            <a:r>
              <a:rPr lang="en-US" dirty="0" err="1" smtClean="0"/>
              <a:t>Dev</a:t>
            </a:r>
            <a:r>
              <a:rPr lang="en-US" dirty="0" smtClean="0"/>
              <a:t> Center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http://dev.windows.com/</a:t>
            </a:r>
          </a:p>
        </p:txBody>
      </p:sp>
    </p:spTree>
    <p:extLst>
      <p:ext uri="{BB962C8B-B14F-4D97-AF65-F5344CB8AC3E}">
        <p14:creationId xmlns:p14="http://schemas.microsoft.com/office/powerpoint/2010/main" val="385606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asynchronous code?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short, code that runs at the same time as other code</a:t>
            </a:r>
          </a:p>
          <a:p>
            <a:r>
              <a:rPr lang="en-US" dirty="0" smtClean="0"/>
              <a:t>This means code that runs in a callback or a thread, such that the UI remains responsive and the application scales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1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Can I Use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are using Visual Studio 11 Beta and .NET 4.5, it’s built into the framework and language</a:t>
            </a:r>
          </a:p>
          <a:p>
            <a:r>
              <a:rPr lang="en-US" dirty="0" smtClean="0"/>
              <a:t>If you are using Visual Studio 2010 and .NET 4.0, install the Visual Studio </a:t>
            </a:r>
            <a:r>
              <a:rPr lang="en-US" dirty="0" err="1" smtClean="0"/>
              <a:t>Async</a:t>
            </a:r>
            <a:r>
              <a:rPr lang="en-US" dirty="0" smtClean="0"/>
              <a:t> CTP (Version 3)</a:t>
            </a:r>
          </a:p>
          <a:p>
            <a:pPr lvl="1"/>
            <a:r>
              <a:rPr lang="en-US" b="1" dirty="0">
                <a:solidFill>
                  <a:srgbClr val="FFCC00"/>
                </a:solidFill>
              </a:rPr>
              <a:t>http://bit.ly/VSAsyncCTP3</a:t>
            </a:r>
          </a:p>
          <a:p>
            <a:pPr lvl="1"/>
            <a:r>
              <a:rPr lang="en-US" dirty="0" smtClean="0"/>
              <a:t>Note that some of these examples won’t work as-is with the CTP</a:t>
            </a:r>
          </a:p>
          <a:p>
            <a:r>
              <a:rPr lang="en-US" dirty="0" smtClean="0"/>
              <a:t>If you are writing Metro-style apps for Windows 8, writing </a:t>
            </a:r>
            <a:r>
              <a:rPr lang="en-US" dirty="0" err="1" smtClean="0"/>
              <a:t>async</a:t>
            </a:r>
            <a:r>
              <a:rPr lang="en-US" dirty="0" smtClean="0"/>
              <a:t> code is </a:t>
            </a:r>
            <a:r>
              <a:rPr lang="en-US" i="1" dirty="0" smtClean="0"/>
              <a:t>required</a:t>
            </a:r>
          </a:p>
        </p:txBody>
      </p:sp>
    </p:spTree>
    <p:extLst>
      <p:ext uri="{BB962C8B-B14F-4D97-AF65-F5344CB8AC3E}">
        <p14:creationId xmlns:p14="http://schemas.microsoft.com/office/powerpoint/2010/main" val="149369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Bad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Code running entirely on the UI thread</a:t>
            </a:r>
          </a:p>
          <a:p>
            <a:r>
              <a:rPr lang="en-US" dirty="0" smtClean="0"/>
              <a:t>This will lock the UI until the task completes</a:t>
            </a:r>
          </a:p>
          <a:p>
            <a:r>
              <a:rPr lang="en-US" dirty="0" smtClean="0"/>
              <a:t>As a user, this is painful!</a:t>
            </a:r>
          </a:p>
          <a:p>
            <a:pPr lvl="1"/>
            <a:r>
              <a:rPr lang="en-US" dirty="0" smtClean="0"/>
              <a:t>Please stop doing this. 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39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Executing a long process that runs on the UI thread</a:t>
            </a:r>
          </a:p>
          <a:p>
            <a:pPr lvl="1"/>
            <a:r>
              <a:rPr lang="en-US" dirty="0" smtClean="0"/>
              <a:t>All of our examples will focus around downloading a stream of pictures from the public Flickr RSS feed</a:t>
            </a:r>
          </a:p>
        </p:txBody>
      </p:sp>
    </p:spTree>
    <p:extLst>
      <p:ext uri="{BB962C8B-B14F-4D97-AF65-F5344CB8AC3E}">
        <p14:creationId xmlns:p14="http://schemas.microsoft.com/office/powerpoint/2010/main" val="299492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Old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Prior to .NET 4.5, asynchrony was primarily achieved in 2 ways: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</a:rPr>
              <a:t>IAsyncResult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pattern (Begin/End methods)</a:t>
            </a:r>
          </a:p>
          <a:p>
            <a:pPr lvl="1"/>
            <a:r>
              <a:rPr lang="en-US" dirty="0" smtClean="0"/>
              <a:t>Event-based pattern (hook up method to be called when task is completed)</a:t>
            </a:r>
            <a:endParaRPr lang="en-US" dirty="0"/>
          </a:p>
          <a:p>
            <a:r>
              <a:rPr lang="en-US" dirty="0" smtClean="0"/>
              <a:t>Both of these patterns lead to spaghetti code with simple implementations of a single unit of work spread across multiple methods</a:t>
            </a:r>
          </a:p>
          <a:p>
            <a:r>
              <a:rPr lang="en-US" dirty="0" smtClean="0"/>
              <a:t>Difficult to catch and handle exceptions</a:t>
            </a:r>
          </a:p>
        </p:txBody>
      </p:sp>
    </p:spTree>
    <p:extLst>
      <p:ext uri="{BB962C8B-B14F-4D97-AF65-F5344CB8AC3E}">
        <p14:creationId xmlns:p14="http://schemas.microsoft.com/office/powerpoint/2010/main" val="331275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Callback methods to achieve asynchrony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87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New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keywords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keyword to denote that the method contains some kind of asynchronous functionality (namely, it contains the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keyword)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public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 void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MyMethodAsync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() {}</a:t>
            </a:r>
          </a:p>
          <a:p>
            <a:pPr lvl="1"/>
            <a:r>
              <a:rPr lang="en-US" dirty="0" smtClean="0"/>
              <a:t>This is all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keyword does.  It does not magically make your method asynchronous!</a:t>
            </a:r>
          </a:p>
          <a:p>
            <a:r>
              <a:rPr lang="en-US" dirty="0" smtClean="0"/>
              <a:t>Use the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 when calling an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method that returns 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(more on that shortly)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string name = await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MyMethodAsync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();</a:t>
            </a:r>
          </a:p>
          <a:p>
            <a:pPr lvl="1"/>
            <a:r>
              <a:rPr lang="en-US" dirty="0"/>
              <a:t>Awaited methods are guaranteed to return on the thread on which they were </a:t>
            </a:r>
            <a:r>
              <a:rPr lang="en-US" dirty="0" smtClean="0"/>
              <a:t>called (more </a:t>
            </a:r>
            <a:r>
              <a:rPr lang="en-US" smtClean="0"/>
              <a:t>on this later…)</a:t>
            </a:r>
            <a:endParaRPr lang="en-US" dirty="0" smtClean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dirty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dirty="0" smtClean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82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isual Studio Live! Las Vegas 2012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15822</TotalTime>
  <Words>1006</Words>
  <Application>Microsoft Office PowerPoint</Application>
  <PresentationFormat>On-screen Show (4:3)</PresentationFormat>
  <Paragraphs>127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2_Custom Design</vt:lpstr>
      <vt:lpstr>Visual Studio Live! Las Vegas 2012</vt:lpstr>
      <vt:lpstr>Writing Asynchronous Code Using .NET 4.5 and C# 5.0</vt:lpstr>
      <vt:lpstr>Agenda</vt:lpstr>
      <vt:lpstr>What is asynchronous code?</vt:lpstr>
      <vt:lpstr>How Can I Use It?</vt:lpstr>
      <vt:lpstr>The Bad Way</vt:lpstr>
      <vt:lpstr>Example</vt:lpstr>
      <vt:lpstr>The Old Way</vt:lpstr>
      <vt:lpstr>Example</vt:lpstr>
      <vt:lpstr>The New Way</vt:lpstr>
      <vt:lpstr>How Does It Work?  Tasks!</vt:lpstr>
      <vt:lpstr>Naming Conventions</vt:lpstr>
      <vt:lpstr>Example</vt:lpstr>
      <vt:lpstr>Exception Handling</vt:lpstr>
      <vt:lpstr>Example</vt:lpstr>
      <vt:lpstr>Waiting</vt:lpstr>
      <vt:lpstr>Example</vt:lpstr>
      <vt:lpstr>Cancelling</vt:lpstr>
      <vt:lpstr>Example</vt:lpstr>
      <vt:lpstr>Parallelism</vt:lpstr>
      <vt:lpstr>Example</vt:lpstr>
      <vt:lpstr>Forcing Tasks to a New Thread</vt:lpstr>
      <vt:lpstr>Delaying Inside of a Task</vt:lpstr>
      <vt:lpstr>Example</vt:lpstr>
      <vt:lpstr>Synchronization Contexts</vt:lpstr>
      <vt:lpstr>Example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Brian</dc:creator>
  <cp:lastModifiedBy>Brian Peek</cp:lastModifiedBy>
  <cp:revision>195</cp:revision>
  <dcterms:created xsi:type="dcterms:W3CDTF">2004-06-15T18:50:25Z</dcterms:created>
  <dcterms:modified xsi:type="dcterms:W3CDTF">2012-03-15T19:58:37Z</dcterms:modified>
</cp:coreProperties>
</file>