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3" r:id="rId2"/>
  </p:sldMasterIdLst>
  <p:notesMasterIdLst>
    <p:notesMasterId r:id="rId38"/>
  </p:notesMasterIdLst>
  <p:handoutMasterIdLst>
    <p:handoutMasterId r:id="rId39"/>
  </p:handoutMasterIdLst>
  <p:sldIdLst>
    <p:sldId id="318" r:id="rId3"/>
    <p:sldId id="322" r:id="rId4"/>
    <p:sldId id="323" r:id="rId5"/>
    <p:sldId id="343" r:id="rId6"/>
    <p:sldId id="325" r:id="rId7"/>
    <p:sldId id="324" r:id="rId8"/>
    <p:sldId id="349" r:id="rId9"/>
    <p:sldId id="351" r:id="rId10"/>
    <p:sldId id="352" r:id="rId11"/>
    <p:sldId id="353" r:id="rId12"/>
    <p:sldId id="354" r:id="rId13"/>
    <p:sldId id="350" r:id="rId14"/>
    <p:sldId id="355" r:id="rId15"/>
    <p:sldId id="326" r:id="rId16"/>
    <p:sldId id="347" r:id="rId17"/>
    <p:sldId id="331" r:id="rId18"/>
    <p:sldId id="340" r:id="rId19"/>
    <p:sldId id="348" r:id="rId20"/>
    <p:sldId id="332" r:id="rId21"/>
    <p:sldId id="339" r:id="rId22"/>
    <p:sldId id="333" r:id="rId23"/>
    <p:sldId id="327" r:id="rId24"/>
    <p:sldId id="345" r:id="rId25"/>
    <p:sldId id="341" r:id="rId26"/>
    <p:sldId id="346" r:id="rId27"/>
    <p:sldId id="334" r:id="rId28"/>
    <p:sldId id="356" r:id="rId29"/>
    <p:sldId id="358" r:id="rId30"/>
    <p:sldId id="357" r:id="rId31"/>
    <p:sldId id="344" r:id="rId32"/>
    <p:sldId id="337" r:id="rId33"/>
    <p:sldId id="342" r:id="rId34"/>
    <p:sldId id="338" r:id="rId35"/>
    <p:sldId id="329" r:id="rId36"/>
    <p:sldId id="330" r:id="rId3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FFCC00"/>
    <a:srgbClr val="80FF00"/>
    <a:srgbClr val="00FF00"/>
    <a:srgbClr val="669B48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0370" autoAdjust="0"/>
  </p:normalViewPr>
  <p:slideViewPr>
    <p:cSldViewPr snapToGrid="0">
      <p:cViewPr>
        <p:scale>
          <a:sx n="125" d="100"/>
          <a:sy n="125" d="100"/>
        </p:scale>
        <p:origin x="-30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890" y="-5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/>
              <a:t>Visual Studio Live! Las Vegas 2012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fld id="{35BA6888-18E8-42B1-A3B2-DADEABE13A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37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/>
              <a:t>Visual Studio Live! Las Vegas 2011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D0660C73-A201-4CED-AC65-3C5599C24A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1133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735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922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38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48440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4380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677077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03390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66493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16782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03381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884457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6592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365670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6234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89724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2608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221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395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244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342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2038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392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65175" y="1995488"/>
            <a:ext cx="7343775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dirty="0" smtClean="0"/>
              <a:t>Windows 8 Metro-style Application Contracts and Extensibility </a:t>
            </a:r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089400" y="3022600"/>
            <a:ext cx="3987800" cy="459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2000" b="1" dirty="0" smtClean="0">
                <a:solidFill>
                  <a:srgbClr val="00B0EB"/>
                </a:solidFill>
                <a:latin typeface="Arial" charset="0"/>
              </a:rPr>
              <a:t>Senior Technical Evangelist</a:t>
            </a:r>
          </a:p>
          <a:p>
            <a:pPr algn="r" eaLnBrk="1" hangingPunct="1"/>
            <a:r>
              <a:rPr lang="en-US" sz="2000" b="1" dirty="0" smtClean="0">
                <a:solidFill>
                  <a:srgbClr val="00B0EB"/>
                </a:solidFill>
                <a:latin typeface="Arial" charset="0"/>
              </a:rPr>
              <a:t>Microsoft</a:t>
            </a:r>
          </a:p>
          <a:p>
            <a:pPr algn="r" eaLnBrk="1" hangingPunct="1"/>
            <a:r>
              <a:rPr lang="nn-NO" sz="1800" b="1" dirty="0" smtClean="0">
                <a:solidFill>
                  <a:srgbClr val="00B0EB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nn-NO" sz="1800" b="1" dirty="0" smtClean="0">
                <a:solidFill>
                  <a:srgbClr val="00B0EB"/>
                </a:solidFill>
                <a:latin typeface="Arial" charset="0"/>
              </a:rPr>
              <a:t>brpeek@microsoft.com</a:t>
            </a:r>
          </a:p>
          <a:p>
            <a:pPr algn="r" eaLnBrk="1" hangingPunct="1"/>
            <a:r>
              <a:rPr lang="nn-NO" sz="1800" b="1" dirty="0" smtClean="0">
                <a:solidFill>
                  <a:srgbClr val="00B0EB"/>
                </a:solidFill>
                <a:latin typeface="Arial" charset="0"/>
              </a:rPr>
              <a:t>Twitter: @BrianPeek</a:t>
            </a: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164263" y="5007635"/>
            <a:ext cx="19129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>
                <a:solidFill>
                  <a:srgbClr val="00B0EB"/>
                </a:solidFill>
                <a:latin typeface="Arial" charset="0"/>
              </a:rPr>
              <a:t>Intermediate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 Picker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File Open Picker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59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Save Picker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</a:t>
            </a:r>
            <a:r>
              <a:rPr lang="en-US" dirty="0" err="1" smtClean="0">
                <a:solidFill>
                  <a:srgbClr val="FFC000"/>
                </a:solidFill>
              </a:rPr>
              <a:t>Windows.Storage.Pickers.FileSavePicker</a:t>
            </a:r>
            <a:r>
              <a:rPr lang="en-US" dirty="0" smtClean="0"/>
              <a:t> </a:t>
            </a:r>
            <a:r>
              <a:rPr lang="en-US" dirty="0"/>
              <a:t>object</a:t>
            </a:r>
          </a:p>
          <a:p>
            <a:r>
              <a:rPr lang="en-US" dirty="0"/>
              <a:t>Set </a:t>
            </a:r>
            <a:r>
              <a:rPr lang="en-US" dirty="0" smtClean="0"/>
              <a:t>the </a:t>
            </a:r>
            <a:r>
              <a:rPr lang="en-US" dirty="0" err="1">
                <a:solidFill>
                  <a:srgbClr val="FFC000"/>
                </a:solidFill>
              </a:rPr>
              <a:t>SuggestedStartLocation</a:t>
            </a:r>
            <a:r>
              <a:rPr lang="en-US" dirty="0"/>
              <a:t>, and </a:t>
            </a:r>
            <a:r>
              <a:rPr lang="en-US" dirty="0" err="1" smtClean="0">
                <a:solidFill>
                  <a:srgbClr val="FFC000"/>
                </a:solidFill>
              </a:rPr>
              <a:t>FileTypeChoices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appropriately</a:t>
            </a:r>
          </a:p>
          <a:p>
            <a:pPr lvl="1"/>
            <a:r>
              <a:rPr lang="en-US" dirty="0" smtClean="0"/>
              <a:t>There are a variety of other properties that can be set to customize the experience</a:t>
            </a:r>
            <a:endParaRPr lang="en-US" dirty="0"/>
          </a:p>
          <a:p>
            <a:r>
              <a:rPr lang="en-US" dirty="0"/>
              <a:t>Call the </a:t>
            </a:r>
            <a:r>
              <a:rPr lang="en-US" dirty="0" err="1" smtClean="0">
                <a:solidFill>
                  <a:srgbClr val="FFC000"/>
                </a:solidFill>
              </a:rPr>
              <a:t>PickSaveFileAsync</a:t>
            </a:r>
            <a:r>
              <a:rPr lang="en-US" dirty="0" smtClean="0">
                <a:solidFill>
                  <a:srgbClr val="FFC000"/>
                </a:solidFill>
              </a:rPr>
              <a:t>()</a:t>
            </a:r>
            <a:r>
              <a:rPr lang="en-US" dirty="0" smtClean="0"/>
              <a:t> method</a:t>
            </a:r>
          </a:p>
          <a:p>
            <a:r>
              <a:rPr lang="en-US" dirty="0" smtClean="0"/>
              <a:t>You will get back a </a:t>
            </a:r>
            <a:r>
              <a:rPr lang="en-US" dirty="0" err="1" smtClean="0">
                <a:solidFill>
                  <a:srgbClr val="FFC000"/>
                </a:solidFill>
              </a:rPr>
              <a:t>StorageFile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that is used to actually manipulate the data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08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Save Picker UI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" y="1400116"/>
            <a:ext cx="8244840" cy="4635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362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Save Picker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File Save Picker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26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two sides to sharing in Windows 8:  Source and Target</a:t>
            </a:r>
          </a:p>
          <a:p>
            <a:r>
              <a:rPr lang="en-US" dirty="0" smtClean="0"/>
              <a:t>Source</a:t>
            </a:r>
          </a:p>
          <a:p>
            <a:pPr lvl="1"/>
            <a:r>
              <a:rPr lang="en-US" dirty="0" smtClean="0"/>
              <a:t>Sharing an item from your application to another</a:t>
            </a:r>
          </a:p>
          <a:p>
            <a:r>
              <a:rPr lang="en-US" dirty="0" smtClean="0"/>
              <a:t>Target</a:t>
            </a:r>
          </a:p>
          <a:p>
            <a:pPr lvl="1"/>
            <a:r>
              <a:rPr lang="en-US" dirty="0" smtClean="0"/>
              <a:t>Accepting a shared item from another application</a:t>
            </a:r>
            <a:endParaRPr lang="en-US" dirty="0"/>
          </a:p>
          <a:p>
            <a:r>
              <a:rPr lang="en-US" dirty="0" smtClean="0"/>
              <a:t>It may not make sense for your application to support both a source and target – use what fits!</a:t>
            </a:r>
          </a:p>
        </p:txBody>
      </p:sp>
    </p:spTree>
    <p:extLst>
      <p:ext uri="{BB962C8B-B14F-4D97-AF65-F5344CB8AC3E}">
        <p14:creationId xmlns:p14="http://schemas.microsoft.com/office/powerpoint/2010/main" val="41070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Source Example (Metro IE)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11" y="1359952"/>
            <a:ext cx="8125579" cy="4568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41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Setup the </a:t>
            </a:r>
            <a:r>
              <a:rPr lang="en-US" dirty="0" err="1" smtClean="0">
                <a:solidFill>
                  <a:srgbClr val="FFC000"/>
                </a:solidFill>
              </a:rPr>
              <a:t>DataTransferManager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smtClean="0"/>
              <a:t>This is the “bridge” between applications when sharing</a:t>
            </a:r>
          </a:p>
          <a:p>
            <a:r>
              <a:rPr lang="en-US" dirty="0" smtClean="0"/>
              <a:t>Hookup the </a:t>
            </a:r>
            <a:r>
              <a:rPr lang="en-US" dirty="0" err="1" smtClean="0">
                <a:solidFill>
                  <a:srgbClr val="FFC000"/>
                </a:solidFill>
              </a:rPr>
              <a:t>DataRequested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event</a:t>
            </a:r>
          </a:p>
          <a:p>
            <a:pPr lvl="1"/>
            <a:r>
              <a:rPr lang="en-US" dirty="0" smtClean="0"/>
              <a:t>This is the callback telling the application that the Share charm was selected</a:t>
            </a:r>
          </a:p>
          <a:p>
            <a:r>
              <a:rPr lang="en-US" dirty="0" smtClean="0"/>
              <a:t>In the </a:t>
            </a:r>
            <a:r>
              <a:rPr lang="en-US" dirty="0" err="1" smtClean="0">
                <a:solidFill>
                  <a:srgbClr val="FFC000"/>
                </a:solidFill>
              </a:rPr>
              <a:t>DataRequested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event, set the appropriate properties on the </a:t>
            </a:r>
            <a:r>
              <a:rPr lang="en-US" dirty="0" err="1" smtClean="0">
                <a:solidFill>
                  <a:srgbClr val="FFC000"/>
                </a:solidFill>
              </a:rPr>
              <a:t>DataPackage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that is part of the event arguments</a:t>
            </a:r>
          </a:p>
          <a:p>
            <a:pPr lvl="1"/>
            <a:r>
              <a:rPr lang="en-US" dirty="0" smtClean="0"/>
              <a:t>Set </a:t>
            </a:r>
            <a:r>
              <a:rPr lang="en-US" dirty="0" smtClean="0">
                <a:solidFill>
                  <a:srgbClr val="FFC000"/>
                </a:solidFill>
              </a:rPr>
              <a:t>Title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000"/>
                </a:solidFill>
              </a:rPr>
              <a:t>Description</a:t>
            </a:r>
            <a:r>
              <a:rPr lang="en-US" dirty="0" smtClean="0"/>
              <a:t> at a minimum</a:t>
            </a:r>
          </a:p>
          <a:p>
            <a:r>
              <a:rPr lang="en-US" dirty="0" smtClean="0"/>
              <a:t>Call the appropriate </a:t>
            </a:r>
            <a:r>
              <a:rPr lang="en-US" dirty="0" smtClean="0">
                <a:solidFill>
                  <a:srgbClr val="FFC000"/>
                </a:solidFill>
              </a:rPr>
              <a:t>Set</a:t>
            </a:r>
            <a:r>
              <a:rPr lang="en-US" dirty="0" smtClean="0"/>
              <a:t> method to pass the actual data</a:t>
            </a:r>
          </a:p>
        </p:txBody>
      </p:sp>
    </p:spTree>
    <p:extLst>
      <p:ext uri="{BB962C8B-B14F-4D97-AF65-F5344CB8AC3E}">
        <p14:creationId xmlns:p14="http://schemas.microsoft.com/office/powerpoint/2010/main" val="244906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Share 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44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Target Example (Metro IE / Mail)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54" y="1453890"/>
            <a:ext cx="8134693" cy="4573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457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Target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Override the </a:t>
            </a:r>
            <a:r>
              <a:rPr lang="en-US" dirty="0" err="1" smtClean="0">
                <a:solidFill>
                  <a:srgbClr val="FFC000"/>
                </a:solidFill>
              </a:rPr>
              <a:t>OnShareTargetActivated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 on the </a:t>
            </a:r>
            <a:r>
              <a:rPr lang="en-US" dirty="0" smtClean="0">
                <a:solidFill>
                  <a:srgbClr val="FFC000"/>
                </a:solidFill>
              </a:rPr>
              <a:t>App</a:t>
            </a:r>
            <a:r>
              <a:rPr lang="en-US" dirty="0" smtClean="0"/>
              <a:t> class</a:t>
            </a:r>
          </a:p>
          <a:p>
            <a:pPr lvl="1"/>
            <a:r>
              <a:rPr lang="en-US" dirty="0" smtClean="0"/>
              <a:t>In this method, handle the properties passed via the event arguments</a:t>
            </a:r>
          </a:p>
          <a:p>
            <a:pPr lvl="1"/>
            <a:r>
              <a:rPr lang="en-US" dirty="0" smtClean="0"/>
              <a:t>In general, open the appropriate page that would handle the sharing target and let it do the work</a:t>
            </a:r>
          </a:p>
          <a:p>
            <a:pPr lvl="1"/>
            <a:r>
              <a:rPr lang="en-US" dirty="0" smtClean="0"/>
              <a:t>Setup anything your app requires to run since this is the actual entry point when sharing to your application</a:t>
            </a:r>
          </a:p>
          <a:p>
            <a:r>
              <a:rPr lang="en-US" dirty="0" smtClean="0"/>
              <a:t>In the </a:t>
            </a:r>
            <a:r>
              <a:rPr lang="en-US" dirty="0" err="1" smtClean="0">
                <a:solidFill>
                  <a:srgbClr val="FFC000"/>
                </a:solidFill>
              </a:rPr>
              <a:t>Package.appxmanifest</a:t>
            </a:r>
            <a:r>
              <a:rPr lang="en-US" dirty="0" smtClean="0"/>
              <a:t> file, add the </a:t>
            </a:r>
            <a:r>
              <a:rPr lang="en-US" dirty="0" smtClean="0">
                <a:solidFill>
                  <a:srgbClr val="FFC000"/>
                </a:solidFill>
              </a:rPr>
              <a:t>Share Target </a:t>
            </a:r>
            <a:r>
              <a:rPr lang="en-US" dirty="0" smtClean="0"/>
              <a:t>declaration and setup its properties</a:t>
            </a:r>
          </a:p>
          <a:p>
            <a:pPr lvl="1"/>
            <a:r>
              <a:rPr lang="en-US" dirty="0" smtClean="0"/>
              <a:t>This tells the OS that this application can respond as a sharing target, if the source is sharing a type the application can handle</a:t>
            </a:r>
          </a:p>
          <a:p>
            <a:pPr lvl="1"/>
            <a:r>
              <a:rPr lang="en-US" dirty="0" smtClean="0"/>
              <a:t>Be sure to setup Data Formats and Supported File Types at a minimum!</a:t>
            </a:r>
          </a:p>
          <a:p>
            <a:r>
              <a:rPr lang="en-US" dirty="0" smtClean="0"/>
              <a:t>Call </a:t>
            </a:r>
            <a:r>
              <a:rPr lang="en-US" dirty="0" err="1" smtClean="0">
                <a:solidFill>
                  <a:srgbClr val="FFC000"/>
                </a:solidFill>
              </a:rPr>
              <a:t>ReportStarted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000"/>
                </a:solidFill>
              </a:rPr>
              <a:t>ReportCompleted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on the </a:t>
            </a:r>
            <a:r>
              <a:rPr lang="en-US" dirty="0" err="1" smtClean="0">
                <a:solidFill>
                  <a:srgbClr val="FFC000"/>
                </a:solidFill>
              </a:rPr>
              <a:t>ShareOperation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before and after you are done working with the data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37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are contracts?</a:t>
            </a:r>
          </a:p>
          <a:p>
            <a:r>
              <a:rPr lang="en-US" dirty="0" smtClean="0"/>
              <a:t>How do I use them?</a:t>
            </a:r>
          </a:p>
          <a:p>
            <a:pPr lvl="1"/>
            <a:r>
              <a:rPr lang="en-US" dirty="0" smtClean="0"/>
              <a:t>File Open/Save Picker</a:t>
            </a:r>
          </a:p>
          <a:p>
            <a:pPr lvl="1"/>
            <a:r>
              <a:rPr lang="en-US" dirty="0"/>
              <a:t>Share</a:t>
            </a:r>
          </a:p>
          <a:p>
            <a:pPr lvl="1"/>
            <a:r>
              <a:rPr lang="en-US" dirty="0" smtClean="0"/>
              <a:t>Search</a:t>
            </a:r>
          </a:p>
          <a:p>
            <a:pPr lvl="1"/>
            <a:r>
              <a:rPr lang="en-US" dirty="0" smtClean="0"/>
              <a:t>Print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Target (The Easier Way)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Add a new </a:t>
            </a:r>
            <a:r>
              <a:rPr lang="en-US" dirty="0">
                <a:solidFill>
                  <a:srgbClr val="FFC000"/>
                </a:solidFill>
              </a:rPr>
              <a:t>Share Contract </a:t>
            </a:r>
            <a:r>
              <a:rPr lang="en-US" dirty="0"/>
              <a:t>to the project</a:t>
            </a:r>
          </a:p>
          <a:p>
            <a:r>
              <a:rPr lang="en-US" dirty="0"/>
              <a:t>This automatically </a:t>
            </a:r>
            <a:r>
              <a:rPr lang="en-US" dirty="0" smtClean="0"/>
              <a:t>does 2 things:</a:t>
            </a:r>
          </a:p>
          <a:p>
            <a:pPr lvl="1"/>
            <a:r>
              <a:rPr lang="en-US" dirty="0" smtClean="0"/>
              <a:t>Sets </a:t>
            </a:r>
            <a:r>
              <a:rPr lang="en-US" dirty="0"/>
              <a:t>up the </a:t>
            </a:r>
            <a:r>
              <a:rPr lang="en-US" dirty="0" err="1" smtClean="0">
                <a:solidFill>
                  <a:srgbClr val="FFC000"/>
                </a:solidFill>
              </a:rPr>
              <a:t>Package.appxmanifest</a:t>
            </a:r>
            <a:r>
              <a:rPr lang="en-US" dirty="0" smtClean="0"/>
              <a:t> file 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dds the </a:t>
            </a:r>
            <a:r>
              <a:rPr lang="en-US" dirty="0" err="1" smtClean="0">
                <a:solidFill>
                  <a:srgbClr val="FFC000"/>
                </a:solidFill>
              </a:rPr>
              <a:t>OnShareTargetActivated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override to the </a:t>
            </a:r>
            <a:r>
              <a:rPr lang="en-US" dirty="0" smtClean="0">
                <a:solidFill>
                  <a:srgbClr val="FFC000"/>
                </a:solidFill>
              </a:rPr>
              <a:t>App</a:t>
            </a:r>
            <a:r>
              <a:rPr lang="en-US" dirty="0" smtClean="0"/>
              <a:t> class, with code to call the </a:t>
            </a:r>
            <a:r>
              <a:rPr lang="en-US" dirty="0" smtClean="0">
                <a:solidFill>
                  <a:srgbClr val="FFC000"/>
                </a:solidFill>
              </a:rPr>
              <a:t>Activate</a:t>
            </a:r>
            <a:r>
              <a:rPr lang="en-US" dirty="0" smtClean="0"/>
              <a:t> method on the generated XAML page </a:t>
            </a:r>
          </a:p>
          <a:p>
            <a:r>
              <a:rPr lang="en-US" dirty="0" smtClean="0"/>
              <a:t>You need to do a few things:</a:t>
            </a:r>
          </a:p>
          <a:p>
            <a:pPr lvl="1"/>
            <a:r>
              <a:rPr lang="en-US" dirty="0" smtClean="0"/>
              <a:t>Setup the types in the manifest file</a:t>
            </a:r>
          </a:p>
          <a:p>
            <a:pPr lvl="1"/>
            <a:r>
              <a:rPr lang="en-US" dirty="0"/>
              <a:t>Modify/finish the UI in the generated XAML page</a:t>
            </a:r>
          </a:p>
          <a:p>
            <a:pPr lvl="1"/>
            <a:r>
              <a:rPr lang="en-US" dirty="0" smtClean="0"/>
              <a:t>Modify/finish the implementation of the </a:t>
            </a:r>
            <a:r>
              <a:rPr lang="en-US" dirty="0" smtClean="0">
                <a:solidFill>
                  <a:srgbClr val="FFC000"/>
                </a:solidFill>
              </a:rPr>
              <a:t>Activate</a:t>
            </a:r>
            <a:r>
              <a:rPr lang="en-US" dirty="0" smtClean="0"/>
              <a:t> method that was created</a:t>
            </a:r>
          </a:p>
          <a:p>
            <a:pPr lvl="1"/>
            <a:r>
              <a:rPr lang="en-US" dirty="0" smtClean="0"/>
              <a:t>Modify/finish the implementation of the </a:t>
            </a:r>
            <a:r>
              <a:rPr lang="en-US" dirty="0" err="1" smtClean="0">
                <a:solidFill>
                  <a:srgbClr val="FFC000"/>
                </a:solidFill>
              </a:rPr>
              <a:t>ShareButton_Click</a:t>
            </a:r>
            <a:r>
              <a:rPr lang="en-US" dirty="0" smtClean="0"/>
              <a:t> method that was created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13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Share Target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74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Search charm defaults to the active application</a:t>
            </a:r>
          </a:p>
          <a:p>
            <a:r>
              <a:rPr lang="en-US" dirty="0" smtClean="0"/>
              <a:t>The application can provide real-time suggestions as the user types</a:t>
            </a:r>
          </a:p>
          <a:p>
            <a:r>
              <a:rPr lang="en-US" dirty="0" smtClean="0"/>
              <a:t>The user can select other applications to search from the list</a:t>
            </a:r>
          </a:p>
        </p:txBody>
      </p:sp>
    </p:spTree>
    <p:extLst>
      <p:ext uri="{BB962C8B-B14F-4D97-AF65-F5344CB8AC3E}">
        <p14:creationId xmlns:p14="http://schemas.microsoft.com/office/powerpoint/2010/main" val="8887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Example (Store)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72" y="1371599"/>
            <a:ext cx="8232057" cy="462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ight Arrow 4"/>
          <p:cNvSpPr/>
          <p:nvPr/>
        </p:nvSpPr>
        <p:spPr bwMode="auto">
          <a:xfrm>
            <a:off x="5026854" y="1371599"/>
            <a:ext cx="1746740" cy="6119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Current App</a:t>
            </a:r>
          </a:p>
        </p:txBody>
      </p:sp>
      <p:sp>
        <p:nvSpPr>
          <p:cNvPr id="6" name="Right Arrow 5"/>
          <p:cNvSpPr/>
          <p:nvPr/>
        </p:nvSpPr>
        <p:spPr bwMode="auto">
          <a:xfrm>
            <a:off x="5030371" y="2709200"/>
            <a:ext cx="1713915" cy="6119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Grouping</a:t>
            </a:r>
          </a:p>
        </p:txBody>
      </p:sp>
      <p:sp>
        <p:nvSpPr>
          <p:cNvPr id="7" name="Right Arrow 6"/>
          <p:cNvSpPr/>
          <p:nvPr/>
        </p:nvSpPr>
        <p:spPr bwMode="auto">
          <a:xfrm>
            <a:off x="5026855" y="2123044"/>
            <a:ext cx="1713915" cy="6119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Suggestions</a:t>
            </a:r>
          </a:p>
        </p:txBody>
      </p:sp>
      <p:sp>
        <p:nvSpPr>
          <p:cNvPr id="8" name="Right Arrow 7"/>
          <p:cNvSpPr/>
          <p:nvPr/>
        </p:nvSpPr>
        <p:spPr bwMode="auto">
          <a:xfrm>
            <a:off x="5026854" y="5115948"/>
            <a:ext cx="1713915" cy="6119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Other apps</a:t>
            </a:r>
          </a:p>
        </p:txBody>
      </p:sp>
    </p:spTree>
    <p:extLst>
      <p:ext uri="{BB962C8B-B14F-4D97-AF65-F5344CB8AC3E}">
        <p14:creationId xmlns:p14="http://schemas.microsoft.com/office/powerpoint/2010/main" val="29451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Override the </a:t>
            </a:r>
            <a:r>
              <a:rPr lang="en-US" dirty="0" err="1" smtClean="0">
                <a:solidFill>
                  <a:srgbClr val="FFC000"/>
                </a:solidFill>
              </a:rPr>
              <a:t>OnSearchActivated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 </a:t>
            </a:r>
            <a:r>
              <a:rPr lang="en-US" dirty="0"/>
              <a:t>on the </a:t>
            </a:r>
            <a:r>
              <a:rPr lang="en-US" dirty="0">
                <a:solidFill>
                  <a:srgbClr val="FFC000"/>
                </a:solidFill>
              </a:rPr>
              <a:t>App</a:t>
            </a:r>
            <a:r>
              <a:rPr lang="en-US" dirty="0"/>
              <a:t> class</a:t>
            </a:r>
          </a:p>
          <a:p>
            <a:pPr lvl="1"/>
            <a:r>
              <a:rPr lang="en-US" dirty="0"/>
              <a:t>In this method, handle the properties passed via the event arguments</a:t>
            </a:r>
          </a:p>
          <a:p>
            <a:pPr lvl="1"/>
            <a:r>
              <a:rPr lang="en-US" dirty="0"/>
              <a:t>In general, open the appropriate page that would handle the sharing target and let it do the </a:t>
            </a:r>
            <a:r>
              <a:rPr lang="en-US" dirty="0" smtClean="0"/>
              <a:t>work</a:t>
            </a:r>
          </a:p>
          <a:p>
            <a:pPr lvl="1"/>
            <a:r>
              <a:rPr lang="en-US" dirty="0"/>
              <a:t>Setup anything your app requires to run since this is the actual entry point when sharing to your </a:t>
            </a:r>
            <a:r>
              <a:rPr lang="en-US" dirty="0" smtClean="0"/>
              <a:t>application</a:t>
            </a:r>
            <a:endParaRPr lang="en-US" dirty="0"/>
          </a:p>
          <a:p>
            <a:r>
              <a:rPr lang="en-US" dirty="0"/>
              <a:t>In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file, add the </a:t>
            </a:r>
            <a:r>
              <a:rPr lang="en-US" dirty="0" smtClean="0"/>
              <a:t>Search declaration </a:t>
            </a:r>
          </a:p>
          <a:p>
            <a:pPr lvl="1"/>
            <a:r>
              <a:rPr lang="en-US" dirty="0" smtClean="0"/>
              <a:t>This </a:t>
            </a:r>
            <a:r>
              <a:rPr lang="en-US" dirty="0"/>
              <a:t>tells the OS that this application can respond as a </a:t>
            </a:r>
            <a:r>
              <a:rPr lang="en-US" dirty="0" smtClean="0"/>
              <a:t>search target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19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(The Easy Way)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Add a new </a:t>
            </a:r>
            <a:r>
              <a:rPr lang="en-US" dirty="0" smtClean="0">
                <a:solidFill>
                  <a:srgbClr val="FFC000"/>
                </a:solidFill>
              </a:rPr>
              <a:t>Search Contract </a:t>
            </a:r>
            <a:r>
              <a:rPr lang="en-US" dirty="0"/>
              <a:t>to the project</a:t>
            </a:r>
          </a:p>
          <a:p>
            <a:r>
              <a:rPr lang="en-US" dirty="0"/>
              <a:t>This automatically does 2 things:</a:t>
            </a:r>
          </a:p>
          <a:p>
            <a:pPr lvl="1"/>
            <a:r>
              <a:rPr lang="en-US" dirty="0"/>
              <a:t>Sets up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 </a:t>
            </a:r>
          </a:p>
          <a:p>
            <a:pPr lvl="1"/>
            <a:r>
              <a:rPr lang="en-US" dirty="0"/>
              <a:t>Adds the </a:t>
            </a:r>
            <a:r>
              <a:rPr lang="en-US" dirty="0" err="1" smtClean="0">
                <a:solidFill>
                  <a:srgbClr val="FFC000"/>
                </a:solidFill>
              </a:rPr>
              <a:t>OnSearchActivated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override </a:t>
            </a:r>
            <a:r>
              <a:rPr lang="en-US" dirty="0"/>
              <a:t>to the </a:t>
            </a:r>
            <a:r>
              <a:rPr lang="en-US" dirty="0">
                <a:solidFill>
                  <a:srgbClr val="FFC000"/>
                </a:solidFill>
              </a:rPr>
              <a:t>App</a:t>
            </a:r>
            <a:r>
              <a:rPr lang="en-US" dirty="0"/>
              <a:t> class, with code to call the </a:t>
            </a:r>
            <a:r>
              <a:rPr lang="en-US" dirty="0">
                <a:solidFill>
                  <a:srgbClr val="FFC000"/>
                </a:solidFill>
              </a:rPr>
              <a:t>Activate</a:t>
            </a:r>
            <a:r>
              <a:rPr lang="en-US" dirty="0"/>
              <a:t> method on the generated XAML page </a:t>
            </a:r>
          </a:p>
          <a:p>
            <a:r>
              <a:rPr lang="en-US" dirty="0"/>
              <a:t>You need </a:t>
            </a:r>
            <a:r>
              <a:rPr lang="en-US" dirty="0" smtClean="0"/>
              <a:t>to:</a:t>
            </a:r>
            <a:endParaRPr lang="en-US" dirty="0"/>
          </a:p>
          <a:p>
            <a:pPr lvl="1"/>
            <a:r>
              <a:rPr lang="en-US" dirty="0" smtClean="0"/>
              <a:t>Move the appropriate code snippet to the </a:t>
            </a:r>
            <a:r>
              <a:rPr lang="en-US" dirty="0" err="1" smtClean="0">
                <a:solidFill>
                  <a:srgbClr val="FFC000"/>
                </a:solidFill>
              </a:rPr>
              <a:t>OnLaunched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pPr lvl="1"/>
            <a:r>
              <a:rPr lang="en-US" dirty="0" smtClean="0"/>
              <a:t>Modify/finish the UI in the generated XAML page</a:t>
            </a:r>
          </a:p>
          <a:p>
            <a:pPr lvl="1"/>
            <a:r>
              <a:rPr lang="en-US" dirty="0" smtClean="0"/>
              <a:t>Modify/finish the </a:t>
            </a:r>
            <a:r>
              <a:rPr lang="en-US" dirty="0" smtClean="0">
                <a:solidFill>
                  <a:srgbClr val="FFC000"/>
                </a:solidFill>
              </a:rPr>
              <a:t>Activate</a:t>
            </a:r>
            <a:r>
              <a:rPr lang="en-US" dirty="0" smtClean="0"/>
              <a:t> and </a:t>
            </a:r>
            <a:r>
              <a:rPr lang="en-US" dirty="0" err="1" smtClean="0">
                <a:solidFill>
                  <a:srgbClr val="FFC000"/>
                </a:solidFill>
              </a:rPr>
              <a:t>OnNavigatedTo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generated methods (set Results and Filters)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96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Search contract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73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Suggestions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Provide a real-time list of suggested search queries</a:t>
            </a:r>
          </a:p>
          <a:p>
            <a:pPr lvl="1"/>
            <a:r>
              <a:rPr lang="en-US" dirty="0" smtClean="0"/>
              <a:t>These are things that can be searched for by your app</a:t>
            </a:r>
          </a:p>
          <a:p>
            <a:pPr lvl="1"/>
            <a:r>
              <a:rPr lang="en-US" dirty="0" smtClean="0"/>
              <a:t>These suggestions go to the app where the search is performed</a:t>
            </a:r>
          </a:p>
          <a:p>
            <a:r>
              <a:rPr lang="en-US" dirty="0" smtClean="0"/>
              <a:t>Provide a real-time list of results</a:t>
            </a:r>
          </a:p>
          <a:p>
            <a:pPr lvl="1"/>
            <a:r>
              <a:rPr lang="en-US" dirty="0" smtClean="0"/>
              <a:t>These are specific things the app has found</a:t>
            </a:r>
          </a:p>
          <a:p>
            <a:pPr lvl="1"/>
            <a:r>
              <a:rPr lang="en-US" b="1" dirty="0" smtClean="0"/>
              <a:t>Must</a:t>
            </a:r>
            <a:r>
              <a:rPr lang="en-US" dirty="0" smtClean="0"/>
              <a:t> contain an icon and be a strong match</a:t>
            </a:r>
          </a:p>
          <a:p>
            <a:pPr lvl="1"/>
            <a:r>
              <a:rPr lang="en-US" dirty="0" smtClean="0"/>
              <a:t>These results go directly to the result details in the application</a:t>
            </a:r>
          </a:p>
        </p:txBody>
      </p:sp>
    </p:spTree>
    <p:extLst>
      <p:ext uri="{BB962C8B-B14F-4D97-AF65-F5344CB8AC3E}">
        <p14:creationId xmlns:p14="http://schemas.microsoft.com/office/powerpoint/2010/main" val="23002284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Suggestions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Hook the </a:t>
            </a:r>
            <a:r>
              <a:rPr lang="en-US" dirty="0" err="1">
                <a:solidFill>
                  <a:srgbClr val="FFC000"/>
                </a:solidFill>
              </a:rPr>
              <a:t>SuggestionsRequested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and the </a:t>
            </a:r>
            <a:r>
              <a:rPr lang="en-US" dirty="0" err="1">
                <a:solidFill>
                  <a:srgbClr val="FFC000"/>
                </a:solidFill>
              </a:rPr>
              <a:t>ResultSuggestionChosen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events on the </a:t>
            </a:r>
            <a:r>
              <a:rPr lang="en-US" dirty="0" err="1">
                <a:solidFill>
                  <a:srgbClr val="FFC000"/>
                </a:solidFill>
              </a:rPr>
              <a:t>SearchPane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object</a:t>
            </a:r>
          </a:p>
          <a:p>
            <a:r>
              <a:rPr lang="en-US" dirty="0"/>
              <a:t>In the </a:t>
            </a:r>
            <a:r>
              <a:rPr lang="en-US" dirty="0" err="1">
                <a:solidFill>
                  <a:srgbClr val="FFC000"/>
                </a:solidFill>
              </a:rPr>
              <a:t>SuggestionsRequested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handler, append query results to the </a:t>
            </a:r>
            <a:r>
              <a:rPr lang="en-US" dirty="0" err="1">
                <a:solidFill>
                  <a:srgbClr val="FFC000"/>
                </a:solidFill>
              </a:rPr>
              <a:t>SearchSuggestionCollection</a:t>
            </a:r>
            <a:endParaRPr lang="en-US" dirty="0">
              <a:solidFill>
                <a:srgbClr val="FFC000"/>
              </a:solidFill>
            </a:endParaRPr>
          </a:p>
          <a:p>
            <a:pPr lvl="1"/>
            <a:r>
              <a:rPr lang="en-US" dirty="0" err="1">
                <a:solidFill>
                  <a:srgbClr val="FFC000"/>
                </a:solidFill>
              </a:rPr>
              <a:t>AppendQuerySuggestion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– Plain-text result</a:t>
            </a:r>
          </a:p>
          <a:p>
            <a:pPr lvl="1"/>
            <a:r>
              <a:rPr lang="en-US" dirty="0" err="1">
                <a:solidFill>
                  <a:srgbClr val="FFC000"/>
                </a:solidFill>
              </a:rPr>
              <a:t>AppendSearchSeparator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– Group results</a:t>
            </a:r>
          </a:p>
          <a:p>
            <a:pPr lvl="1"/>
            <a:r>
              <a:rPr lang="en-US" dirty="0" err="1">
                <a:solidFill>
                  <a:srgbClr val="FFC000"/>
                </a:solidFill>
              </a:rPr>
              <a:t>AppendResultSuggestion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– Provide image and additional information, including a “tag”</a:t>
            </a:r>
          </a:p>
          <a:p>
            <a:r>
              <a:rPr lang="en-US" dirty="0"/>
              <a:t>In the </a:t>
            </a:r>
            <a:r>
              <a:rPr lang="en-US" dirty="0" err="1">
                <a:solidFill>
                  <a:srgbClr val="FFC000"/>
                </a:solidFill>
              </a:rPr>
              <a:t>ResultSuggestionChosen</a:t>
            </a:r>
            <a:r>
              <a:rPr lang="en-US" dirty="0"/>
              <a:t>, handle the item the user selected based on the </a:t>
            </a:r>
            <a:r>
              <a:rPr lang="en-US" dirty="0">
                <a:solidFill>
                  <a:srgbClr val="FFC000"/>
                </a:solidFill>
              </a:rPr>
              <a:t>Tag</a:t>
            </a:r>
            <a:r>
              <a:rPr lang="en-US" dirty="0"/>
              <a:t> </a:t>
            </a:r>
            <a:r>
              <a:rPr lang="en-US" dirty="0" smtClean="0"/>
              <a:t>property.</a:t>
            </a:r>
          </a:p>
          <a:p>
            <a:pPr lvl="1"/>
            <a:r>
              <a:rPr lang="en-US" dirty="0" smtClean="0"/>
              <a:t>Note </a:t>
            </a:r>
            <a:r>
              <a:rPr lang="en-US" dirty="0"/>
              <a:t>this only works with items added via the </a:t>
            </a:r>
            <a:r>
              <a:rPr lang="en-US" dirty="0" err="1">
                <a:solidFill>
                  <a:srgbClr val="FFC000"/>
                </a:solidFill>
              </a:rPr>
              <a:t>AppendResultSuggestion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pPr lvl="1"/>
            <a:r>
              <a:rPr lang="en-US" dirty="0" smtClean="0"/>
              <a:t>Items added via </a:t>
            </a:r>
            <a:r>
              <a:rPr lang="en-US" dirty="0" err="1" smtClean="0">
                <a:solidFill>
                  <a:srgbClr val="FFC000"/>
                </a:solidFill>
              </a:rPr>
              <a:t>AppendQuerySuggestion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will be sent to the standard Search Results page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31622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Adding Suggestions to 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2153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Contracts?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Contracts are common integration points provided by Windows 8 for your application</a:t>
            </a:r>
          </a:p>
          <a:p>
            <a:r>
              <a:rPr lang="en-US" dirty="0" smtClean="0"/>
              <a:t>Simple to use and provide a consistent manner for all Metro-style applications to handle common tasks</a:t>
            </a:r>
          </a:p>
          <a:p>
            <a:r>
              <a:rPr lang="en-US" dirty="0" smtClean="0"/>
              <a:t>Work across all languages (C#, VB, HTML5/JS, C++)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54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Printing Example (Metro IE)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35" y="1498210"/>
            <a:ext cx="7997130" cy="4496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482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Printing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Create a </a:t>
            </a:r>
            <a:r>
              <a:rPr lang="en-US" dirty="0" err="1">
                <a:solidFill>
                  <a:srgbClr val="FFC000"/>
                </a:solidFill>
              </a:rPr>
              <a:t>PrintDocument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object</a:t>
            </a:r>
          </a:p>
          <a:p>
            <a:pPr lvl="1"/>
            <a:r>
              <a:rPr lang="en-US" dirty="0"/>
              <a:t>Best to keep it global to avoid cross-threading </a:t>
            </a:r>
            <a:r>
              <a:rPr lang="en-US" dirty="0" smtClean="0"/>
              <a:t>issues</a:t>
            </a:r>
          </a:p>
          <a:p>
            <a:r>
              <a:rPr lang="en-US" dirty="0"/>
              <a:t>Hook up the </a:t>
            </a:r>
            <a:r>
              <a:rPr lang="en-US" dirty="0" err="1">
                <a:solidFill>
                  <a:srgbClr val="FFC000"/>
                </a:solidFill>
              </a:rPr>
              <a:t>AddPages</a:t>
            </a:r>
            <a:r>
              <a:rPr lang="en-US" dirty="0"/>
              <a:t>, </a:t>
            </a:r>
            <a:r>
              <a:rPr lang="en-US" dirty="0">
                <a:solidFill>
                  <a:srgbClr val="FFC000"/>
                </a:solidFill>
              </a:rPr>
              <a:t>Paginate</a:t>
            </a:r>
            <a:r>
              <a:rPr lang="en-US" dirty="0"/>
              <a:t>, and </a:t>
            </a:r>
            <a:r>
              <a:rPr lang="en-US" dirty="0" err="1">
                <a:solidFill>
                  <a:srgbClr val="FFC000"/>
                </a:solidFill>
              </a:rPr>
              <a:t>GetPreviewPage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events on the </a:t>
            </a:r>
            <a:r>
              <a:rPr lang="en-US" dirty="0" err="1">
                <a:solidFill>
                  <a:srgbClr val="FFC000"/>
                </a:solidFill>
              </a:rPr>
              <a:t>PrintDocument</a:t>
            </a:r>
            <a:endParaRPr lang="en-US" dirty="0">
              <a:solidFill>
                <a:srgbClr val="FFC000"/>
              </a:solidFill>
            </a:endParaRPr>
          </a:p>
          <a:p>
            <a:pPr lvl="1"/>
            <a:r>
              <a:rPr lang="en-US" dirty="0">
                <a:solidFill>
                  <a:schemeClr val="tx1">
                    <a:lumMod val="85000"/>
                  </a:schemeClr>
                </a:solidFill>
              </a:rPr>
              <a:t>These get called when the printing/preview actually occurs</a:t>
            </a:r>
          </a:p>
          <a:p>
            <a:r>
              <a:rPr lang="en-US" dirty="0" smtClean="0"/>
              <a:t>Register with the </a:t>
            </a:r>
            <a:r>
              <a:rPr lang="en-US" dirty="0" err="1" smtClean="0">
                <a:solidFill>
                  <a:srgbClr val="FFC000"/>
                </a:solidFill>
              </a:rPr>
              <a:t>PrintManager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by hooking up the </a:t>
            </a:r>
            <a:r>
              <a:rPr lang="en-US" dirty="0" err="1" smtClean="0">
                <a:solidFill>
                  <a:srgbClr val="FFC000"/>
                </a:solidFill>
              </a:rPr>
              <a:t>PrintTaskRequested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event</a:t>
            </a:r>
          </a:p>
          <a:p>
            <a:r>
              <a:rPr lang="en-US" dirty="0" smtClean="0"/>
              <a:t>In the </a:t>
            </a:r>
            <a:r>
              <a:rPr lang="en-US" dirty="0" err="1" smtClean="0">
                <a:solidFill>
                  <a:srgbClr val="FFC000"/>
                </a:solidFill>
              </a:rPr>
              <a:t>PrintTaskRequested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handler, call the </a:t>
            </a:r>
            <a:r>
              <a:rPr lang="en-US" dirty="0" err="1" smtClean="0">
                <a:solidFill>
                  <a:srgbClr val="FFC000"/>
                </a:solidFill>
              </a:rPr>
              <a:t>CreatePrintTask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 and pass it a handler</a:t>
            </a:r>
          </a:p>
          <a:p>
            <a:pPr lvl="1"/>
            <a:r>
              <a:rPr lang="en-US" dirty="0" smtClean="0"/>
              <a:t>This handler is what gets called once the print device is selected by the user</a:t>
            </a:r>
          </a:p>
          <a:p>
            <a:r>
              <a:rPr lang="en-US" dirty="0" smtClean="0"/>
              <a:t>In the handler, call </a:t>
            </a:r>
            <a:r>
              <a:rPr lang="en-US" dirty="0" err="1" smtClean="0">
                <a:solidFill>
                  <a:srgbClr val="FFC000"/>
                </a:solidFill>
              </a:rPr>
              <a:t>SetSource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off the passed in event arguments with </a:t>
            </a:r>
            <a:r>
              <a:rPr lang="en-US" dirty="0" smtClean="0"/>
              <a:t>your </a:t>
            </a:r>
            <a:r>
              <a:rPr lang="en-US" dirty="0" err="1" smtClean="0">
                <a:solidFill>
                  <a:srgbClr val="FFC000"/>
                </a:solidFill>
              </a:rPr>
              <a:t>PrintDocument.DocumentSource</a:t>
            </a:r>
            <a:endParaRPr lang="en-US" dirty="0" smtClean="0">
              <a:solidFill>
                <a:srgbClr val="FFC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30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PrintDocument</a:t>
            </a:r>
            <a:r>
              <a:rPr lang="en-US" dirty="0" smtClean="0"/>
              <a:t>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CC00"/>
                </a:solidFill>
              </a:rPr>
              <a:t>Paginate</a:t>
            </a:r>
          </a:p>
          <a:p>
            <a:pPr lvl="1"/>
            <a:r>
              <a:rPr lang="en-US" dirty="0"/>
              <a:t>Break up content into </a:t>
            </a:r>
            <a:r>
              <a:rPr lang="en-US" dirty="0" smtClean="0"/>
              <a:t>pages</a:t>
            </a:r>
          </a:p>
          <a:p>
            <a:pPr lvl="1"/>
            <a:r>
              <a:rPr lang="en-US" dirty="0" smtClean="0"/>
              <a:t>Overall, this determine how many pages of content will be printed</a:t>
            </a:r>
            <a:endParaRPr lang="en-US" dirty="0"/>
          </a:p>
          <a:p>
            <a:r>
              <a:rPr lang="en-US" dirty="0" err="1">
                <a:solidFill>
                  <a:srgbClr val="FFCC00"/>
                </a:solidFill>
              </a:rPr>
              <a:t>AddPages</a:t>
            </a:r>
            <a:endParaRPr lang="en-US" dirty="0">
              <a:solidFill>
                <a:srgbClr val="FFCC00"/>
              </a:solidFill>
            </a:endParaRPr>
          </a:p>
          <a:p>
            <a:pPr lvl="1"/>
            <a:r>
              <a:rPr lang="en-US" dirty="0"/>
              <a:t>Add any XAML </a:t>
            </a:r>
            <a:r>
              <a:rPr lang="en-US" dirty="0" err="1">
                <a:solidFill>
                  <a:srgbClr val="FFCC00"/>
                </a:solidFill>
              </a:rPr>
              <a:t>UIElement</a:t>
            </a:r>
            <a:r>
              <a:rPr lang="en-US" dirty="0">
                <a:solidFill>
                  <a:srgbClr val="FFCC00"/>
                </a:solidFill>
              </a:rPr>
              <a:t> </a:t>
            </a:r>
            <a:r>
              <a:rPr lang="en-US" dirty="0"/>
              <a:t>object to the document to be </a:t>
            </a:r>
            <a:r>
              <a:rPr lang="en-US" dirty="0" smtClean="0"/>
              <a:t>printed</a:t>
            </a:r>
          </a:p>
          <a:p>
            <a:pPr lvl="1"/>
            <a:r>
              <a:rPr lang="en-US" dirty="0" smtClean="0"/>
              <a:t>Should </a:t>
            </a:r>
            <a:r>
              <a:rPr lang="en-US" dirty="0" smtClean="0"/>
              <a:t>match the number of pages determined in </a:t>
            </a:r>
            <a:r>
              <a:rPr lang="en-US" dirty="0" smtClean="0">
                <a:solidFill>
                  <a:srgbClr val="FFCC00"/>
                </a:solidFill>
              </a:rPr>
              <a:t>Paginate</a:t>
            </a:r>
          </a:p>
          <a:p>
            <a:pPr lvl="1"/>
            <a:r>
              <a:rPr lang="en-US" dirty="0"/>
              <a:t>Call </a:t>
            </a:r>
            <a:r>
              <a:rPr lang="en-US" dirty="0" err="1">
                <a:solidFill>
                  <a:srgbClr val="FFC000"/>
                </a:solidFill>
              </a:rPr>
              <a:t>AddPagesComplete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when you’ve finished adding </a:t>
            </a:r>
            <a:r>
              <a:rPr lang="en-US" dirty="0" smtClean="0"/>
              <a:t>pages</a:t>
            </a:r>
            <a:endParaRPr lang="en-US" dirty="0" smtClean="0">
              <a:solidFill>
                <a:srgbClr val="FFCC00"/>
              </a:solidFill>
            </a:endParaRPr>
          </a:p>
          <a:p>
            <a:r>
              <a:rPr lang="en-US" dirty="0" err="1" smtClean="0">
                <a:solidFill>
                  <a:srgbClr val="FFCC00"/>
                </a:solidFill>
              </a:rPr>
              <a:t>GetPreviewPage</a:t>
            </a:r>
            <a:endParaRPr lang="en-US" dirty="0" smtClean="0">
              <a:solidFill>
                <a:srgbClr val="FFCC00"/>
              </a:solidFill>
            </a:endParaRPr>
          </a:p>
          <a:p>
            <a:pPr lvl="1"/>
            <a:r>
              <a:rPr lang="en-US" dirty="0" smtClean="0"/>
              <a:t>Display the appropriate page for the page requested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45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Printing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48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Contracts provide a way for applications to integrate directly with Windows 8</a:t>
            </a:r>
          </a:p>
          <a:p>
            <a:r>
              <a:rPr lang="en-US" dirty="0" smtClean="0"/>
              <a:t>Contracts can be implemented manually, but there are several helpers for the important contracts</a:t>
            </a:r>
          </a:p>
          <a:p>
            <a:r>
              <a:rPr lang="en-US" dirty="0" smtClean="0"/>
              <a:t>Use these in your Metro applications wherever they make sense to provide consistent and familiar UI to your users</a:t>
            </a:r>
          </a:p>
        </p:txBody>
      </p:sp>
    </p:spTree>
    <p:extLst>
      <p:ext uri="{BB962C8B-B14F-4D97-AF65-F5344CB8AC3E}">
        <p14:creationId xmlns:p14="http://schemas.microsoft.com/office/powerpoint/2010/main" val="205787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http://www.brianpeek.com/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http://channel9.msdn.com/coding4fun/</a:t>
            </a:r>
          </a:p>
          <a:p>
            <a:r>
              <a:rPr lang="en-US" dirty="0" smtClean="0"/>
              <a:t>Windows 8 Consumer Preview / </a:t>
            </a:r>
            <a:r>
              <a:rPr lang="en-US" dirty="0" err="1" smtClean="0"/>
              <a:t>Dev</a:t>
            </a:r>
            <a:r>
              <a:rPr lang="en-US" dirty="0" smtClean="0"/>
              <a:t> Center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http://dev.windows.com/</a:t>
            </a:r>
          </a:p>
          <a:p>
            <a:r>
              <a:rPr lang="en-US" dirty="0"/>
              <a:t>Visual Studio 11 Beta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</a:t>
            </a:r>
            <a:r>
              <a:rPr lang="en-US">
                <a:solidFill>
                  <a:srgbClr val="FFCC00"/>
                </a:solidFill>
              </a:rPr>
              <a:t>://</a:t>
            </a:r>
            <a:r>
              <a:rPr lang="en-US" smtClean="0">
                <a:solidFill>
                  <a:srgbClr val="FFCC00"/>
                </a:solidFill>
              </a:rPr>
              <a:t>bit.ly/VS11Beta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41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Contracts Exist?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4" y="1484313"/>
            <a:ext cx="5070406" cy="4770437"/>
          </a:xfrm>
        </p:spPr>
        <p:txBody>
          <a:bodyPr numCol="2">
            <a:normAutofit fontScale="85000" lnSpcReduction="20000"/>
          </a:bodyPr>
          <a:lstStyle/>
          <a:p>
            <a:r>
              <a:rPr lang="en-US" dirty="0" smtClean="0"/>
              <a:t>Account Picture Provider</a:t>
            </a:r>
            <a:endParaRPr lang="en-US" dirty="0"/>
          </a:p>
          <a:p>
            <a:r>
              <a:rPr lang="en-US" dirty="0"/>
              <a:t>AutoPlay</a:t>
            </a:r>
          </a:p>
          <a:p>
            <a:r>
              <a:rPr lang="en-US" dirty="0"/>
              <a:t>Background tasks</a:t>
            </a:r>
          </a:p>
          <a:p>
            <a:r>
              <a:rPr lang="en-US" dirty="0"/>
              <a:t>Cached file updater</a:t>
            </a:r>
          </a:p>
          <a:p>
            <a:r>
              <a:rPr lang="en-US" dirty="0"/>
              <a:t>Camera </a:t>
            </a:r>
            <a:r>
              <a:rPr lang="en-US" dirty="0" smtClean="0"/>
              <a:t>settings</a:t>
            </a:r>
          </a:p>
          <a:p>
            <a:r>
              <a:rPr lang="en-US" dirty="0" smtClean="0"/>
              <a:t>Certificates</a:t>
            </a:r>
            <a:endParaRPr lang="en-US" dirty="0"/>
          </a:p>
          <a:p>
            <a:r>
              <a:rPr lang="en-US" dirty="0"/>
              <a:t>Contact Picker</a:t>
            </a:r>
          </a:p>
          <a:p>
            <a:r>
              <a:rPr lang="en-US" dirty="0"/>
              <a:t>File </a:t>
            </a:r>
            <a:r>
              <a:rPr lang="en-US" dirty="0" smtClean="0"/>
              <a:t>activation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File Open/Save Picker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dirty="0"/>
              <a:t>Game Installer</a:t>
            </a:r>
          </a:p>
          <a:p>
            <a:r>
              <a:rPr lang="en-US" dirty="0"/>
              <a:t>Play To contract</a:t>
            </a:r>
          </a:p>
          <a:p>
            <a:r>
              <a:rPr lang="en-US" dirty="0">
                <a:solidFill>
                  <a:srgbClr val="FFCC00"/>
                </a:solidFill>
              </a:rPr>
              <a:t>Print task settings</a:t>
            </a:r>
          </a:p>
          <a:p>
            <a:r>
              <a:rPr lang="en-US" dirty="0"/>
              <a:t>Protocol activation</a:t>
            </a:r>
          </a:p>
          <a:p>
            <a:r>
              <a:rPr lang="en-US" dirty="0">
                <a:solidFill>
                  <a:srgbClr val="FFCC00"/>
                </a:solidFill>
              </a:rPr>
              <a:t>Search contract</a:t>
            </a:r>
          </a:p>
          <a:p>
            <a:r>
              <a:rPr lang="en-US" dirty="0"/>
              <a:t>Settings contract</a:t>
            </a:r>
          </a:p>
          <a:p>
            <a:r>
              <a:rPr lang="en-US" dirty="0">
                <a:solidFill>
                  <a:srgbClr val="FFCC00"/>
                </a:solidFill>
              </a:rPr>
              <a:t>Share </a:t>
            </a:r>
            <a:r>
              <a:rPr lang="en-US" dirty="0" smtClean="0">
                <a:solidFill>
                  <a:srgbClr val="FFCC00"/>
                </a:solidFill>
              </a:rPr>
              <a:t>contract</a:t>
            </a:r>
            <a:endParaRPr lang="en-US" dirty="0">
              <a:solidFill>
                <a:srgbClr val="FFCC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519" y="2056449"/>
            <a:ext cx="2927735" cy="3208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669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Charms Bar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contracts interact with Charms</a:t>
            </a:r>
          </a:p>
          <a:p>
            <a:pPr lvl="1"/>
            <a:r>
              <a:rPr lang="en-US" dirty="0" smtClean="0"/>
              <a:t>Swipe in from the right on a touch device</a:t>
            </a:r>
          </a:p>
          <a:p>
            <a:pPr lvl="1"/>
            <a:r>
              <a:rPr lang="en-US" dirty="0" smtClean="0"/>
              <a:t>Hover in the top-right corner with the mouse</a:t>
            </a:r>
          </a:p>
          <a:p>
            <a:pPr lvl="1"/>
            <a:r>
              <a:rPr lang="en-US" dirty="0" smtClean="0"/>
              <a:t>Press </a:t>
            </a:r>
            <a:r>
              <a:rPr lang="en-US" dirty="0" err="1" smtClean="0"/>
              <a:t>Win+C</a:t>
            </a:r>
            <a:r>
              <a:rPr lang="en-US" dirty="0" smtClean="0"/>
              <a:t> on the keyboard</a:t>
            </a:r>
          </a:p>
          <a:p>
            <a:pPr lvl="1"/>
            <a:endParaRPr lang="en-US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238" y="3147061"/>
            <a:ext cx="5343525" cy="3004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15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at some existing samples included with Windows 8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668" y="2728680"/>
            <a:ext cx="4401647" cy="247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9" y="2728680"/>
            <a:ext cx="4401647" cy="247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460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Open/Save Picker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Allows users to select a file to open or save in your application</a:t>
            </a:r>
          </a:p>
          <a:p>
            <a:r>
              <a:rPr lang="en-US" dirty="0" smtClean="0"/>
              <a:t>Provides a common UI for opening, selecting, and saving files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56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 Picker UI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" y="1469288"/>
            <a:ext cx="8012430" cy="4504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00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 Picker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000"/>
                </a:solidFill>
              </a:rPr>
              <a:t>Windows.Storage.Pickers.FileOpenPicker</a:t>
            </a:r>
            <a:r>
              <a:rPr lang="en-US" dirty="0"/>
              <a:t> </a:t>
            </a:r>
            <a:r>
              <a:rPr lang="en-US" dirty="0" smtClean="0"/>
              <a:t>object</a:t>
            </a:r>
          </a:p>
          <a:p>
            <a:r>
              <a:rPr lang="en-US" dirty="0" smtClean="0"/>
              <a:t>Set the </a:t>
            </a:r>
            <a:r>
              <a:rPr lang="en-US" dirty="0" err="1" smtClean="0">
                <a:solidFill>
                  <a:srgbClr val="FFC000"/>
                </a:solidFill>
              </a:rPr>
              <a:t>ViewMode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C000"/>
                </a:solidFill>
              </a:rPr>
              <a:t>SuggestedStartLocation</a:t>
            </a:r>
            <a:r>
              <a:rPr lang="en-US" dirty="0" smtClean="0"/>
              <a:t>, and </a:t>
            </a:r>
            <a:r>
              <a:rPr lang="en-US" dirty="0" err="1" smtClean="0">
                <a:solidFill>
                  <a:srgbClr val="FFC000"/>
                </a:solidFill>
              </a:rPr>
              <a:t>FileTypeFilter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appropriately</a:t>
            </a:r>
          </a:p>
          <a:p>
            <a:pPr lvl="1"/>
            <a:r>
              <a:rPr lang="en-US" dirty="0" smtClean="0"/>
              <a:t>There </a:t>
            </a:r>
            <a:r>
              <a:rPr lang="en-US" dirty="0"/>
              <a:t>are a variety of other properties that can be set to customize the experience</a:t>
            </a:r>
          </a:p>
          <a:p>
            <a:r>
              <a:rPr lang="en-US" dirty="0" smtClean="0"/>
              <a:t>Call the </a:t>
            </a:r>
            <a:r>
              <a:rPr lang="en-US" dirty="0" err="1" smtClean="0">
                <a:solidFill>
                  <a:srgbClr val="FFC000"/>
                </a:solidFill>
              </a:rPr>
              <a:t>PickSingleFileAsync</a:t>
            </a:r>
            <a:r>
              <a:rPr lang="en-US" dirty="0" smtClean="0">
                <a:solidFill>
                  <a:srgbClr val="FFC000"/>
                </a:solidFill>
              </a:rPr>
              <a:t>()</a:t>
            </a:r>
            <a:r>
              <a:rPr lang="en-US" dirty="0" smtClean="0"/>
              <a:t> or </a:t>
            </a:r>
            <a:r>
              <a:rPr lang="en-US" dirty="0" err="1" smtClean="0">
                <a:solidFill>
                  <a:srgbClr val="FFC000"/>
                </a:solidFill>
              </a:rPr>
              <a:t>PickMultipleFilesAsync</a:t>
            </a:r>
            <a:r>
              <a:rPr lang="en-US" dirty="0" smtClean="0">
                <a:solidFill>
                  <a:srgbClr val="FFC000"/>
                </a:solidFill>
              </a:rPr>
              <a:t>() </a:t>
            </a:r>
            <a:r>
              <a:rPr lang="en-US" dirty="0" smtClean="0"/>
              <a:t>method</a:t>
            </a:r>
          </a:p>
          <a:p>
            <a:r>
              <a:rPr lang="en-US" dirty="0"/>
              <a:t>You will get back a </a:t>
            </a:r>
            <a:r>
              <a:rPr lang="en-US" dirty="0" err="1">
                <a:solidFill>
                  <a:srgbClr val="FFC000"/>
                </a:solidFill>
              </a:rPr>
              <a:t>StorageFile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smtClean="0"/>
              <a:t>that </a:t>
            </a:r>
            <a:r>
              <a:rPr lang="en-US" dirty="0"/>
              <a:t>is used to actually manipulate the data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2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Visual Studio Live! Las Vegas 2012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9354</TotalTime>
  <Words>1313</Words>
  <Application>Microsoft Office PowerPoint</Application>
  <PresentationFormat>On-screen Show (4:3)</PresentationFormat>
  <Paragraphs>191</Paragraphs>
  <Slides>35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2_Custom Design</vt:lpstr>
      <vt:lpstr>Visual Studio Live! Las Vegas 2012</vt:lpstr>
      <vt:lpstr>Windows 8 Metro-style Application Contracts and Extensibility </vt:lpstr>
      <vt:lpstr>Agenda</vt:lpstr>
      <vt:lpstr>What are Contracts?</vt:lpstr>
      <vt:lpstr>What Contracts Exist?</vt:lpstr>
      <vt:lpstr>Charms Bar</vt:lpstr>
      <vt:lpstr>Examples</vt:lpstr>
      <vt:lpstr>File Open/Save Picker Overview</vt:lpstr>
      <vt:lpstr>File Open Picker UI</vt:lpstr>
      <vt:lpstr>File Open Picker</vt:lpstr>
      <vt:lpstr>File Open Picker Example</vt:lpstr>
      <vt:lpstr>File Save Picker Overview</vt:lpstr>
      <vt:lpstr>File Save Picker UI</vt:lpstr>
      <vt:lpstr>File Save Picker Example</vt:lpstr>
      <vt:lpstr>Share Overview</vt:lpstr>
      <vt:lpstr>Share Source Example (Metro IE)</vt:lpstr>
      <vt:lpstr>Share Source</vt:lpstr>
      <vt:lpstr>Example</vt:lpstr>
      <vt:lpstr>Share Target Example (Metro IE / Mail)</vt:lpstr>
      <vt:lpstr>Share Target</vt:lpstr>
      <vt:lpstr>Share Target (The Easier Way)</vt:lpstr>
      <vt:lpstr>Example</vt:lpstr>
      <vt:lpstr>Search Overview</vt:lpstr>
      <vt:lpstr>Search Example (Store)</vt:lpstr>
      <vt:lpstr>Search</vt:lpstr>
      <vt:lpstr>Search (The Easy Way)</vt:lpstr>
      <vt:lpstr>Example</vt:lpstr>
      <vt:lpstr>Search Suggestions</vt:lpstr>
      <vt:lpstr>Suggestions Implementation</vt:lpstr>
      <vt:lpstr>Example</vt:lpstr>
      <vt:lpstr>Printing Example (Metro IE)</vt:lpstr>
      <vt:lpstr>Printing Basics</vt:lpstr>
      <vt:lpstr>PrintDocument Events</vt:lpstr>
      <vt:lpstr>Example</vt:lpstr>
      <vt:lpstr>Conclusion</vt:lpstr>
      <vt:lpstr>Resources</vt:lpstr>
    </vt:vector>
  </TitlesOfParts>
  <Company>1105 Media,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Brian</dc:creator>
  <cp:lastModifiedBy>Brian Peek</cp:lastModifiedBy>
  <cp:revision>230</cp:revision>
  <dcterms:created xsi:type="dcterms:W3CDTF">2004-06-15T18:50:25Z</dcterms:created>
  <dcterms:modified xsi:type="dcterms:W3CDTF">2012-03-21T20:55:06Z</dcterms:modified>
</cp:coreProperties>
</file>