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3" r:id="rId2"/>
  </p:sldMasterIdLst>
  <p:notesMasterIdLst>
    <p:notesMasterId r:id="rId35"/>
  </p:notesMasterIdLst>
  <p:handoutMasterIdLst>
    <p:handoutMasterId r:id="rId36"/>
  </p:handoutMasterIdLst>
  <p:sldIdLst>
    <p:sldId id="318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FFCC00"/>
    <a:srgbClr val="80FF00"/>
    <a:srgbClr val="00FF00"/>
    <a:srgbClr val="669B48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37" autoAdjust="0"/>
    <p:restoredTop sz="90370" autoAdjust="0"/>
  </p:normalViewPr>
  <p:slideViewPr>
    <p:cSldViewPr snapToGrid="0">
      <p:cViewPr varScale="1">
        <p:scale>
          <a:sx n="135" d="100"/>
          <a:sy n="135" d="100"/>
        </p:scale>
        <p:origin x="-92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890" y="-5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n-US"/>
              <a:t>Visual Studio Live! Las Vegas 2012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6813" y="8686800"/>
            <a:ext cx="611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fld id="{99BBC60A-32B8-47D9-9276-FE759F729DC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875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n-US"/>
              <a:t>Visual Studio Live! Las Vegas 2011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i="1">
                <a:latin typeface="Franklin Gothic Medium" pitchFamily="34" charset="0"/>
              </a:defRPr>
            </a:lvl1pPr>
          </a:lstStyle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709C3718-3B26-4B0F-B747-A59FA3C9D0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324076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Las Vegas 2011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4278313"/>
            <a:ext cx="5978525" cy="4592637"/>
          </a:xfrm>
          <a:ln/>
        </p:spPr>
        <p:txBody>
          <a:bodyPr lIns="92614" tIns="47092" rIns="92614" bIns="47092"/>
          <a:lstStyle/>
          <a:p>
            <a:endParaRPr lang="en-US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00138" y="676275"/>
            <a:ext cx="4605337" cy="345281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644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124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320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94251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1487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4010034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484313"/>
            <a:ext cx="3608387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484313"/>
            <a:ext cx="3608388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33282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71838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76610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12382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0768633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7387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142238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41429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131763"/>
            <a:ext cx="1843088" cy="6122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3" y="131763"/>
            <a:ext cx="5380037" cy="6122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51268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0407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302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212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339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8107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25624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9298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131763"/>
            <a:ext cx="73691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484313"/>
            <a:ext cx="7369175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65175" y="1995488"/>
            <a:ext cx="7343775" cy="979487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en-US" dirty="0" smtClean="0"/>
              <a:t>XNA Games for Windows Phone</a:t>
            </a:r>
            <a:endParaRPr lang="en-US" dirty="0"/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4089400" y="3022600"/>
            <a:ext cx="398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/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  <a:endParaRPr lang="en-US" sz="2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r" eaLnBrk="1" hangingPunct="1"/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Senior Technical Evangelist</a:t>
            </a:r>
          </a:p>
          <a:p>
            <a:pPr algn="r" eaLnBrk="1" hangingPunct="1"/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Microsoft</a:t>
            </a:r>
          </a:p>
          <a:p>
            <a:pPr algn="r" eaLnBrk="1" hangingPunct="1"/>
            <a:r>
              <a:rPr lang="nn-NO" b="1" dirty="0" smtClean="0">
                <a:solidFill>
                  <a:srgbClr val="00B0EB"/>
                </a:solidFill>
                <a:latin typeface="Arial" charset="0"/>
              </a:rPr>
              <a:t>http://www.brianpeek.com/</a:t>
            </a:r>
          </a:p>
          <a:p>
            <a:pPr algn="r" eaLnBrk="1" hangingPunct="1"/>
            <a:r>
              <a:rPr lang="nn-NO" b="1" dirty="0" smtClean="0">
                <a:solidFill>
                  <a:srgbClr val="00B0EB"/>
                </a:solidFill>
                <a:latin typeface="Arial" charset="0"/>
              </a:rPr>
              <a:t>brpeek@microsoft.com</a:t>
            </a:r>
          </a:p>
          <a:p>
            <a:pPr algn="r" eaLnBrk="1" hangingPunct="1"/>
            <a:r>
              <a:rPr lang="nn-NO" b="1" dirty="0" smtClean="0">
                <a:solidFill>
                  <a:srgbClr val="00B0EB"/>
                </a:solidFill>
                <a:latin typeface="Arial" charset="0"/>
              </a:rPr>
              <a:t>Twitter: @BrianPeek</a:t>
            </a:r>
          </a:p>
          <a:p>
            <a:pPr algn="r" eaLnBrk="1" hangingPunct="1"/>
            <a:endParaRPr lang="en-US" b="1" dirty="0" smtClean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sz="1400" dirty="0">
              <a:latin typeface="Times New Roman" pitchFamily="28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6259512" y="4962653"/>
            <a:ext cx="19129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Arial" charset="0"/>
              </a:rPr>
              <a:t>Level: </a:t>
            </a:r>
            <a:r>
              <a:rPr lang="en-US" dirty="0">
                <a:solidFill>
                  <a:srgbClr val="00B0EB"/>
                </a:solidFill>
                <a:latin typeface="Arial" charset="0"/>
              </a:rPr>
              <a:t>Intermediate</a:t>
            </a:r>
            <a:endParaRPr lang="en-US" dirty="0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 b="1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1"/>
          <p:cNvSpPr>
            <a:spLocks noGrp="1"/>
          </p:cNvSpPr>
          <p:nvPr>
            <p:ph idx="1"/>
          </p:nvPr>
        </p:nvSpPr>
        <p:spPr bwMode="auto">
          <a:xfrm>
            <a:off x="457200" y="1103870"/>
            <a:ext cx="8229600" cy="398883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>
              <a:defRPr/>
            </a:pPr>
            <a:r>
              <a:rPr lang="en-US" dirty="0" smtClean="0"/>
              <a:t>Allows you to easily import a variety of assets with no code required</a:t>
            </a:r>
          </a:p>
          <a:p>
            <a:pPr>
              <a:defRPr/>
            </a:pPr>
            <a:r>
              <a:rPr lang="en-US" dirty="0" smtClean="0"/>
              <a:t>Automatically handles:</a:t>
            </a:r>
          </a:p>
          <a:p>
            <a:pPr lvl="1">
              <a:defRPr/>
            </a:pPr>
            <a:r>
              <a:rPr lang="en-US" dirty="0" smtClean="0"/>
              <a:t>Most image file formats</a:t>
            </a:r>
          </a:p>
          <a:p>
            <a:pPr lvl="1">
              <a:defRPr/>
            </a:pPr>
            <a:r>
              <a:rPr lang="en-US" dirty="0" smtClean="0"/>
              <a:t>Most sound file formats</a:t>
            </a:r>
          </a:p>
          <a:p>
            <a:pPr lvl="1">
              <a:defRPr/>
            </a:pPr>
            <a:r>
              <a:rPr lang="en-US" dirty="0" smtClean="0"/>
              <a:t>3D models in various formats</a:t>
            </a:r>
          </a:p>
          <a:p>
            <a:pPr lvl="1">
              <a:defRPr/>
            </a:pPr>
            <a:r>
              <a:rPr lang="en-US" dirty="0" smtClean="0"/>
              <a:t>Fonts</a:t>
            </a:r>
          </a:p>
          <a:p>
            <a:pPr>
              <a:defRPr/>
            </a:pPr>
            <a:r>
              <a:rPr lang="en-US" dirty="0" smtClean="0"/>
              <a:t>Simply drag-and-drop assets to the Content project and they will be built into a custom format compatible with all platforms</a:t>
            </a:r>
          </a:p>
          <a:p>
            <a:pPr>
              <a:defRPr/>
            </a:pPr>
            <a:r>
              <a:rPr lang="en-US" dirty="0" smtClean="0"/>
              <a:t>Can create your own importers to plug into the pipeline to handle any file format you require</a:t>
            </a:r>
          </a:p>
          <a:p>
            <a:pPr>
              <a:defRPr/>
            </a:pPr>
            <a:r>
              <a:rPr lang="en-US" dirty="0" smtClean="0"/>
              <a:t>Content is turned into an </a:t>
            </a:r>
            <a:r>
              <a:rPr lang="en-US" smtClean="0"/>
              <a:t>XNB file </a:t>
            </a:r>
            <a:r>
              <a:rPr lang="en-US" dirty="0" smtClean="0"/>
              <a:t>that’s best suited for the platform you’re running on</a:t>
            </a:r>
          </a:p>
          <a:p>
            <a:pPr>
              <a:defRPr/>
            </a:pPr>
            <a:r>
              <a:rPr lang="en-US" dirty="0" smtClean="0"/>
              <a:t>Today we’ll look at:</a:t>
            </a:r>
          </a:p>
          <a:p>
            <a:pPr>
              <a:defRPr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770391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Content Pipeline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495999"/>
              </p:ext>
            </p:extLst>
          </p:nvPr>
        </p:nvGraphicFramePr>
        <p:xfrm>
          <a:off x="1401162" y="5042287"/>
          <a:ext cx="6096000" cy="1482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Asset Type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XNA Type</a:t>
                      </a:r>
                      <a:endParaRPr lang="en-US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Images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Texture2D</a:t>
                      </a:r>
                      <a:endParaRPr lang="en-US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Sounds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SoundEffect</a:t>
                      </a:r>
                      <a:endParaRPr lang="en-US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Sprite Font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SpriteFont</a:t>
                      </a:r>
                      <a:endParaRPr lang="en-US" sz="1800" dirty="0"/>
                    </a:p>
                  </a:txBody>
                  <a:tcPr marT="45700" marB="457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35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Pipeline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Content Pipeline is now a separate project type in XNA</a:t>
            </a:r>
          </a:p>
          <a:p>
            <a:r>
              <a:rPr lang="en-US" dirty="0" smtClean="0"/>
              <a:t>This allows you to create multiple Content projects and set references to any/all across multiple project types</a:t>
            </a:r>
          </a:p>
          <a:p>
            <a:r>
              <a:rPr lang="en-US" dirty="0" smtClean="0"/>
              <a:t>This is an easy way to separate assets for PC vs. Xbox vs. Windows Phone</a:t>
            </a:r>
          </a:p>
        </p:txBody>
      </p:sp>
    </p:spTree>
    <p:extLst>
      <p:ext uri="{BB962C8B-B14F-4D97-AF65-F5344CB8AC3E}">
        <p14:creationId xmlns:p14="http://schemas.microsoft.com/office/powerpoint/2010/main" val="396329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ContentManager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Your Game object has a Content property which is used to load content whenever it is needed</a:t>
            </a:r>
          </a:p>
          <a:p>
            <a:r>
              <a:rPr lang="en-US" dirty="0" smtClean="0"/>
              <a:t>Content is cached internally, so there is no need to cache returned content yourself</a:t>
            </a:r>
          </a:p>
          <a:p>
            <a:r>
              <a:rPr lang="en-US" dirty="0" smtClean="0"/>
              <a:t>Example: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Texture2D </a:t>
            </a:r>
            <a:r>
              <a:rPr lang="en-US" dirty="0" err="1" smtClean="0">
                <a:solidFill>
                  <a:srgbClr val="FFCC00"/>
                </a:solidFill>
              </a:rPr>
              <a:t>tex</a:t>
            </a:r>
            <a:r>
              <a:rPr lang="en-US" dirty="0" smtClean="0">
                <a:solidFill>
                  <a:srgbClr val="FFCC00"/>
                </a:solidFill>
              </a:rPr>
              <a:t> = </a:t>
            </a:r>
            <a:r>
              <a:rPr lang="en-US" dirty="0" err="1" smtClean="0">
                <a:solidFill>
                  <a:srgbClr val="FFCC00"/>
                </a:solidFill>
              </a:rPr>
              <a:t>Content.Load</a:t>
            </a:r>
            <a:r>
              <a:rPr lang="en-US" dirty="0" smtClean="0">
                <a:solidFill>
                  <a:srgbClr val="FFCC00"/>
                </a:solidFill>
              </a:rPr>
              <a:t>&lt;Texture2D&gt;(“image”);</a:t>
            </a:r>
          </a:p>
          <a:p>
            <a:endParaRPr lang="en-US" dirty="0" smtClean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37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Adding Content</a:t>
            </a:r>
          </a:p>
        </p:txBody>
      </p:sp>
      <p:sp>
        <p:nvSpPr>
          <p:cNvPr id="12291" name="Subtitle 4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Look at and add all assets required by game</a:t>
            </a:r>
          </a:p>
        </p:txBody>
      </p:sp>
    </p:spTree>
    <p:extLst>
      <p:ext uri="{BB962C8B-B14F-4D97-AF65-F5344CB8AC3E}">
        <p14:creationId xmlns:p14="http://schemas.microsoft.com/office/powerpoint/2010/main" val="332049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Game Loops &amp;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334529"/>
            <a:ext cx="7369175" cy="5123935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 XNA game loop calls the </a:t>
            </a:r>
            <a:r>
              <a:rPr lang="en-US" dirty="0" smtClean="0">
                <a:solidFill>
                  <a:srgbClr val="FFCC00"/>
                </a:solidFill>
              </a:rPr>
              <a:t>Update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CC00"/>
                </a:solidFill>
              </a:rPr>
              <a:t>Draw</a:t>
            </a:r>
            <a:r>
              <a:rPr lang="en-US" dirty="0" smtClean="0"/>
              <a:t> methods “regularly”</a:t>
            </a:r>
          </a:p>
          <a:p>
            <a:r>
              <a:rPr lang="en-US" dirty="0" smtClean="0"/>
              <a:t>Fixed-step</a:t>
            </a:r>
          </a:p>
          <a:p>
            <a:pPr lvl="1"/>
            <a:r>
              <a:rPr lang="en-US" dirty="0" smtClean="0"/>
              <a:t>Default loop type</a:t>
            </a:r>
          </a:p>
          <a:p>
            <a:pPr lvl="1"/>
            <a:r>
              <a:rPr lang="en-US" dirty="0" smtClean="0"/>
              <a:t>Calls Update method on the interval specified in </a:t>
            </a:r>
            <a:r>
              <a:rPr lang="en-US" b="1" dirty="0" err="1" smtClean="0">
                <a:solidFill>
                  <a:srgbClr val="FFCC00"/>
                </a:solidFill>
              </a:rPr>
              <a:t>TargetElapsedTime</a:t>
            </a:r>
            <a:r>
              <a:rPr lang="en-US" dirty="0" smtClean="0"/>
              <a:t>, with a default of 1/60</a:t>
            </a:r>
            <a:r>
              <a:rPr lang="en-US" baseline="30000" dirty="0" smtClean="0"/>
              <a:t>th</a:t>
            </a:r>
            <a:r>
              <a:rPr lang="en-US" dirty="0" smtClean="0"/>
              <a:t> of a second (60fps)</a:t>
            </a:r>
          </a:p>
          <a:p>
            <a:pPr lvl="2"/>
            <a:r>
              <a:rPr lang="en-US" dirty="0" smtClean="0"/>
              <a:t>Note again that Windows Phone maxes out at 30fps, so we must set this properly otherwise we will waste cycles</a:t>
            </a:r>
          </a:p>
          <a:p>
            <a:pPr lvl="1"/>
            <a:r>
              <a:rPr lang="en-US" b="1" dirty="0" smtClean="0">
                <a:solidFill>
                  <a:srgbClr val="FFCC00"/>
                </a:solidFill>
              </a:rPr>
              <a:t>Draw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calls will be skipped if the game starts to lag, and </a:t>
            </a:r>
            <a:r>
              <a:rPr lang="en-US" b="1" dirty="0" smtClean="0">
                <a:solidFill>
                  <a:srgbClr val="FFCC00"/>
                </a:solidFill>
              </a:rPr>
              <a:t>Update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will be called multiple times to catch up</a:t>
            </a:r>
          </a:p>
          <a:p>
            <a:pPr lvl="2"/>
            <a:r>
              <a:rPr lang="en-US" dirty="0" smtClean="0"/>
              <a:t>You can check this by using the </a:t>
            </a:r>
            <a:r>
              <a:rPr lang="en-US" dirty="0" err="1" smtClean="0"/>
              <a:t>IsRunningSlowly</a:t>
            </a:r>
            <a:r>
              <a:rPr lang="en-US" dirty="0" smtClean="0"/>
              <a:t> property</a:t>
            </a:r>
          </a:p>
          <a:p>
            <a:r>
              <a:rPr lang="en-US" dirty="0" smtClean="0"/>
              <a:t>Variable-step</a:t>
            </a:r>
          </a:p>
          <a:p>
            <a:pPr lvl="1"/>
            <a:r>
              <a:rPr lang="en-US" dirty="0" smtClean="0"/>
              <a:t>Calls </a:t>
            </a:r>
            <a:r>
              <a:rPr lang="en-US" b="1" dirty="0" smtClean="0">
                <a:solidFill>
                  <a:srgbClr val="FFCC00"/>
                </a:solidFill>
              </a:rPr>
              <a:t>Update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rgbClr val="FFCC00"/>
                </a:solidFill>
              </a:rPr>
              <a:t>Draw</a:t>
            </a:r>
            <a:r>
              <a:rPr lang="en-US" dirty="0" smtClean="0"/>
              <a:t> as fast as possible</a:t>
            </a:r>
          </a:p>
          <a:p>
            <a:r>
              <a:rPr lang="en-US" dirty="0" smtClean="0"/>
              <a:t>Depending on your loop type, you need to time animations properly</a:t>
            </a:r>
          </a:p>
        </p:txBody>
      </p:sp>
    </p:spTree>
    <p:extLst>
      <p:ext uri="{BB962C8B-B14F-4D97-AF65-F5344CB8AC3E}">
        <p14:creationId xmlns:p14="http://schemas.microsoft.com/office/powerpoint/2010/main" val="300460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Animation &amp;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1875" y="1271544"/>
            <a:ext cx="7369175" cy="5038639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When animating objects, it’s important to use the proper time</a:t>
            </a:r>
          </a:p>
          <a:p>
            <a:r>
              <a:rPr lang="en-US" dirty="0" smtClean="0"/>
              <a:t>The </a:t>
            </a:r>
            <a:r>
              <a:rPr lang="en-US" dirty="0" err="1" smtClean="0">
                <a:solidFill>
                  <a:srgbClr val="FFCC00"/>
                </a:solidFill>
              </a:rPr>
              <a:t>GameTime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parameter passed to the </a:t>
            </a:r>
            <a:r>
              <a:rPr lang="en-US" dirty="0" smtClean="0">
                <a:solidFill>
                  <a:srgbClr val="FFCC00"/>
                </a:solidFill>
              </a:rPr>
              <a:t>Update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CC00"/>
                </a:solidFill>
              </a:rPr>
              <a:t>Draw</a:t>
            </a:r>
            <a:r>
              <a:rPr lang="en-US" dirty="0" smtClean="0"/>
              <a:t> methods will reflect the elapsed time as:</a:t>
            </a:r>
          </a:p>
          <a:p>
            <a:pPr lvl="1"/>
            <a:r>
              <a:rPr lang="en-US" dirty="0" smtClean="0"/>
              <a:t>Fixed – </a:t>
            </a:r>
            <a:r>
              <a:rPr lang="en-US" dirty="0"/>
              <a:t>w</a:t>
            </a:r>
            <a:r>
              <a:rPr lang="en-US" dirty="0" smtClean="0"/>
              <a:t>hatever </a:t>
            </a:r>
            <a:r>
              <a:rPr lang="en-US" b="1" dirty="0" err="1" smtClean="0">
                <a:solidFill>
                  <a:srgbClr val="FFCC00"/>
                </a:solidFill>
              </a:rPr>
              <a:t>TargetElapsedTime</a:t>
            </a:r>
            <a:r>
              <a:rPr lang="en-US" dirty="0">
                <a:solidFill>
                  <a:srgbClr val="FFCC00"/>
                </a:solidFill>
              </a:rPr>
              <a:t> </a:t>
            </a:r>
            <a:r>
              <a:rPr lang="en-US" dirty="0" smtClean="0"/>
              <a:t>was set to (Note that this means it may not be the same as “wall time”)</a:t>
            </a:r>
          </a:p>
          <a:p>
            <a:pPr lvl="1"/>
            <a:r>
              <a:rPr lang="en-US" dirty="0" smtClean="0"/>
              <a:t>Variable – actual time passed (“wall time”)</a:t>
            </a:r>
          </a:p>
          <a:p>
            <a:r>
              <a:rPr lang="en-US" dirty="0" smtClean="0"/>
              <a:t>Use the </a:t>
            </a:r>
            <a:r>
              <a:rPr lang="en-US" dirty="0" err="1">
                <a:solidFill>
                  <a:srgbClr val="FFCC00"/>
                </a:solidFill>
              </a:rPr>
              <a:t>ElapsedGameTime</a:t>
            </a:r>
            <a:r>
              <a:rPr lang="en-US" dirty="0" smtClean="0"/>
              <a:t> to handle velocity appropriately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float Velocity = 10 / 1000.0f; // move at 10 pixels per second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float Position = Velocity * </a:t>
            </a:r>
            <a:r>
              <a:rPr lang="en-US" dirty="0" err="1" smtClean="0">
                <a:solidFill>
                  <a:srgbClr val="FFC000"/>
                </a:solidFill>
              </a:rPr>
              <a:t>GameTime.ElapsedGameTime.TotalMilliseconds</a:t>
            </a:r>
            <a:r>
              <a:rPr lang="en-US" dirty="0" smtClean="0">
                <a:solidFill>
                  <a:srgbClr val="FFC000"/>
                </a:solidFill>
              </a:rPr>
              <a:t>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490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1"/>
          <p:cNvSpPr>
            <a:spLocks noGrp="1"/>
          </p:cNvSpPr>
          <p:nvPr>
            <p:ph idx="1"/>
          </p:nvPr>
        </p:nvSpPr>
        <p:spPr bwMode="auto">
          <a:xfrm>
            <a:off x="891875" y="1230356"/>
            <a:ext cx="7369175" cy="42418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dirty="0" smtClean="0"/>
              <a:t>A sprite is an element on the screen which moves around</a:t>
            </a:r>
          </a:p>
          <a:p>
            <a:r>
              <a:rPr lang="en-US" dirty="0"/>
              <a:t>Separate images (frames) </a:t>
            </a:r>
            <a:r>
              <a:rPr lang="en-US" dirty="0" smtClean="0"/>
              <a:t>are </a:t>
            </a:r>
            <a:r>
              <a:rPr lang="en-US" dirty="0"/>
              <a:t>played in order to create animation</a:t>
            </a:r>
          </a:p>
          <a:p>
            <a:r>
              <a:rPr lang="en-US" dirty="0"/>
              <a:t>You can add frames as individual image files or as a “sprite sheet”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Our </a:t>
            </a:r>
            <a:r>
              <a:rPr lang="en-US" dirty="0">
                <a:solidFill>
                  <a:srgbClr val="FFCC00"/>
                </a:solidFill>
              </a:rPr>
              <a:t>Sprite</a:t>
            </a:r>
            <a:r>
              <a:rPr lang="en-US" dirty="0"/>
              <a:t> class assumes there are separate image files named numerically</a:t>
            </a:r>
          </a:p>
          <a:p>
            <a:pPr>
              <a:defRPr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Sprites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411" y="3882083"/>
            <a:ext cx="6766611" cy="1546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760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271544"/>
            <a:ext cx="7369175" cy="4241800"/>
          </a:xfrm>
        </p:spPr>
        <p:txBody>
          <a:bodyPr/>
          <a:lstStyle/>
          <a:p>
            <a:pPr>
              <a:defRPr/>
            </a:pPr>
            <a:r>
              <a:rPr lang="en-US" sz="2400" dirty="0"/>
              <a:t>With content in </a:t>
            </a:r>
            <a:r>
              <a:rPr lang="en-US" sz="2400" dirty="0" smtClean="0"/>
              <a:t>pipeline, we:</a:t>
            </a:r>
            <a:endParaRPr lang="en-US" sz="2400" dirty="0"/>
          </a:p>
          <a:p>
            <a:pPr lvl="1">
              <a:defRPr/>
            </a:pPr>
            <a:r>
              <a:rPr lang="en-US" sz="2000" dirty="0"/>
              <a:t>Load content</a:t>
            </a:r>
          </a:p>
          <a:p>
            <a:pPr lvl="1">
              <a:defRPr/>
            </a:pPr>
            <a:r>
              <a:rPr lang="en-US" sz="2000" dirty="0"/>
              <a:t>Draw to screen in </a:t>
            </a:r>
            <a:r>
              <a:rPr lang="en-US" sz="2000" b="1" dirty="0">
                <a:solidFill>
                  <a:srgbClr val="FFCC00"/>
                </a:solidFill>
              </a:rPr>
              <a:t>Draw</a:t>
            </a:r>
            <a:r>
              <a:rPr lang="en-US" sz="2000" dirty="0"/>
              <a:t> method using </a:t>
            </a:r>
            <a:r>
              <a:rPr lang="en-US" sz="2000" b="1" dirty="0" err="1">
                <a:solidFill>
                  <a:srgbClr val="FFCC00"/>
                </a:solidFill>
              </a:rPr>
              <a:t>SpriteBatch</a:t>
            </a:r>
            <a:endParaRPr lang="en-US" sz="2000" b="1" dirty="0">
              <a:solidFill>
                <a:srgbClr val="FFCC00"/>
              </a:solidFill>
            </a:endParaRPr>
          </a:p>
          <a:p>
            <a:pPr>
              <a:defRPr/>
            </a:pPr>
            <a:r>
              <a:rPr lang="en-US" sz="2400" dirty="0" err="1">
                <a:solidFill>
                  <a:srgbClr val="FFCC00"/>
                </a:solidFill>
              </a:rPr>
              <a:t>SpriteBatch</a:t>
            </a:r>
            <a:r>
              <a:rPr lang="en-US" sz="2400" dirty="0">
                <a:solidFill>
                  <a:srgbClr val="FFCC00"/>
                </a:solidFill>
              </a:rPr>
              <a:t> </a:t>
            </a:r>
            <a:r>
              <a:rPr lang="en-US" sz="2400" dirty="0"/>
              <a:t>draws a batch of sprites to the screen which all require the same set of parameters</a:t>
            </a:r>
          </a:p>
          <a:p>
            <a:pPr lvl="1">
              <a:defRPr/>
            </a:pPr>
            <a:r>
              <a:rPr lang="en-US" sz="2000" b="1" dirty="0" err="1" smtClean="0">
                <a:solidFill>
                  <a:srgbClr val="FFCC00"/>
                </a:solidFill>
              </a:rPr>
              <a:t>SpriteBatch.Begin</a:t>
            </a:r>
            <a:r>
              <a:rPr lang="en-US" sz="2000" b="1" dirty="0" smtClean="0">
                <a:solidFill>
                  <a:srgbClr val="FFCC00"/>
                </a:solidFill>
              </a:rPr>
              <a:t>()</a:t>
            </a:r>
            <a:endParaRPr lang="en-US" sz="2000" b="1" dirty="0">
              <a:solidFill>
                <a:srgbClr val="FFCC00"/>
              </a:solidFill>
            </a:endParaRPr>
          </a:p>
          <a:p>
            <a:pPr lvl="1">
              <a:defRPr/>
            </a:pPr>
            <a:r>
              <a:rPr lang="en-US" sz="2000" b="1" dirty="0" err="1" smtClean="0">
                <a:solidFill>
                  <a:srgbClr val="FFCC00"/>
                </a:solidFill>
              </a:rPr>
              <a:t>SpriteBatch.Draw</a:t>
            </a:r>
            <a:r>
              <a:rPr lang="en-US" sz="2000" b="1" dirty="0" smtClean="0">
                <a:solidFill>
                  <a:srgbClr val="FFCC00"/>
                </a:solidFill>
              </a:rPr>
              <a:t>(…)</a:t>
            </a:r>
            <a:endParaRPr lang="en-US" sz="2000" b="1" dirty="0">
              <a:solidFill>
                <a:srgbClr val="FFCC00"/>
              </a:solidFill>
            </a:endParaRPr>
          </a:p>
          <a:p>
            <a:pPr lvl="1">
              <a:defRPr/>
            </a:pPr>
            <a:r>
              <a:rPr lang="en-US" sz="2000" b="1" dirty="0" err="1" smtClean="0">
                <a:solidFill>
                  <a:srgbClr val="FFCC00"/>
                </a:solidFill>
              </a:rPr>
              <a:t>SpriteBatch.End</a:t>
            </a:r>
            <a:r>
              <a:rPr lang="en-US" sz="2000" b="1" dirty="0" smtClean="0">
                <a:solidFill>
                  <a:srgbClr val="FFCC00"/>
                </a:solidFill>
              </a:rPr>
              <a:t>()</a:t>
            </a:r>
            <a:endParaRPr lang="en-US" sz="2000" b="1" dirty="0">
              <a:solidFill>
                <a:srgbClr val="FFCC00"/>
              </a:solidFill>
            </a:endParaRPr>
          </a:p>
          <a:p>
            <a:pPr>
              <a:defRPr/>
            </a:pPr>
            <a:r>
              <a:rPr lang="en-US" sz="2400" dirty="0"/>
              <a:t>The final </a:t>
            </a:r>
            <a:r>
              <a:rPr lang="en-US" sz="2400" dirty="0" smtClean="0">
                <a:solidFill>
                  <a:srgbClr val="FFCC00"/>
                </a:solidFill>
              </a:rPr>
              <a:t>End </a:t>
            </a:r>
            <a:r>
              <a:rPr lang="en-US" sz="2400" dirty="0" smtClean="0"/>
              <a:t>will </a:t>
            </a:r>
            <a:r>
              <a:rPr lang="en-US" sz="2400" dirty="0"/>
              <a:t>push everything to the screen</a:t>
            </a:r>
          </a:p>
          <a:p>
            <a:pPr>
              <a:defRPr/>
            </a:pPr>
            <a:r>
              <a:rPr lang="en-US" sz="2400" dirty="0"/>
              <a:t>Various </a:t>
            </a:r>
            <a:r>
              <a:rPr lang="en-US" sz="2400" dirty="0">
                <a:solidFill>
                  <a:srgbClr val="FFCC00"/>
                </a:solidFill>
              </a:rPr>
              <a:t>Draw</a:t>
            </a:r>
            <a:r>
              <a:rPr lang="en-US" sz="2400" dirty="0"/>
              <a:t> overloads which handle scaling, rotation, etc.</a:t>
            </a:r>
          </a:p>
          <a:p>
            <a:endParaRPr lang="en-US" sz="2400" dirty="0"/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Sprites and </a:t>
            </a:r>
            <a:r>
              <a:rPr lang="en-US" dirty="0" err="1" smtClean="0"/>
              <a:t>SpriteBatch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7323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763" y="131763"/>
            <a:ext cx="7369175" cy="1190625"/>
          </a:xfrm>
        </p:spPr>
        <p:txBody>
          <a:bodyPr/>
          <a:lstStyle/>
          <a:p>
            <a:r>
              <a:rPr lang="en-US" dirty="0" err="1" smtClean="0"/>
              <a:t>SpriteFont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1875" y="1535155"/>
            <a:ext cx="7369175" cy="4241800"/>
          </a:xfrm>
        </p:spPr>
        <p:txBody>
          <a:bodyPr/>
          <a:lstStyle/>
          <a:p>
            <a:r>
              <a:rPr lang="en-US" dirty="0" smtClean="0"/>
              <a:t>Very easy way to draw text to the screen</a:t>
            </a:r>
          </a:p>
          <a:p>
            <a:r>
              <a:rPr lang="en-US" dirty="0" smtClean="0"/>
              <a:t>Add a new </a:t>
            </a:r>
            <a:r>
              <a:rPr lang="en-US" dirty="0" smtClean="0">
                <a:solidFill>
                  <a:srgbClr val="FFCC00"/>
                </a:solidFill>
              </a:rPr>
              <a:t>Sprite Font </a:t>
            </a:r>
            <a:r>
              <a:rPr lang="en-US" dirty="0" smtClean="0"/>
              <a:t>to your Content application</a:t>
            </a:r>
          </a:p>
          <a:p>
            <a:r>
              <a:rPr lang="en-US" dirty="0" smtClean="0"/>
              <a:t>This will add an XML file to the Content project for you to edit</a:t>
            </a:r>
          </a:p>
          <a:p>
            <a:r>
              <a:rPr lang="en-US" dirty="0" smtClean="0"/>
              <a:t>Modify the parameters to define how your font looks (face, size,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FFCC00"/>
                </a:solidFill>
              </a:rPr>
              <a:t>SpriteBatch.DrawString</a:t>
            </a:r>
            <a:r>
              <a:rPr lang="en-US" dirty="0" smtClean="0">
                <a:solidFill>
                  <a:srgbClr val="FFCC00"/>
                </a:solidFill>
              </a:rPr>
              <a:t>(…) </a:t>
            </a:r>
            <a:r>
              <a:rPr lang="en-US" dirty="0" smtClean="0"/>
              <a:t>to draw it to the screen</a:t>
            </a:r>
          </a:p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FFCC00"/>
                </a:solidFill>
              </a:rPr>
              <a:t>SpriteFont.MeasureString</a:t>
            </a:r>
            <a:r>
              <a:rPr lang="en-US" dirty="0" smtClean="0">
                <a:solidFill>
                  <a:srgbClr val="FFCC00"/>
                </a:solidFill>
              </a:rPr>
              <a:t>(…) </a:t>
            </a:r>
            <a:r>
              <a:rPr lang="en-US" dirty="0" smtClean="0"/>
              <a:t>to determine sizes before drawing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61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Adding Sprites</a:t>
            </a:r>
            <a:endParaRPr lang="en-US" dirty="0"/>
          </a:p>
        </p:txBody>
      </p:sp>
      <p:sp>
        <p:nvSpPr>
          <p:cNvPr id="14339" name="Subtitle 6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Create base Sprite class and additional sprites</a:t>
            </a:r>
          </a:p>
        </p:txBody>
      </p:sp>
    </p:spTree>
    <p:extLst>
      <p:ext uri="{BB962C8B-B14F-4D97-AF65-F5344CB8AC3E}">
        <p14:creationId xmlns:p14="http://schemas.microsoft.com/office/powerpoint/2010/main" val="311687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1"/>
          <p:cNvSpPr>
            <a:spLocks noGrp="1"/>
          </p:cNvSpPr>
          <p:nvPr>
            <p:ph idx="1"/>
          </p:nvPr>
        </p:nvSpPr>
        <p:spPr bwMode="auto">
          <a:xfrm>
            <a:off x="900114" y="2012950"/>
            <a:ext cx="4652190" cy="424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Introduction to XNA</a:t>
            </a:r>
          </a:p>
          <a:p>
            <a:r>
              <a:rPr lang="en-US" dirty="0" smtClean="0"/>
              <a:t>Build a simple Space Invaders clone from scratch for Windows Phone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Agenda</a:t>
            </a:r>
          </a:p>
        </p:txBody>
      </p:sp>
      <p:pic>
        <p:nvPicPr>
          <p:cNvPr id="4098" name="Picture 2" descr="C:\Users\Brian\AppData\Local\Temp\SNAGHTML15dd4c3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440" y="502508"/>
            <a:ext cx="3072444" cy="559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774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/>
          <p:cNvSpPr>
            <a:spLocks noGrp="1"/>
          </p:cNvSpPr>
          <p:nvPr>
            <p:ph idx="1"/>
          </p:nvPr>
        </p:nvSpPr>
        <p:spPr bwMode="auto">
          <a:xfrm>
            <a:off x="884873" y="1205230"/>
            <a:ext cx="7369175" cy="424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XNA can read from keyboard, control pad, or Windows Phone touch screen</a:t>
            </a:r>
          </a:p>
          <a:p>
            <a:r>
              <a:rPr lang="en-US" dirty="0" smtClean="0"/>
              <a:t>Keyboard</a:t>
            </a:r>
          </a:p>
          <a:p>
            <a:pPr lvl="1"/>
            <a:r>
              <a:rPr lang="en-US" dirty="0" smtClean="0"/>
              <a:t>Xbox 360, PC, and Windows Phone</a:t>
            </a:r>
          </a:p>
          <a:p>
            <a:r>
              <a:rPr lang="en-US" dirty="0" smtClean="0"/>
              <a:t>Control Pad</a:t>
            </a:r>
          </a:p>
          <a:p>
            <a:pPr lvl="1"/>
            <a:r>
              <a:rPr lang="en-US" dirty="0" smtClean="0"/>
              <a:t>PC and Xbox 360</a:t>
            </a:r>
          </a:p>
          <a:p>
            <a:r>
              <a:rPr lang="en-US" dirty="0" smtClean="0"/>
              <a:t>Touch Panel</a:t>
            </a:r>
          </a:p>
          <a:p>
            <a:pPr lvl="1"/>
            <a:r>
              <a:rPr lang="en-US" dirty="0" smtClean="0"/>
              <a:t>Windows Phone only</a:t>
            </a:r>
          </a:p>
          <a:p>
            <a:r>
              <a:rPr lang="en-US" dirty="0" smtClean="0"/>
              <a:t>Call methods to retrieve input state during </a:t>
            </a:r>
            <a:r>
              <a:rPr lang="en-US" dirty="0" smtClean="0">
                <a:solidFill>
                  <a:srgbClr val="FFCC00"/>
                </a:solidFill>
              </a:rPr>
              <a:t>Update</a:t>
            </a:r>
            <a:r>
              <a:rPr lang="en-US" dirty="0" smtClean="0"/>
              <a:t> method, act appropriately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915533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Input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23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Input Manager</a:t>
            </a:r>
            <a:endParaRPr lang="en-US" dirty="0"/>
          </a:p>
        </p:txBody>
      </p:sp>
      <p:sp>
        <p:nvSpPr>
          <p:cNvPr id="16387" name="Subtitle 3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Create </a:t>
            </a:r>
            <a:r>
              <a:rPr lang="en-US" dirty="0" err="1" smtClean="0"/>
              <a:t>InputManager</a:t>
            </a:r>
            <a:r>
              <a:rPr lang="en-US" dirty="0" smtClean="0"/>
              <a:t> class</a:t>
            </a:r>
          </a:p>
        </p:txBody>
      </p:sp>
    </p:spTree>
    <p:extLst>
      <p:ext uri="{BB962C8B-B14F-4D97-AF65-F5344CB8AC3E}">
        <p14:creationId xmlns:p14="http://schemas.microsoft.com/office/powerpoint/2010/main" val="191313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00113" y="1112108"/>
            <a:ext cx="7369175" cy="5142642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 smtClean="0"/>
              <a:t>Two audio APIs exist in XNA</a:t>
            </a:r>
          </a:p>
          <a:p>
            <a:pPr lvl="1">
              <a:defRPr/>
            </a:pPr>
            <a:r>
              <a:rPr lang="en-US" dirty="0" err="1" smtClean="0"/>
              <a:t>SoundEffect</a:t>
            </a:r>
            <a:endParaRPr lang="en-US" dirty="0" smtClean="0"/>
          </a:p>
          <a:p>
            <a:pPr lvl="1">
              <a:defRPr/>
            </a:pPr>
            <a:r>
              <a:rPr lang="en-US" smtClean="0"/>
              <a:t>XACT</a:t>
            </a:r>
            <a:endParaRPr lang="en-US" dirty="0" smtClean="0"/>
          </a:p>
          <a:p>
            <a:pPr>
              <a:defRPr/>
            </a:pPr>
            <a:r>
              <a:rPr lang="en-US" dirty="0" err="1"/>
              <a:t>SoundEffect</a:t>
            </a:r>
            <a:endParaRPr lang="en-US" dirty="0"/>
          </a:p>
          <a:p>
            <a:pPr lvl="1">
              <a:defRPr/>
            </a:pPr>
            <a:r>
              <a:rPr lang="en-US" dirty="0"/>
              <a:t>Simply load from Content Pipeline and play</a:t>
            </a:r>
          </a:p>
          <a:p>
            <a:pPr lvl="2">
              <a:defRPr/>
            </a:pPr>
            <a:r>
              <a:rPr lang="en-US" dirty="0"/>
              <a:t>Fire and Forget</a:t>
            </a:r>
          </a:p>
          <a:p>
            <a:pPr lvl="1">
              <a:defRPr/>
            </a:pPr>
            <a:r>
              <a:rPr lang="en-US" dirty="0"/>
              <a:t>Supported on all 3 platforms</a:t>
            </a:r>
          </a:p>
          <a:p>
            <a:pPr lvl="1">
              <a:defRPr/>
            </a:pPr>
            <a:r>
              <a:rPr lang="en-US" dirty="0"/>
              <a:t>Use </a:t>
            </a:r>
            <a:r>
              <a:rPr lang="en-US" b="1" dirty="0" err="1">
                <a:solidFill>
                  <a:srgbClr val="FFC000"/>
                </a:solidFill>
              </a:rPr>
              <a:t>CreateInstance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method to return an object you can use to manipulate sound effect </a:t>
            </a:r>
            <a:r>
              <a:rPr lang="en-US" dirty="0" smtClean="0"/>
              <a:t>dynamically</a:t>
            </a:r>
          </a:p>
          <a:p>
            <a:pPr>
              <a:defRPr/>
            </a:pPr>
            <a:r>
              <a:rPr lang="en-US" dirty="0" smtClean="0"/>
              <a:t>XACT</a:t>
            </a:r>
          </a:p>
          <a:p>
            <a:pPr lvl="1">
              <a:defRPr/>
            </a:pPr>
            <a:r>
              <a:rPr lang="en-US" dirty="0" smtClean="0"/>
              <a:t>Huge, complex audio API which is great for dynamic sound, real-time effects, 3D sound positioning, etc.</a:t>
            </a:r>
          </a:p>
          <a:p>
            <a:pPr lvl="1">
              <a:defRPr/>
            </a:pPr>
            <a:r>
              <a:rPr lang="en-US" dirty="0" smtClean="0"/>
              <a:t>Can be very difficult to deal with</a:t>
            </a:r>
          </a:p>
          <a:p>
            <a:pPr lvl="1">
              <a:defRPr/>
            </a:pPr>
            <a:r>
              <a:rPr lang="en-US" dirty="0" smtClean="0"/>
              <a:t>Not supported on Windows Phone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799419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Audio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653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AudioManager</a:t>
            </a:r>
            <a:endParaRPr lang="en-US" dirty="0"/>
          </a:p>
        </p:txBody>
      </p:sp>
      <p:sp>
        <p:nvSpPr>
          <p:cNvPr id="18435" name="Subtitle 4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Create AudioManager class</a:t>
            </a:r>
          </a:p>
        </p:txBody>
      </p:sp>
    </p:spTree>
    <p:extLst>
      <p:ext uri="{BB962C8B-B14F-4D97-AF65-F5344CB8AC3E}">
        <p14:creationId xmlns:p14="http://schemas.microsoft.com/office/powerpoint/2010/main" val="2374884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"/>
          <p:cNvSpPr>
            <a:spLocks noGrp="1"/>
          </p:cNvSpPr>
          <p:nvPr>
            <p:ph idx="1"/>
          </p:nvPr>
        </p:nvSpPr>
        <p:spPr bwMode="auto">
          <a:xfrm>
            <a:off x="883637" y="1345685"/>
            <a:ext cx="7369175" cy="424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Going to create Space Invaders clone</a:t>
            </a:r>
          </a:p>
          <a:p>
            <a:r>
              <a:rPr lang="en-US" dirty="0" smtClean="0"/>
              <a:t>The important parts are how XNA is used, not the rules of the game, so we will not focus on game-specific implementation</a:t>
            </a:r>
          </a:p>
          <a:p>
            <a:r>
              <a:rPr lang="en-US" dirty="0" smtClean="0"/>
              <a:t>With the previous code written, and assets added, we now have everything required to implement game logic</a:t>
            </a:r>
          </a:p>
          <a:p>
            <a:r>
              <a:rPr lang="en-US" dirty="0" smtClean="0"/>
              <a:t>While building, will keep Xbox 360 and Windows platforms in mind</a:t>
            </a:r>
          </a:p>
          <a:p>
            <a:pPr lvl="1"/>
            <a:r>
              <a:rPr lang="en-US" dirty="0" smtClean="0"/>
              <a:t>We can conditionally build code using the </a:t>
            </a:r>
            <a:r>
              <a:rPr lang="en-US" dirty="0" smtClean="0">
                <a:solidFill>
                  <a:srgbClr val="FFCC00"/>
                </a:solidFill>
              </a:rPr>
              <a:t>WINDOWS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FFCC00"/>
                </a:solidFill>
              </a:rPr>
              <a:t>XBOX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CC00"/>
                </a:solidFill>
              </a:rPr>
              <a:t>WINDOWS_PHONE</a:t>
            </a:r>
            <a:r>
              <a:rPr lang="en-US" dirty="0" smtClean="0"/>
              <a:t> symbols</a:t>
            </a:r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Building the Game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00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Build the Game</a:t>
            </a:r>
            <a:endParaRPr lang="en-US" dirty="0"/>
          </a:p>
        </p:txBody>
      </p:sp>
      <p:sp>
        <p:nvSpPr>
          <p:cNvPr id="20483" name="Subtitle 3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Build Alien Attack</a:t>
            </a:r>
          </a:p>
        </p:txBody>
      </p:sp>
    </p:spTree>
    <p:extLst>
      <p:ext uri="{BB962C8B-B14F-4D97-AF65-F5344CB8AC3E}">
        <p14:creationId xmlns:p14="http://schemas.microsoft.com/office/powerpoint/2010/main" val="89558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Marketplace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276865"/>
            <a:ext cx="7369175" cy="4977885"/>
          </a:xfrm>
        </p:spPr>
        <p:txBody>
          <a:bodyPr/>
          <a:lstStyle/>
          <a:p>
            <a:r>
              <a:rPr lang="en-US" dirty="0" smtClean="0"/>
              <a:t>WMAppManifest.xml</a:t>
            </a:r>
          </a:p>
          <a:p>
            <a:pPr lvl="1"/>
            <a:r>
              <a:rPr lang="en-US" dirty="0" smtClean="0"/>
              <a:t>Set Title</a:t>
            </a:r>
          </a:p>
          <a:p>
            <a:pPr lvl="1"/>
            <a:r>
              <a:rPr lang="en-US" dirty="0" smtClean="0"/>
              <a:t>Remove unnecessary capabilities </a:t>
            </a:r>
          </a:p>
          <a:p>
            <a:pPr lvl="1"/>
            <a:r>
              <a:rPr lang="en-US" dirty="0" smtClean="0"/>
              <a:t>Set Genre</a:t>
            </a:r>
          </a:p>
          <a:p>
            <a:pPr lvl="2"/>
            <a:r>
              <a:rPr lang="en-US" dirty="0" err="1"/>
              <a:t>Apps.Normal</a:t>
            </a:r>
            <a:r>
              <a:rPr lang="en-US" dirty="0"/>
              <a:t> = Start menu</a:t>
            </a:r>
          </a:p>
          <a:p>
            <a:pPr lvl="2"/>
            <a:r>
              <a:rPr lang="en-US" dirty="0" err="1"/>
              <a:t>Apps.Game</a:t>
            </a:r>
            <a:r>
              <a:rPr lang="en-US" dirty="0"/>
              <a:t> = Xbox Live section</a:t>
            </a:r>
          </a:p>
          <a:p>
            <a:r>
              <a:rPr lang="en-US" dirty="0" smtClean="0"/>
              <a:t>Main Icons</a:t>
            </a:r>
          </a:p>
          <a:p>
            <a:pPr lvl="1"/>
            <a:r>
              <a:rPr lang="en-US" dirty="0" smtClean="0"/>
              <a:t>Game thumbnail – 173x173px</a:t>
            </a:r>
          </a:p>
          <a:p>
            <a:pPr lvl="1"/>
            <a:r>
              <a:rPr lang="en-US" dirty="0" smtClean="0"/>
              <a:t>Tile image – 62x62px</a:t>
            </a:r>
          </a:p>
          <a:p>
            <a:r>
              <a:rPr lang="en-US" dirty="0" smtClean="0"/>
              <a:t>Bundle up the XAP and</a:t>
            </a:r>
            <a:br>
              <a:rPr lang="en-US" dirty="0" smtClean="0"/>
            </a:br>
            <a:r>
              <a:rPr lang="en-US" dirty="0" smtClean="0"/>
              <a:t>head to </a:t>
            </a:r>
            <a:br>
              <a:rPr lang="en-US" dirty="0" smtClean="0"/>
            </a:br>
            <a:r>
              <a:rPr lang="en-US" dirty="0" smtClean="0">
                <a:solidFill>
                  <a:srgbClr val="FFCC00"/>
                </a:solidFill>
              </a:rPr>
              <a:t>http://create.msdn.com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to submit!</a:t>
            </a:r>
          </a:p>
          <a:p>
            <a:pPr lvl="2"/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447" y="3891968"/>
            <a:ext cx="3501081" cy="2187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02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Icons required</a:t>
            </a:r>
            <a:br>
              <a:rPr lang="en-US" dirty="0" smtClean="0"/>
            </a:br>
            <a:r>
              <a:rPr lang="en-US" dirty="0" smtClean="0"/>
              <a:t>for submission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026" y="161925"/>
            <a:ext cx="4405386" cy="592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007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1"/>
          <p:cNvSpPr>
            <a:spLocks noGrp="1"/>
          </p:cNvSpPr>
          <p:nvPr>
            <p:ph idx="1"/>
          </p:nvPr>
        </p:nvSpPr>
        <p:spPr bwMode="auto">
          <a:xfrm>
            <a:off x="858924" y="2096721"/>
            <a:ext cx="7369175" cy="42418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>
              <a:defRPr/>
            </a:pPr>
            <a:r>
              <a:rPr lang="en-US" dirty="0" smtClean="0"/>
              <a:t>As simple as right-clicking and choosing “Create Copy of Project for Xbox 360”</a:t>
            </a:r>
          </a:p>
          <a:p>
            <a:pPr>
              <a:defRPr/>
            </a:pPr>
            <a:r>
              <a:rPr lang="en-US" dirty="0" smtClean="0"/>
              <a:t>With the App Hub membership comes the ability to deploy to Xbox Live Indie Games To run on 360</a:t>
            </a:r>
          </a:p>
          <a:p>
            <a:pPr lvl="1">
              <a:defRPr/>
            </a:pPr>
            <a:r>
              <a:rPr lang="en-US" dirty="0"/>
              <a:t>Download XNA Game Studio Connect application from the 360 Dashboard</a:t>
            </a:r>
          </a:p>
          <a:p>
            <a:pPr lvl="2">
              <a:defRPr/>
            </a:pPr>
            <a:r>
              <a:rPr lang="en-US" dirty="0"/>
              <a:t>Game Marketplace -&gt; Titles A-Z -&gt; X -&gt; XNA Game Studio Connect</a:t>
            </a:r>
          </a:p>
          <a:p>
            <a:pPr lvl="1">
              <a:defRPr/>
            </a:pPr>
            <a:r>
              <a:rPr lang="en-US" dirty="0" smtClean="0"/>
              <a:t>Add console via XNA Game Studio Device Center by entering key displayed in XNA Game Studio Connect</a:t>
            </a:r>
          </a:p>
          <a:p>
            <a:pPr lvl="1">
              <a:defRPr/>
            </a:pPr>
            <a:r>
              <a:rPr lang="en-US" dirty="0" smtClean="0"/>
              <a:t>In Visual Studio, select the console and run the game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Xbox 360</a:t>
            </a:r>
            <a:endParaRPr lang="en-US" dirty="0"/>
          </a:p>
        </p:txBody>
      </p:sp>
      <p:pic>
        <p:nvPicPr>
          <p:cNvPr id="2051" name="Picture 3" descr="C:\Users\Brian\Documents\Coding4Fun Book\Chapters\Alien Attack\Images\aa10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671" y="235634"/>
            <a:ext cx="3235639" cy="1820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331" y="116580"/>
            <a:ext cx="2401179" cy="2058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3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Right-click on project and select “Create Copy of Project for Windows”</a:t>
            </a:r>
          </a:p>
          <a:p>
            <a:pPr>
              <a:defRPr/>
            </a:pPr>
            <a:r>
              <a:rPr lang="en-US" dirty="0" smtClean="0"/>
              <a:t>Run and debug it like any other Windows application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62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5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Set of tools and managed libraries to build games on 3 platforms:</a:t>
            </a:r>
          </a:p>
          <a:p>
            <a:pPr lvl="1"/>
            <a:r>
              <a:rPr lang="en-US" dirty="0" smtClean="0"/>
              <a:t>Windows</a:t>
            </a:r>
          </a:p>
          <a:p>
            <a:pPr lvl="1"/>
            <a:r>
              <a:rPr lang="en-US" dirty="0" smtClean="0"/>
              <a:t>Xbox 360</a:t>
            </a:r>
          </a:p>
          <a:p>
            <a:pPr lvl="1"/>
            <a:r>
              <a:rPr lang="en-US" dirty="0" smtClean="0"/>
              <a:t>Windows Phone</a:t>
            </a:r>
          </a:p>
          <a:p>
            <a:r>
              <a:rPr lang="en-US" dirty="0" smtClean="0"/>
              <a:t>Essentially replaces Managed DirectX, and adds a lot of new things</a:t>
            </a:r>
          </a:p>
          <a:p>
            <a:r>
              <a:rPr lang="en-US" dirty="0" smtClean="0"/>
              <a:t>Current version is 4.0 and is included with the Windows Phone Developer </a:t>
            </a:r>
            <a:r>
              <a:rPr lang="en-US" dirty="0" smtClean="0"/>
              <a:t>Tools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http://create.msdn.com/</a:t>
            </a:r>
          </a:p>
          <a:p>
            <a:pPr lvl="1"/>
            <a:endParaRPr lang="en-US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What is XNA?</a:t>
            </a:r>
          </a:p>
        </p:txBody>
      </p:sp>
    </p:spTree>
    <p:extLst>
      <p:ext uri="{BB962C8B-B14F-4D97-AF65-F5344CB8AC3E}">
        <p14:creationId xmlns:p14="http://schemas.microsoft.com/office/powerpoint/2010/main" val="219361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Xbox 360 &amp; PC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396883"/>
            <a:ext cx="7369175" cy="4241800"/>
          </a:xfrm>
        </p:spPr>
        <p:txBody>
          <a:bodyPr/>
          <a:lstStyle/>
          <a:p>
            <a:r>
              <a:rPr lang="en-US" dirty="0" smtClean="0"/>
              <a:t>Games will be running on a much larger screen in a much higher resolution</a:t>
            </a:r>
          </a:p>
          <a:p>
            <a:r>
              <a:rPr lang="en-US" dirty="0" smtClean="0"/>
              <a:t>Need to resize/recreate assets to fit these screen sizes</a:t>
            </a:r>
          </a:p>
          <a:p>
            <a:r>
              <a:rPr lang="en-US" dirty="0" smtClean="0"/>
              <a:t>Easy to create a new Content project for platform specifics and set a reference in the appropriate project</a:t>
            </a:r>
          </a:p>
          <a:p>
            <a:r>
              <a:rPr lang="en-US" dirty="0" smtClean="0"/>
              <a:t>OR… Add files to same Content project with different names and load appropriately</a:t>
            </a:r>
          </a:p>
          <a:p>
            <a:pPr lvl="1"/>
            <a:r>
              <a:rPr lang="en-US" dirty="0" smtClean="0"/>
              <a:t>Be aware of file sizes when using this approach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11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1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XNA is a very powerful cross-platform framework for building games across Windows, Xbox 360 and </a:t>
            </a:r>
            <a:r>
              <a:rPr lang="en-US" smtClean="0"/>
              <a:t>Windows Phone</a:t>
            </a:r>
            <a:endParaRPr lang="en-US" dirty="0" smtClean="0"/>
          </a:p>
          <a:p>
            <a:r>
              <a:rPr lang="en-US" dirty="0" smtClean="0"/>
              <a:t>Creating 2D games is fairly simple</a:t>
            </a:r>
          </a:p>
          <a:p>
            <a:r>
              <a:rPr lang="en-US" dirty="0" smtClean="0"/>
              <a:t>Creating 3D games is not fairly simple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533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Me</a:t>
            </a:r>
          </a:p>
          <a:p>
            <a:pPr lvl="1">
              <a:defRPr/>
            </a:pPr>
            <a:r>
              <a:rPr lang="en-US" dirty="0">
                <a:solidFill>
                  <a:srgbClr val="FFCC00"/>
                </a:solidFill>
              </a:rPr>
              <a:t>brpeek@microsoft.com</a:t>
            </a:r>
            <a:r>
              <a:rPr lang="en-US" dirty="0"/>
              <a:t> </a:t>
            </a:r>
          </a:p>
          <a:p>
            <a:pPr lvl="1">
              <a:defRPr/>
            </a:pPr>
            <a:r>
              <a:rPr lang="en-US" dirty="0" smtClean="0">
                <a:solidFill>
                  <a:srgbClr val="FFCC00"/>
                </a:solidFill>
              </a:rPr>
              <a:t>http</a:t>
            </a:r>
            <a:r>
              <a:rPr lang="en-US" dirty="0">
                <a:solidFill>
                  <a:srgbClr val="FFCC00"/>
                </a:solidFill>
              </a:rPr>
              <a:t>://www.brianpeek.com</a:t>
            </a:r>
            <a:r>
              <a:rPr lang="en-US" dirty="0" smtClean="0">
                <a:solidFill>
                  <a:srgbClr val="FFCC00"/>
                </a:solidFill>
              </a:rPr>
              <a:t>/</a:t>
            </a:r>
          </a:p>
          <a:p>
            <a:pPr lvl="1">
              <a:defRPr/>
            </a:pPr>
            <a:r>
              <a:rPr lang="en-US" dirty="0" smtClean="0">
                <a:solidFill>
                  <a:srgbClr val="FFCC00"/>
                </a:solidFill>
              </a:rPr>
              <a:t>http://channel9.msdn.com/coding4fun/</a:t>
            </a:r>
            <a:endParaRPr lang="en-US" dirty="0">
              <a:solidFill>
                <a:srgbClr val="FFCC00"/>
              </a:solidFill>
            </a:endParaRPr>
          </a:p>
          <a:p>
            <a:pPr>
              <a:defRPr/>
            </a:pPr>
            <a:r>
              <a:rPr lang="en-US" dirty="0" smtClean="0"/>
              <a:t>App Hub + Support Forums</a:t>
            </a:r>
            <a:endParaRPr lang="en-US" dirty="0" smtClean="0"/>
          </a:p>
          <a:p>
            <a:pPr lvl="1">
              <a:defRPr/>
            </a:pPr>
            <a:r>
              <a:rPr lang="en-US" dirty="0" smtClean="0">
                <a:solidFill>
                  <a:srgbClr val="FFCC00"/>
                </a:solidFill>
              </a:rPr>
              <a:t>http://create.msdn.com</a:t>
            </a:r>
            <a:r>
              <a:rPr lang="en-US" dirty="0" smtClean="0">
                <a:solidFill>
                  <a:srgbClr val="FFCC00"/>
                </a:solidFill>
              </a:rPr>
              <a:t>/</a:t>
            </a:r>
          </a:p>
          <a:p>
            <a:pPr lvl="1">
              <a:defRPr/>
            </a:pPr>
            <a:r>
              <a:rPr lang="en-US" dirty="0" smtClean="0">
                <a:solidFill>
                  <a:srgbClr val="FFCC00"/>
                </a:solidFill>
              </a:rPr>
              <a:t>http://forums.create.msdn.com/</a:t>
            </a:r>
            <a:endParaRPr lang="en-US" dirty="0" smtClean="0">
              <a:solidFill>
                <a:srgbClr val="FFCC00"/>
              </a:solidFill>
            </a:endParaRPr>
          </a:p>
          <a:p>
            <a:pPr>
              <a:defRPr/>
            </a:pPr>
            <a:r>
              <a:rPr lang="en-US" dirty="0" smtClean="0"/>
              <a:t>XNA Team Blog</a:t>
            </a:r>
            <a:endParaRPr lang="en-US" dirty="0" smtClean="0"/>
          </a:p>
          <a:p>
            <a:pPr lvl="1">
              <a:defRPr/>
            </a:pPr>
            <a:r>
              <a:rPr lang="en-US" dirty="0" smtClean="0">
                <a:solidFill>
                  <a:srgbClr val="FFCC00"/>
                </a:solidFill>
              </a:rPr>
              <a:t>http</a:t>
            </a:r>
            <a:r>
              <a:rPr lang="en-US" dirty="0" smtClean="0">
                <a:solidFill>
                  <a:srgbClr val="FFCC00"/>
                </a:solidFill>
              </a:rPr>
              <a:t>://blogs.msdn.com/xna/</a:t>
            </a:r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XNA Resources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75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1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Entirely managed solution</a:t>
            </a:r>
          </a:p>
          <a:p>
            <a:r>
              <a:rPr lang="en-US" dirty="0" smtClean="0"/>
              <a:t>Cross-platform compatibility</a:t>
            </a:r>
          </a:p>
          <a:p>
            <a:pPr lvl="1"/>
            <a:r>
              <a:rPr lang="en-US" dirty="0" smtClean="0"/>
              <a:t>Write once, run on Windows, Xbox 360 and Windows Phone with little to no changes</a:t>
            </a:r>
          </a:p>
          <a:p>
            <a:r>
              <a:rPr lang="en-US" dirty="0" smtClean="0"/>
              <a:t>Ability to publish games to Windows Phone and Xbox 360 for the world to download (and for you to make some cash!)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Why XNA?</a:t>
            </a:r>
          </a:p>
        </p:txBody>
      </p:sp>
    </p:spTree>
    <p:extLst>
      <p:ext uri="{BB962C8B-B14F-4D97-AF65-F5344CB8AC3E}">
        <p14:creationId xmlns:p14="http://schemas.microsoft.com/office/powerpoint/2010/main" val="225393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XNA Game Studio 4.0</a:t>
            </a:r>
          </a:p>
          <a:p>
            <a:pPr lvl="1">
              <a:defRPr/>
            </a:pPr>
            <a:r>
              <a:rPr lang="en-US" dirty="0" smtClean="0"/>
              <a:t>Free!</a:t>
            </a:r>
          </a:p>
          <a:p>
            <a:pPr lvl="1">
              <a:defRPr/>
            </a:pPr>
            <a:r>
              <a:rPr lang="en-US" dirty="0" smtClean="0"/>
              <a:t>Download the Windows Phone Developer Tools package which will include Visual Studio Express if you don’t already have a version of Visual Studio</a:t>
            </a:r>
          </a:p>
          <a:p>
            <a:pPr>
              <a:defRPr/>
            </a:pPr>
            <a:r>
              <a:rPr lang="en-US" dirty="0" smtClean="0"/>
              <a:t>Xbox 360 and Windows Phone deployment and distribution requires $99 yearly App Hub subscription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41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504" y="2291663"/>
            <a:ext cx="5536993" cy="3806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01258" y="1304497"/>
            <a:ext cx="7369175" cy="4241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New project type in Visual Studio after XNA installation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Creating a Project</a:t>
            </a:r>
          </a:p>
        </p:txBody>
      </p:sp>
    </p:spTree>
    <p:extLst>
      <p:ext uri="{BB962C8B-B14F-4D97-AF65-F5344CB8AC3E}">
        <p14:creationId xmlns:p14="http://schemas.microsoft.com/office/powerpoint/2010/main" val="391734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334530"/>
            <a:ext cx="7369175" cy="4920220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Runnable </a:t>
            </a:r>
            <a:r>
              <a:rPr lang="en-US" sz="2400" dirty="0"/>
              <a:t>from the start</a:t>
            </a:r>
          </a:p>
          <a:p>
            <a:pPr lvl="1">
              <a:defRPr/>
            </a:pPr>
            <a:r>
              <a:rPr lang="en-US" sz="2000" dirty="0">
                <a:solidFill>
                  <a:srgbClr val="00B0F0"/>
                </a:solidFill>
              </a:rPr>
              <a:t>Cornflower Blue</a:t>
            </a:r>
            <a:r>
              <a:rPr lang="en-US" sz="2000" dirty="0" smtClean="0">
                <a:solidFill>
                  <a:srgbClr val="00B0F0"/>
                </a:solidFill>
              </a:rPr>
              <a:t>!</a:t>
            </a:r>
          </a:p>
          <a:p>
            <a:pPr>
              <a:defRPr/>
            </a:pPr>
            <a:r>
              <a:rPr lang="en-US" sz="2500" dirty="0" smtClean="0">
                <a:solidFill>
                  <a:srgbClr val="FFCC00"/>
                </a:solidFill>
              </a:rPr>
              <a:t>Game </a:t>
            </a:r>
            <a:r>
              <a:rPr lang="en-US" sz="2500" dirty="0" smtClean="0"/>
              <a:t>object is the starting point</a:t>
            </a:r>
            <a:endParaRPr lang="en-US" sz="2500" dirty="0"/>
          </a:p>
          <a:p>
            <a:pPr lvl="1">
              <a:defRPr/>
            </a:pPr>
            <a:r>
              <a:rPr lang="en-US" sz="1900" b="1" dirty="0">
                <a:solidFill>
                  <a:srgbClr val="FFCC00"/>
                </a:solidFill>
              </a:rPr>
              <a:t>Initialize</a:t>
            </a: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Base game initialization</a:t>
            </a:r>
          </a:p>
          <a:p>
            <a:pPr lvl="1">
              <a:defRPr/>
            </a:pPr>
            <a:r>
              <a:rPr lang="en-US" sz="1900" b="1" dirty="0" err="1">
                <a:solidFill>
                  <a:srgbClr val="FFCC00"/>
                </a:solidFill>
              </a:rPr>
              <a:t>LoadContent</a:t>
            </a:r>
            <a:endParaRPr lang="en-US" sz="1900" b="1" dirty="0">
              <a:solidFill>
                <a:srgbClr val="FFCC00"/>
              </a:solidFill>
            </a:endParaRP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Load assets required by the game</a:t>
            </a:r>
          </a:p>
          <a:p>
            <a:pPr lvl="1">
              <a:defRPr/>
            </a:pPr>
            <a:r>
              <a:rPr lang="en-US" sz="1900" b="1" dirty="0" err="1">
                <a:solidFill>
                  <a:srgbClr val="FFCC00"/>
                </a:solidFill>
              </a:rPr>
              <a:t>UnloadContent</a:t>
            </a:r>
            <a:endParaRPr lang="en-US" sz="1900" b="1" dirty="0">
              <a:solidFill>
                <a:srgbClr val="FFCC00"/>
              </a:solidFill>
            </a:endParaRP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Unload anything not loaded by the Content Pipeline</a:t>
            </a:r>
          </a:p>
          <a:p>
            <a:pPr lvl="1">
              <a:defRPr/>
            </a:pPr>
            <a:r>
              <a:rPr lang="en-US" sz="1900" b="1" dirty="0">
                <a:solidFill>
                  <a:srgbClr val="FFCC00"/>
                </a:solidFill>
              </a:rPr>
              <a:t>Update</a:t>
            </a: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Update game logic</a:t>
            </a:r>
          </a:p>
          <a:p>
            <a:pPr lvl="1">
              <a:defRPr/>
            </a:pPr>
            <a:r>
              <a:rPr lang="en-US" sz="1900" b="1" dirty="0">
                <a:solidFill>
                  <a:srgbClr val="FFCC00"/>
                </a:solidFill>
              </a:rPr>
              <a:t>Draw</a:t>
            </a: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Draw objects to the </a:t>
            </a:r>
            <a:r>
              <a:rPr lang="en-US" sz="1800" dirty="0" smtClean="0">
                <a:solidFill>
                  <a:schemeClr val="tx1"/>
                </a:solidFill>
              </a:rPr>
              <a:t>screen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85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Base Project Creation</a:t>
            </a:r>
          </a:p>
        </p:txBody>
      </p:sp>
      <p:sp>
        <p:nvSpPr>
          <p:cNvPr id="10243" name="Subtitle 6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Create the project and run it</a:t>
            </a:r>
          </a:p>
        </p:txBody>
      </p:sp>
    </p:spTree>
    <p:extLst>
      <p:ext uri="{BB962C8B-B14F-4D97-AF65-F5344CB8AC3E}">
        <p14:creationId xmlns:p14="http://schemas.microsoft.com/office/powerpoint/2010/main" val="76724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Specifications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Screen resolution: 480x800</a:t>
            </a:r>
          </a:p>
          <a:p>
            <a:pPr lvl="1"/>
            <a:r>
              <a:rPr lang="en-US" dirty="0" smtClean="0"/>
              <a:t>Be sure to set </a:t>
            </a:r>
            <a:r>
              <a:rPr lang="en-US" dirty="0" err="1" smtClean="0">
                <a:solidFill>
                  <a:srgbClr val="FFCC00"/>
                </a:solidFill>
              </a:rPr>
              <a:t>IsFullScreen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property to actually get that resolution!</a:t>
            </a:r>
          </a:p>
          <a:p>
            <a:r>
              <a:rPr lang="en-US" dirty="0" smtClean="0"/>
              <a:t>XNA games run at 30fps (frames per second) no matter what</a:t>
            </a:r>
          </a:p>
          <a:p>
            <a:r>
              <a:rPr lang="en-US" dirty="0" smtClean="0"/>
              <a:t>Games can run in portrait or landscape</a:t>
            </a:r>
          </a:p>
          <a:p>
            <a:pPr lvl="1"/>
            <a:r>
              <a:rPr lang="en-US" dirty="0" smtClean="0"/>
              <a:t>Set </a:t>
            </a:r>
            <a:r>
              <a:rPr lang="en-US" b="1" dirty="0" err="1" smtClean="0">
                <a:solidFill>
                  <a:srgbClr val="FFCC00"/>
                </a:solidFill>
              </a:rPr>
              <a:t>SupportedOrientations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appropriately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50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2_Custom Design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Visual Studio Live! Las Vegas 2012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isual Studio Live! Las Vegas 20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Las Vegas 201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Las Vegas 201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676</TotalTime>
  <Words>1393</Words>
  <Application>Microsoft Office PowerPoint</Application>
  <PresentationFormat>On-screen Show (4:3)</PresentationFormat>
  <Paragraphs>211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2_Custom Design</vt:lpstr>
      <vt:lpstr>Visual Studio Live! Las Vegas 2012</vt:lpstr>
      <vt:lpstr>XNA Games for Windows Phone</vt:lpstr>
      <vt:lpstr>Agenda</vt:lpstr>
      <vt:lpstr>What is XNA?</vt:lpstr>
      <vt:lpstr>Why XNA?</vt:lpstr>
      <vt:lpstr>Requirements</vt:lpstr>
      <vt:lpstr>Creating a Project</vt:lpstr>
      <vt:lpstr>Project Structure</vt:lpstr>
      <vt:lpstr>Base Project Creation</vt:lpstr>
      <vt:lpstr>Windows Phone Specifications</vt:lpstr>
      <vt:lpstr>Content Pipeline</vt:lpstr>
      <vt:lpstr>Content Pipeline</vt:lpstr>
      <vt:lpstr>ContentManager</vt:lpstr>
      <vt:lpstr>Adding Content</vt:lpstr>
      <vt:lpstr>Game Loops &amp; Time</vt:lpstr>
      <vt:lpstr>Animation &amp; Time</vt:lpstr>
      <vt:lpstr>Sprites</vt:lpstr>
      <vt:lpstr>Sprites and SpriteBatch</vt:lpstr>
      <vt:lpstr>SpriteFont</vt:lpstr>
      <vt:lpstr>Adding Sprites</vt:lpstr>
      <vt:lpstr>Input</vt:lpstr>
      <vt:lpstr>Input Manager</vt:lpstr>
      <vt:lpstr>Audio</vt:lpstr>
      <vt:lpstr>AudioManager</vt:lpstr>
      <vt:lpstr>Building the Game</vt:lpstr>
      <vt:lpstr>Build the Game</vt:lpstr>
      <vt:lpstr>Marketplace</vt:lpstr>
      <vt:lpstr>Icons</vt:lpstr>
      <vt:lpstr>Xbox 360</vt:lpstr>
      <vt:lpstr>PC</vt:lpstr>
      <vt:lpstr>Xbox 360 &amp; PC Considerations</vt:lpstr>
      <vt:lpstr>Conclusion</vt:lpstr>
      <vt:lpstr>XNA Resources</vt:lpstr>
    </vt:vector>
  </TitlesOfParts>
  <Company>1105 Media,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 That is Really Long and Covers Two Lines</dc:title>
  <dc:creator>Brian</dc:creator>
  <cp:lastModifiedBy>Brian Peek</cp:lastModifiedBy>
  <cp:revision>68</cp:revision>
  <dcterms:created xsi:type="dcterms:W3CDTF">2004-06-15T18:50:25Z</dcterms:created>
  <dcterms:modified xsi:type="dcterms:W3CDTF">2012-02-25T22:58:14Z</dcterms:modified>
</cp:coreProperties>
</file>