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3" r:id="rId1"/>
  </p:sldMasterIdLst>
  <p:notesMasterIdLst>
    <p:notesMasterId r:id="rId23"/>
  </p:notesMasterIdLst>
  <p:handoutMasterIdLst>
    <p:handoutMasterId r:id="rId24"/>
  </p:handoutMasterIdLst>
  <p:sldIdLst>
    <p:sldId id="318" r:id="rId2"/>
    <p:sldId id="320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FFCC00"/>
    <a:srgbClr val="80FF00"/>
    <a:srgbClr val="00FF00"/>
    <a:srgbClr val="669B48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37" autoAdjust="0"/>
    <p:restoredTop sz="82983" autoAdjust="0"/>
  </p:normalViewPr>
  <p:slideViewPr>
    <p:cSldViewPr snapToGrid="0">
      <p:cViewPr varScale="1">
        <p:scale>
          <a:sx n="111" d="100"/>
          <a:sy n="111" d="100"/>
        </p:scale>
        <p:origin x="156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864" y="-7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580"/>
            <a:ext cx="6322342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r>
              <a:rPr lang="en-US" smtClean="0"/>
              <a:t>©  2013 Visual Studio Live! All rights reserved.</a:t>
            </a:r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385632" y="8831580"/>
            <a:ext cx="624769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fld id="{DE7A66A1-37FE-4413-BCCD-DA932D8A8D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545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38101"/>
            <a:ext cx="5793317" cy="356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07310" y="8829967"/>
            <a:ext cx="1301468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17E27147-5EC7-48E7-9B29-3508FD6F72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899340"/>
      </p:ext>
    </p:extLst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49511" y="4349619"/>
            <a:ext cx="6111381" cy="4669181"/>
          </a:xfrm>
          <a:ln/>
        </p:spPr>
        <p:txBody>
          <a:bodyPr lIns="94374" tIns="47987" rIns="94374" bIns="47987"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38238" y="687388"/>
            <a:ext cx="4679950" cy="3509962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7304770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6937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4570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70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364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0131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4724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1024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0313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6749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243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393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8172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379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962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656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33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540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9866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5393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455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06591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42257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131763"/>
            <a:ext cx="1843088" cy="6122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131763"/>
            <a:ext cx="5380037" cy="6122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87353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0664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804410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484313"/>
            <a:ext cx="3608387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484313"/>
            <a:ext cx="3608388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3603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5169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96088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183466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589451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671788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131763"/>
            <a:ext cx="7369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84313"/>
            <a:ext cx="7369175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37443" y="1893897"/>
            <a:ext cx="6642997" cy="979487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en-US" dirty="0">
                <a:solidFill>
                  <a:srgbClr val="FFCC00"/>
                </a:solidFill>
              </a:rPr>
              <a:t>Building Your First Windows Phone 8 Application </a:t>
            </a:r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4597390" y="2964294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Senior Technical Evangelist</a:t>
            </a:r>
          </a:p>
          <a:p>
            <a:pPr algn="r" eaLnBrk="1" hangingPunct="1"/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Microsoft</a:t>
            </a:r>
          </a:p>
          <a:p>
            <a:pPr algn="r" eaLnBrk="1" hangingPunct="1"/>
            <a:r>
              <a:rPr lang="en-US" sz="1800" b="1" dirty="0">
                <a:solidFill>
                  <a:srgbClr val="00B0EB"/>
                </a:solidFill>
                <a:latin typeface="Arial" charset="0"/>
              </a:rPr>
              <a:t>http://www.brianpeek.com/</a:t>
            </a:r>
          </a:p>
          <a:p>
            <a:pPr algn="r" eaLnBrk="1" hangingPunct="1"/>
            <a:r>
              <a:rPr lang="en-US" sz="1800" b="1" dirty="0">
                <a:solidFill>
                  <a:srgbClr val="00B0EB"/>
                </a:solidFill>
                <a:latin typeface="Arial" charset="0"/>
              </a:rPr>
              <a:t>brpeek@microsoft.com</a:t>
            </a:r>
          </a:p>
          <a:p>
            <a:pPr algn="r" eaLnBrk="1" hangingPunct="1"/>
            <a:r>
              <a:rPr lang="en-US" sz="1800" b="1" smtClean="0">
                <a:solidFill>
                  <a:srgbClr val="00B0EB"/>
                </a:solidFill>
                <a:latin typeface="Arial" charset="0"/>
              </a:rPr>
              <a:t>@</a:t>
            </a:r>
            <a:r>
              <a:rPr lang="en-US" sz="1800" b="1" dirty="0" err="1">
                <a:solidFill>
                  <a:srgbClr val="00B0EB"/>
                </a:solidFill>
                <a:latin typeface="Arial" charset="0"/>
              </a:rPr>
              <a:t>BrianPeek</a:t>
            </a:r>
            <a:endParaRPr lang="en-US" sz="1800" b="1" dirty="0">
              <a:solidFill>
                <a:srgbClr val="00B0EB"/>
              </a:solidFill>
              <a:latin typeface="Arial" charset="0"/>
            </a:endParaRPr>
          </a:p>
          <a:p>
            <a:pPr algn="r" eaLnBrk="1" hangingPunct="1"/>
            <a:endParaRPr lang="en-US" sz="1800" b="1" dirty="0" smtClean="0">
              <a:solidFill>
                <a:srgbClr val="00B0EB"/>
              </a:solidFill>
              <a:latin typeface="Arial" charset="0"/>
            </a:endParaRPr>
          </a:p>
          <a:p>
            <a:pPr algn="r"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dirty="0">
              <a:latin typeface="Times New Roman" pitchFamily="28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6806144" y="4977250"/>
            <a:ext cx="18742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Arial" charset="0"/>
              </a:rPr>
              <a:t>Level: </a:t>
            </a:r>
            <a:r>
              <a:rPr lang="en-US" dirty="0" smtClean="0">
                <a:solidFill>
                  <a:srgbClr val="00B0EB"/>
                </a:solidFill>
                <a:latin typeface="Arial" charset="0"/>
              </a:rPr>
              <a:t>Introductory</a:t>
            </a:r>
            <a:endParaRPr lang="en-US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Commands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Setup a Voice Command Definition (VCD) file</a:t>
            </a:r>
          </a:p>
          <a:p>
            <a:pPr lvl="1"/>
            <a:r>
              <a:rPr lang="en-US" dirty="0" smtClean="0"/>
              <a:t>Add -&gt; New Item -&gt; Voice Command Definition</a:t>
            </a:r>
          </a:p>
          <a:p>
            <a:r>
              <a:rPr lang="en-US" dirty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Windows.Phone.Speech.VoiceCommands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namespace</a:t>
            </a:r>
          </a:p>
          <a:p>
            <a:r>
              <a:rPr lang="en-US" dirty="0" smtClean="0"/>
              <a:t>Install the VCD </a:t>
            </a:r>
            <a:r>
              <a:rPr lang="en-US" dirty="0"/>
              <a:t>file with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VoiceCommandService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.</a:t>
            </a:r>
            <a:b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</a:b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InstallCommandSetsFromFileAsync</a:t>
            </a:r>
            <a:endParaRPr lang="en-US" dirty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cs typeface="Consolas" pitchFamily="49" charset="0"/>
              </a:rPr>
              <a:t>Handle command via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NavigationContext.QueryString</a:t>
            </a:r>
            <a:endParaRPr lang="en-US" dirty="0" smtClean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29705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Lock Screen Image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Windows.Phone.System.UserProfile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smtClean="0"/>
              <a:t>namespace</a:t>
            </a:r>
            <a:endParaRPr lang="en-US" dirty="0"/>
          </a:p>
          <a:p>
            <a:r>
              <a:rPr lang="en-US" dirty="0" smtClean="0"/>
              <a:t>Add extension to manifest via text editor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LockScreenManager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to ask permission to touch lock screen</a:t>
            </a:r>
          </a:p>
          <a:p>
            <a:r>
              <a:rPr lang="en-US" dirty="0" smtClean="0"/>
              <a:t>Set the image using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LockScreen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object’s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SetImageUri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File must be stored in isolated storage or the install path of the application</a:t>
            </a:r>
          </a:p>
          <a:p>
            <a:pPr lvl="1"/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ms-appdata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:///Local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notation</a:t>
            </a:r>
          </a:p>
          <a:p>
            <a:r>
              <a:rPr lang="en-US" dirty="0" smtClean="0"/>
              <a:t>In emulator, press F12 twice to see the lock screen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94225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 Tiles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Three types of tiles</a:t>
            </a:r>
          </a:p>
          <a:p>
            <a:pPr lvl="1"/>
            <a:r>
              <a:rPr lang="en-US" dirty="0" smtClean="0"/>
              <a:t>Flip Tile</a:t>
            </a:r>
          </a:p>
          <a:p>
            <a:pPr lvl="2"/>
            <a:r>
              <a:rPr lang="en-US" dirty="0" smtClean="0"/>
              <a:t>Flips over from front to back</a:t>
            </a:r>
          </a:p>
          <a:p>
            <a:pPr lvl="1"/>
            <a:r>
              <a:rPr lang="en-US" dirty="0" smtClean="0"/>
              <a:t>Cycle Tile</a:t>
            </a:r>
          </a:p>
          <a:p>
            <a:pPr lvl="2"/>
            <a:r>
              <a:rPr lang="en-US" dirty="0" smtClean="0"/>
              <a:t>Cycles through 1 to 9 images</a:t>
            </a:r>
          </a:p>
          <a:p>
            <a:pPr lvl="1"/>
            <a:r>
              <a:rPr lang="en-US" dirty="0" smtClean="0"/>
              <a:t>Iconic Tile</a:t>
            </a:r>
          </a:p>
          <a:p>
            <a:pPr lvl="2"/>
            <a:r>
              <a:rPr lang="en-US" dirty="0" smtClean="0"/>
              <a:t>Displays icon with Count and/or other content without animation</a:t>
            </a:r>
          </a:p>
          <a:p>
            <a:r>
              <a:rPr lang="en-US" dirty="0" smtClean="0"/>
              <a:t>Each tile can be three different sizes</a:t>
            </a:r>
          </a:p>
          <a:p>
            <a:pPr lvl="1"/>
            <a:r>
              <a:rPr lang="en-US" dirty="0" smtClean="0"/>
              <a:t>Wide size is optional</a:t>
            </a:r>
          </a:p>
          <a:p>
            <a:r>
              <a:rPr lang="en-US" dirty="0" smtClean="0"/>
              <a:t>Each can be configured via XML template or via code</a:t>
            </a:r>
          </a:p>
          <a:p>
            <a:r>
              <a:rPr lang="en-US" dirty="0" smtClean="0"/>
              <a:t>We will use the Cycle Tile via code in our example</a:t>
            </a:r>
          </a:p>
          <a:p>
            <a:r>
              <a:rPr lang="en-US" dirty="0" smtClean="0"/>
              <a:t>Default tile icon/style must be set in application manifest and then updated dynamically via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301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064" y="1787094"/>
            <a:ext cx="3942977" cy="3761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Tile Examples</a:t>
            </a:r>
            <a:endParaRPr lang="en-US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51" y="1369842"/>
            <a:ext cx="4726964" cy="3033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51" y="4887862"/>
            <a:ext cx="4726964" cy="132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9151" y="4417255"/>
            <a:ext cx="3671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/>
                </a:solidFill>
                <a:latin typeface="+mn-lt"/>
              </a:rPr>
              <a:t>Flip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9151" y="6210029"/>
            <a:ext cx="3671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/>
                </a:solidFill>
                <a:latin typeface="+mn-lt"/>
              </a:rPr>
              <a:t>Iconic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01064" y="5548945"/>
            <a:ext cx="3671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>
                <a:solidFill>
                  <a:schemeClr val="accent5"/>
                </a:solidFill>
                <a:latin typeface="+mn-lt"/>
              </a:rPr>
              <a:t>Cycle</a:t>
            </a:r>
            <a:endParaRPr lang="en-US" b="1" dirty="0">
              <a:solidFill>
                <a:schemeClr val="accent5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2933550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Cycle 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Microsoft.Phone.Shell</a:t>
            </a:r>
            <a:r>
              <a:rPr lang="en-US" dirty="0"/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Create a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CycleTileData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and set its properties</a:t>
            </a:r>
          </a:p>
          <a:p>
            <a:r>
              <a:rPr lang="en-US" dirty="0" smtClean="0"/>
              <a:t>URIs must be local	</a:t>
            </a:r>
          </a:p>
          <a:p>
            <a:pPr lvl="1"/>
            <a:r>
              <a:rPr lang="en-US" dirty="0" smtClean="0"/>
              <a:t>If using Isolated Storage, use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isostore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:/ </a:t>
            </a:r>
            <a:r>
              <a:rPr lang="en-US" dirty="0" smtClean="0"/>
              <a:t>notation, not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ms-appdata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:///</a:t>
            </a:r>
          </a:p>
          <a:p>
            <a:pPr lvl="1"/>
            <a:r>
              <a:rPr lang="en-US" dirty="0" smtClean="0">
                <a:cs typeface="Consolas" pitchFamily="49" charset="0"/>
              </a:rPr>
              <a:t>Store in 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/Shared/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ShellContent</a:t>
            </a:r>
            <a:endParaRPr lang="en-US" dirty="0" smtClean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cs typeface="Consolas" pitchFamily="49" charset="0"/>
              </a:rPr>
              <a:t>Create or update the tile by calling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ShellTile.Create</a:t>
            </a:r>
            <a:r>
              <a:rPr lang="en-US" dirty="0" smtClean="0">
                <a:cs typeface="Consolas" pitchFamily="49" charset="0"/>
              </a:rPr>
              <a:t> or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ShellTile.Update</a:t>
            </a:r>
            <a:r>
              <a:rPr lang="en-US" dirty="0" smtClean="0">
                <a:cs typeface="Consolas" pitchFamily="49" charset="0"/>
              </a:rPr>
              <a:t> method</a:t>
            </a:r>
            <a:endParaRPr lang="en-US" dirty="0"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5299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aseline="0" dirty="0" smtClean="0"/>
              <a:t>New maps</a:t>
            </a:r>
          </a:p>
          <a:p>
            <a:pPr lvl="1"/>
            <a:r>
              <a:rPr lang="en-US" dirty="0" smtClean="0"/>
              <a:t>New map control powered by Nokia Maps</a:t>
            </a:r>
            <a:endParaRPr lang="en-US" baseline="0" dirty="0" smtClean="0"/>
          </a:p>
          <a:p>
            <a:r>
              <a:rPr lang="en-US" baseline="0" dirty="0" smtClean="0"/>
              <a:t>Lenses</a:t>
            </a:r>
          </a:p>
          <a:p>
            <a:pPr lvl="1"/>
            <a:r>
              <a:rPr lang="en-US" dirty="0" smtClean="0"/>
              <a:t>Integrate with the camera</a:t>
            </a:r>
          </a:p>
          <a:p>
            <a:r>
              <a:rPr lang="en-US" baseline="0" dirty="0" smtClean="0"/>
              <a:t>Multiple Resolutions</a:t>
            </a:r>
          </a:p>
          <a:p>
            <a:endParaRPr lang="en-US" dirty="0"/>
          </a:p>
          <a:p>
            <a:endParaRPr lang="en-US" baseline="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r>
              <a:rPr lang="en-US" dirty="0" smtClean="0"/>
              <a:t>Great info at: </a:t>
            </a:r>
            <a:r>
              <a:rPr lang="en-US" b="1" dirty="0" smtClean="0">
                <a:solidFill>
                  <a:srgbClr val="FFC000"/>
                </a:solidFill>
              </a:rPr>
              <a:t>http</a:t>
            </a:r>
            <a:r>
              <a:rPr lang="en-US" b="1" dirty="0">
                <a:solidFill>
                  <a:srgbClr val="FFC000"/>
                </a:solidFill>
              </a:rPr>
              <a:t>://</a:t>
            </a:r>
            <a:r>
              <a:rPr lang="en-US" b="1" dirty="0" smtClean="0">
                <a:solidFill>
                  <a:srgbClr val="FFC000"/>
                </a:solidFill>
              </a:rPr>
              <a:t>bit.ly/wp8res</a:t>
            </a:r>
          </a:p>
          <a:p>
            <a:r>
              <a:rPr lang="en-US" dirty="0" smtClean="0"/>
              <a:t>Simulation Dashboard</a:t>
            </a:r>
          </a:p>
          <a:p>
            <a:pPr lvl="1"/>
            <a:r>
              <a:rPr lang="en-US" dirty="0" smtClean="0"/>
              <a:t>Under Tools menu</a:t>
            </a:r>
          </a:p>
          <a:p>
            <a:pPr lvl="1"/>
            <a:r>
              <a:rPr lang="en-US" dirty="0" smtClean="0"/>
              <a:t>Network, lock screen and Reminder simulation</a:t>
            </a:r>
          </a:p>
          <a:p>
            <a:r>
              <a:rPr lang="en-US" dirty="0" smtClean="0"/>
              <a:t>Application Analysis</a:t>
            </a:r>
          </a:p>
          <a:p>
            <a:pPr lvl="1"/>
            <a:r>
              <a:rPr lang="en-US" dirty="0" smtClean="0"/>
              <a:t>Debug -&gt; Start Windows </a:t>
            </a:r>
            <a:r>
              <a:rPr lang="en-US" smtClean="0"/>
              <a:t>Phone Application </a:t>
            </a:r>
            <a:r>
              <a:rPr lang="en-US" dirty="0" smtClean="0"/>
              <a:t>Analysis</a:t>
            </a:r>
          </a:p>
          <a:p>
            <a:r>
              <a:rPr lang="en-US" dirty="0" smtClean="0"/>
              <a:t>And More! </a:t>
            </a:r>
            <a:r>
              <a:rPr lang="en-US" dirty="0" smtClean="0">
                <a:sym typeface="Wingdings" pitchFamily="2" charset="2"/>
              </a:rPr>
              <a:t>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Wallet, NFC, Direct3D and C++, media, new Launchers, IPv6, Winsock API, in-app purchases, and even more than that…</a:t>
            </a:r>
          </a:p>
          <a:p>
            <a:pPr lvl="1"/>
            <a:r>
              <a:rPr lang="en-US" b="1" dirty="0">
                <a:solidFill>
                  <a:srgbClr val="FFC000"/>
                </a:solidFill>
              </a:rPr>
              <a:t>http://bit.ly/wp8new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407457"/>
              </p:ext>
            </p:extLst>
          </p:nvPr>
        </p:nvGraphicFramePr>
        <p:xfrm>
          <a:off x="1437873" y="2681876"/>
          <a:ext cx="6190003" cy="1219200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020126"/>
                <a:gridCol w="1434904"/>
                <a:gridCol w="1582616"/>
                <a:gridCol w="2152357"/>
              </a:tblGrid>
              <a:tr h="287063">
                <a:tc>
                  <a:txBody>
                    <a:bodyPr/>
                    <a:lstStyle/>
                    <a:p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Resolution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Aspect ratio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Scaled resolution</a:t>
                      </a:r>
                    </a:p>
                  </a:txBody>
                  <a:tcPr anchor="ctr"/>
                </a:tc>
              </a:tr>
              <a:tr h="287063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WVGA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480 × 800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15:9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480 × 800</a:t>
                      </a:r>
                    </a:p>
                  </a:txBody>
                  <a:tcPr anchor="ctr"/>
                </a:tc>
              </a:tr>
              <a:tr h="287063">
                <a:tc>
                  <a:txBody>
                    <a:bodyPr/>
                    <a:lstStyle/>
                    <a:p>
                      <a:r>
                        <a:rPr lang="en-US" sz="1400" baseline="0"/>
                        <a:t>WXGA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768 × 1280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15:9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480 × 800</a:t>
                      </a:r>
                    </a:p>
                  </a:txBody>
                  <a:tcPr anchor="ctr"/>
                </a:tc>
              </a:tr>
              <a:tr h="287063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720p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720 × 1280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16:9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480 × 853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40485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Publishing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Store Test Kit</a:t>
            </a:r>
          </a:p>
          <a:p>
            <a:pPr lvl="1"/>
            <a:r>
              <a:rPr lang="en-US" dirty="0" smtClean="0"/>
              <a:t>Pass this before uploading anything</a:t>
            </a:r>
          </a:p>
          <a:p>
            <a:pPr lvl="1"/>
            <a:r>
              <a:rPr lang="en-US" dirty="0" smtClean="0"/>
              <a:t>Find this on the Project menu</a:t>
            </a:r>
          </a:p>
          <a:p>
            <a:r>
              <a:rPr lang="en-US" dirty="0" smtClean="0"/>
              <a:t>The publishing portal is located at </a:t>
            </a:r>
            <a:r>
              <a:rPr lang="en-US" dirty="0" smtClean="0">
                <a:solidFill>
                  <a:srgbClr val="FFC000"/>
                </a:solidFill>
              </a:rPr>
              <a:t>http://dev.windowsphone.com/</a:t>
            </a:r>
          </a:p>
          <a:p>
            <a:pPr lvl="1"/>
            <a:r>
              <a:rPr lang="en-US" dirty="0" smtClean="0"/>
              <a:t>$99/year to submit unlimited apps to the store</a:t>
            </a:r>
          </a:p>
          <a:p>
            <a:pPr lvl="1"/>
            <a:r>
              <a:rPr lang="en-US" dirty="0" smtClean="0"/>
              <a:t>This is a separate store and separate fee from the Windows Store</a:t>
            </a:r>
          </a:p>
          <a:p>
            <a:r>
              <a:rPr lang="en-US" dirty="0" smtClean="0"/>
              <a:t>Set your App</a:t>
            </a:r>
            <a:r>
              <a:rPr lang="en-US" baseline="0" dirty="0" smtClean="0"/>
              <a:t> Info</a:t>
            </a:r>
          </a:p>
          <a:p>
            <a:pPr lvl="1"/>
            <a:r>
              <a:rPr lang="en-US" dirty="0" smtClean="0"/>
              <a:t>Alias, pricing, etc.</a:t>
            </a:r>
            <a:endParaRPr lang="en-US" baseline="0" dirty="0" smtClean="0"/>
          </a:p>
          <a:p>
            <a:r>
              <a:rPr lang="en-US" baseline="0" dirty="0" smtClean="0"/>
              <a:t>Upload Data</a:t>
            </a:r>
          </a:p>
          <a:p>
            <a:pPr lvl="1"/>
            <a:r>
              <a:rPr lang="en-US" dirty="0" smtClean="0"/>
              <a:t>XAP</a:t>
            </a:r>
          </a:p>
          <a:p>
            <a:pPr lvl="1"/>
            <a:r>
              <a:rPr lang="en-US" dirty="0" smtClean="0"/>
              <a:t>Screen shots</a:t>
            </a:r>
          </a:p>
          <a:p>
            <a:r>
              <a:rPr lang="en-US" dirty="0" smtClean="0"/>
              <a:t>Wait a few days, and, assuming it passed certification, it will appear in the store!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7456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</a:t>
            </a:r>
            <a:r>
              <a:rPr lang="en-US" baseline="0" dirty="0" smtClean="0"/>
              <a:t> Phone development is similar to desktop and Windows Store App development</a:t>
            </a:r>
          </a:p>
          <a:p>
            <a:r>
              <a:rPr lang="en-US" baseline="0" dirty="0" smtClean="0"/>
              <a:t>XAML skills translate easily</a:t>
            </a:r>
          </a:p>
          <a:p>
            <a:r>
              <a:rPr lang="en-US" baseline="0" dirty="0" smtClean="0"/>
              <a:t>Windows Phone Runtime shares</a:t>
            </a:r>
            <a:r>
              <a:rPr lang="en-US" dirty="0" smtClean="0"/>
              <a:t> API surface with Windows Runtime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7315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Incentives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App Builder - Keep the </a:t>
            </a:r>
            <a:r>
              <a:rPr lang="en-US" dirty="0" smtClean="0"/>
              <a:t>Cash! </a:t>
            </a:r>
            <a:r>
              <a:rPr lang="en-US" dirty="0"/>
              <a:t>(through June 30, 2013 )</a:t>
            </a:r>
          </a:p>
          <a:p>
            <a:pPr lvl="1"/>
            <a:r>
              <a:rPr lang="en-US" dirty="0" smtClean="0"/>
              <a:t>It’s </a:t>
            </a:r>
            <a:r>
              <a:rPr lang="en-US" dirty="0"/>
              <a:t>really this easy:</a:t>
            </a:r>
          </a:p>
          <a:p>
            <a:pPr lvl="2"/>
            <a:r>
              <a:rPr lang="en-US" dirty="0" smtClean="0"/>
              <a:t>Get </a:t>
            </a:r>
            <a:r>
              <a:rPr lang="en-US" dirty="0"/>
              <a:t>$100 for each application you publish to the Windows Store (up to $1000), and</a:t>
            </a:r>
          </a:p>
          <a:p>
            <a:pPr lvl="2"/>
            <a:r>
              <a:rPr lang="en-US" dirty="0" smtClean="0"/>
              <a:t>Get </a:t>
            </a:r>
            <a:r>
              <a:rPr lang="en-US" dirty="0"/>
              <a:t>$100 for each application you publish to the Windows Phone Store (up to $1000</a:t>
            </a:r>
            <a:r>
              <a:rPr lang="en-US" dirty="0" smtClean="0"/>
              <a:t>)!</a:t>
            </a:r>
          </a:p>
        </p:txBody>
      </p:sp>
    </p:spTree>
    <p:extLst>
      <p:ext uri="{BB962C8B-B14F-4D97-AF65-F5344CB8AC3E}">
        <p14:creationId xmlns:p14="http://schemas.microsoft.com/office/powerpoint/2010/main" val="3054606440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Incentives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First App Promotion (while supplies last!)</a:t>
            </a:r>
          </a:p>
          <a:p>
            <a:pPr lvl="1"/>
            <a:r>
              <a:rPr lang="en-US" dirty="0" smtClean="0"/>
              <a:t>This </a:t>
            </a:r>
            <a:r>
              <a:rPr lang="en-US" dirty="0"/>
              <a:t>one comes courtesy of Nokia Developer Ambassador, Lance McCarthy, for first time Windows Phone developers in New England (and beyond!). It's actually three separate offers:</a:t>
            </a:r>
          </a:p>
          <a:p>
            <a:pPr lvl="1"/>
            <a:r>
              <a:rPr lang="en-US" dirty="0" smtClean="0"/>
              <a:t>Commit </a:t>
            </a:r>
            <a:r>
              <a:rPr lang="en-US" dirty="0"/>
              <a:t>to building a new Windows Phone app in the next six months, and get a Nokia Lumia 800.</a:t>
            </a:r>
          </a:p>
          <a:p>
            <a:pPr lvl="1"/>
            <a:r>
              <a:rPr lang="en-US" dirty="0" smtClean="0"/>
              <a:t>Have </a:t>
            </a:r>
            <a:r>
              <a:rPr lang="en-US" dirty="0"/>
              <a:t>an app ready for publication? Contact Lance and you could get your developer registration fee ($99) reimbursed!</a:t>
            </a:r>
          </a:p>
          <a:p>
            <a:pPr lvl="1"/>
            <a:r>
              <a:rPr lang="en-US" dirty="0" smtClean="0"/>
              <a:t>If </a:t>
            </a:r>
            <a:r>
              <a:rPr lang="en-US" dirty="0"/>
              <a:t>you have a showcase ready app that uses </a:t>
            </a:r>
            <a:r>
              <a:rPr lang="en-US" dirty="0" err="1"/>
              <a:t>Telerik’s</a:t>
            </a:r>
            <a:r>
              <a:rPr lang="en-US" dirty="0"/>
              <a:t> </a:t>
            </a:r>
            <a:r>
              <a:rPr lang="en-US" dirty="0" err="1"/>
              <a:t>RadControls</a:t>
            </a:r>
            <a:r>
              <a:rPr lang="en-US" dirty="0"/>
              <a:t> for Windows Phone and/or the Buddy API, you could get a Nokia Premium Developer Program account, valued at $1500.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56858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2036190" y="5920367"/>
            <a:ext cx="5071621" cy="100621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FFC000"/>
                </a:solidFill>
              </a:rPr>
              <a:t>http://channel9.msdn.com/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C000"/>
                </a:solidFill>
              </a:rPr>
              <a:t>http://www.coding4fun.com/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14" name="Picture 2" descr="C:\Users\Brian\Desktop\a14e5a72-0074-4045-a30f-ea3b52be1e2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0338"/>
            <a:ext cx="4191342" cy="2383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Brian\Desktop\IMG_0296_thumb[2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459" y="2228593"/>
            <a:ext cx="4313719" cy="3235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7" descr="https://spsites.microsoft.com/sites/channel9/Shared%20Documents/Media%20Assets/Channel%209/new_9guy%5B1%5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Picture 8" descr="C:\Users\Brian\Desktop\new_9guy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882" y="160338"/>
            <a:ext cx="1768507" cy="206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C:\Users\Brian\Desktop\c4f-colorW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061" y="160338"/>
            <a:ext cx="3653558" cy="182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WP_0004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3" y="2680090"/>
            <a:ext cx="4191344" cy="3143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135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Incentives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Community </a:t>
            </a:r>
            <a:r>
              <a:rPr lang="en-US" dirty="0" err="1"/>
              <a:t>Apportunity</a:t>
            </a:r>
            <a:r>
              <a:rPr lang="en-US" dirty="0"/>
              <a:t> Sweepstakes! (monthly through June 30th)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each new Windows 8 or Windows Phone application you publish in a given month, Community </a:t>
            </a:r>
            <a:r>
              <a:rPr lang="en-US" dirty="0" err="1" smtClean="0"/>
              <a:t>Apportunity</a:t>
            </a:r>
            <a:r>
              <a:rPr lang="en-US" smtClean="0"/>
              <a:t> you’ll </a:t>
            </a:r>
            <a:r>
              <a:rPr lang="en-US" dirty="0"/>
              <a:t>get an entry to the sweepstakes. Prizes include:</a:t>
            </a:r>
          </a:p>
          <a:p>
            <a:pPr lvl="2"/>
            <a:r>
              <a:rPr lang="en-US" dirty="0" smtClean="0"/>
              <a:t>$</a:t>
            </a:r>
            <a:r>
              <a:rPr lang="en-US" dirty="0"/>
              <a:t>1000 Visa Gift </a:t>
            </a:r>
            <a:r>
              <a:rPr lang="en-US" dirty="0" smtClean="0"/>
              <a:t>Card</a:t>
            </a:r>
          </a:p>
          <a:p>
            <a:pPr lvl="2"/>
            <a:r>
              <a:rPr lang="en-US" dirty="0" smtClean="0"/>
              <a:t>$500 </a:t>
            </a:r>
            <a:r>
              <a:rPr lang="en-US" dirty="0"/>
              <a:t>Visa Gift </a:t>
            </a:r>
            <a:r>
              <a:rPr lang="en-US" dirty="0" smtClean="0"/>
              <a:t>Card</a:t>
            </a:r>
          </a:p>
          <a:p>
            <a:pPr lvl="2"/>
            <a:r>
              <a:rPr lang="en-US" dirty="0" smtClean="0"/>
              <a:t>$250 </a:t>
            </a:r>
            <a:r>
              <a:rPr lang="en-US" dirty="0"/>
              <a:t>Visa Gift Card</a:t>
            </a:r>
          </a:p>
          <a:p>
            <a:r>
              <a:rPr lang="en-US" dirty="0" smtClean="0"/>
              <a:t>Official </a:t>
            </a:r>
            <a:r>
              <a:rPr lang="en-US" dirty="0"/>
              <a:t>Rules</a:t>
            </a:r>
          </a:p>
          <a:p>
            <a:pPr lvl="1"/>
            <a:r>
              <a:rPr lang="en-US" dirty="0" smtClean="0"/>
              <a:t>awarded </a:t>
            </a:r>
            <a:r>
              <a:rPr lang="en-US" dirty="0"/>
              <a:t>randomly to the entrants from each month (February through June). You could even win in subsequent months if you publish an app in each of those months.</a:t>
            </a:r>
          </a:p>
        </p:txBody>
      </p:sp>
    </p:spTree>
    <p:extLst>
      <p:ext uri="{BB962C8B-B14F-4D97-AF65-F5344CB8AC3E}">
        <p14:creationId xmlns:p14="http://schemas.microsoft.com/office/powerpoint/2010/main" val="149243827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Me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brpeek@microsoft.com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http://www.brianpeek.com/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http://channel9.msdn.com/coding4fun/</a:t>
            </a:r>
          </a:p>
          <a:p>
            <a:r>
              <a:rPr lang="en-US" dirty="0" smtClean="0"/>
              <a:t>Windows Phone Developer Portal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http://dev.windowsphone.com/</a:t>
            </a:r>
          </a:p>
          <a:p>
            <a:r>
              <a:rPr lang="en-US" dirty="0" smtClean="0"/>
              <a:t>What’s New in Windows Phone 8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http://bit.ly/WP8New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smtClean="0"/>
              <a:t>Coding4Fun Toolkit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</a:t>
            </a:r>
            <a:r>
              <a:rPr lang="en-US" dirty="0">
                <a:solidFill>
                  <a:srgbClr val="FFC000"/>
                </a:solidFill>
              </a:rPr>
              <a:t>://coding4fun.codeplex.com</a:t>
            </a:r>
            <a:r>
              <a:rPr lang="en-US" dirty="0" smtClean="0">
                <a:solidFill>
                  <a:srgbClr val="FFC000"/>
                </a:solidFill>
              </a:rPr>
              <a:t>/</a:t>
            </a:r>
          </a:p>
          <a:p>
            <a:r>
              <a:rPr lang="en-US" dirty="0" smtClean="0"/>
              <a:t>Incentives!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</a:t>
            </a:r>
            <a:r>
              <a:rPr lang="en-US" dirty="0" smtClean="0">
                <a:solidFill>
                  <a:srgbClr val="FFC000"/>
                </a:solidFill>
              </a:rPr>
              <a:t>bit.ly/wp8incentives</a:t>
            </a:r>
          </a:p>
        </p:txBody>
      </p:sp>
    </p:spTree>
    <p:extLst>
      <p:ext uri="{BB962C8B-B14F-4D97-AF65-F5344CB8AC3E}">
        <p14:creationId xmlns:p14="http://schemas.microsoft.com/office/powerpoint/2010/main" val="8653795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Phone </a:t>
            </a:r>
            <a:r>
              <a:rPr lang="en-US" dirty="0"/>
              <a:t>S</a:t>
            </a:r>
            <a:r>
              <a:rPr lang="en-US" dirty="0" smtClean="0"/>
              <a:t>DK Info</a:t>
            </a:r>
          </a:p>
          <a:p>
            <a:r>
              <a:rPr lang="en-US" dirty="0" smtClean="0"/>
              <a:t>Create an application</a:t>
            </a:r>
          </a:p>
          <a:p>
            <a:r>
              <a:rPr lang="en-US" dirty="0" smtClean="0"/>
              <a:t>Show new WP8 features</a:t>
            </a:r>
          </a:p>
          <a:p>
            <a:r>
              <a:rPr lang="en-US" dirty="0" smtClean="0"/>
              <a:t>Discuss publication procedure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91403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SDK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Includes Visual Studio Express 2012 for Windows Phone</a:t>
            </a:r>
          </a:p>
          <a:p>
            <a:pPr lvl="1"/>
            <a:r>
              <a:rPr lang="en-US" dirty="0" smtClean="0"/>
              <a:t>Or adds itself to Visual Studio 2012 Professional, Premium, or Ultimate</a:t>
            </a:r>
          </a:p>
          <a:p>
            <a:r>
              <a:rPr lang="en-US" dirty="0" smtClean="0"/>
              <a:t>Can build apps for Windows Phone 7.5/7.8 (with update) and Windows Phone 8.0</a:t>
            </a:r>
          </a:p>
          <a:p>
            <a:r>
              <a:rPr lang="en-US" dirty="0" smtClean="0"/>
              <a:t>Requirements</a:t>
            </a:r>
          </a:p>
          <a:p>
            <a:pPr lvl="1"/>
            <a:r>
              <a:rPr lang="en-US" dirty="0" smtClean="0"/>
              <a:t>Base SDK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dirty="0" smtClean="0"/>
              <a:t>Windows 8 x64</a:t>
            </a:r>
          </a:p>
          <a:p>
            <a:pPr lvl="1"/>
            <a:r>
              <a:rPr lang="en-US" dirty="0" smtClean="0"/>
              <a:t>Emulator (uses Hyper-V)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dirty="0" smtClean="0"/>
              <a:t>Windows 8 Pro x64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dirty="0" smtClean="0"/>
              <a:t>Processor that supports Second Level Address Translation (SLAT), which is required for Hyper-V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dirty="0" smtClean="0"/>
              <a:t>If you can’t support this, you can still build apps and debug on device</a:t>
            </a:r>
          </a:p>
        </p:txBody>
      </p:sp>
    </p:spTree>
    <p:extLst>
      <p:ext uri="{BB962C8B-B14F-4D97-AF65-F5344CB8AC3E}">
        <p14:creationId xmlns:p14="http://schemas.microsoft.com/office/powerpoint/2010/main" val="12449645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the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Simple Flickr RSS reader</a:t>
            </a:r>
          </a:p>
          <a:p>
            <a:pPr lvl="1"/>
            <a:r>
              <a:rPr lang="en-US" dirty="0" smtClean="0"/>
              <a:t>Grab the public</a:t>
            </a:r>
            <a:r>
              <a:rPr lang="en-US" baseline="0" dirty="0" smtClean="0"/>
              <a:t> Flickr RSS feed and display images and other info</a:t>
            </a:r>
          </a:p>
          <a:p>
            <a:pPr lvl="1"/>
            <a:r>
              <a:rPr lang="en-US" baseline="0" dirty="0" smtClean="0"/>
              <a:t>Show off some of the new WP8 features in the process</a:t>
            </a:r>
          </a:p>
          <a:p>
            <a:pPr lvl="1"/>
            <a:r>
              <a:rPr lang="en-US" dirty="0" smtClean="0"/>
              <a:t>Start</a:t>
            </a:r>
            <a:r>
              <a:rPr lang="en-US" baseline="0" dirty="0" smtClean="0"/>
              <a:t> with Windows Phone </a:t>
            </a:r>
            <a:r>
              <a:rPr lang="en-US" baseline="0" dirty="0" err="1" smtClean="0"/>
              <a:t>Databound</a:t>
            </a:r>
            <a:r>
              <a:rPr lang="en-US" baseline="0" dirty="0" smtClean="0"/>
              <a:t> App and refactor</a:t>
            </a:r>
          </a:p>
        </p:txBody>
      </p:sp>
    </p:spTree>
    <p:extLst>
      <p:ext uri="{BB962C8B-B14F-4D97-AF65-F5344CB8AC3E}">
        <p14:creationId xmlns:p14="http://schemas.microsoft.com/office/powerpoint/2010/main" val="73994737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New Project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206" y="1322388"/>
            <a:ext cx="7302288" cy="504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29953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Grab the RSS </a:t>
            </a:r>
            <a:r>
              <a:rPr lang="en-US" smtClean="0"/>
              <a:t>and Display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Modify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ViewModel</a:t>
            </a:r>
            <a:r>
              <a:rPr lang="en-US" baseline="0" dirty="0" smtClean="0"/>
              <a:t> to grab Flickr RSS</a:t>
            </a:r>
            <a:endParaRPr lang="en-US" dirty="0" smtClean="0"/>
          </a:p>
          <a:p>
            <a:r>
              <a:rPr lang="en-US" dirty="0" smtClean="0"/>
              <a:t>Modify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MainPage.xaml</a:t>
            </a:r>
            <a:r>
              <a:rPr lang="en-US" dirty="0" smtClean="0"/>
              <a:t> to update</a:t>
            </a:r>
            <a:r>
              <a:rPr lang="en-US" baseline="0" dirty="0" smtClean="0"/>
              <a:t> data bindings</a:t>
            </a:r>
          </a:p>
          <a:p>
            <a:r>
              <a:rPr lang="en-US" baseline="0" dirty="0" smtClean="0"/>
              <a:t>Modify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DetailsPage.xaml</a:t>
            </a:r>
            <a:r>
              <a:rPr lang="en-US" dirty="0" smtClean="0"/>
              <a:t> to bind to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ImageUri</a:t>
            </a:r>
            <a:endParaRPr lang="en-US" dirty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/>
              <a:t>Add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ApplicationBar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with Refresh button</a:t>
            </a:r>
          </a:p>
          <a:p>
            <a:pPr lvl="1"/>
            <a:r>
              <a:rPr lang="en-US" dirty="0"/>
              <a:t>Icons located </a:t>
            </a:r>
            <a:r>
              <a:rPr lang="en-US" dirty="0" smtClean="0"/>
              <a:t>at:</a:t>
            </a:r>
          </a:p>
          <a:p>
            <a:pPr lvl="2"/>
            <a:r>
              <a:rPr lang="en-US" dirty="0" smtClean="0"/>
              <a:t>C</a:t>
            </a:r>
            <a:r>
              <a:rPr lang="en-US" dirty="0"/>
              <a:t>:\Program Files (x86)\Microsoft SDKs\Windows Phone\v8.0\Icons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7762109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to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Windows.Phone.Speech.Synthesis</a:t>
            </a:r>
            <a:r>
              <a:rPr lang="en-US" dirty="0"/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Add the 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ID_CAP_SPEECH_RECOGNITION</a:t>
            </a:r>
            <a:r>
              <a:rPr lang="en-US" dirty="0" smtClean="0"/>
              <a:t> capability to the application manifest</a:t>
            </a:r>
          </a:p>
          <a:p>
            <a:r>
              <a:rPr lang="en-US" dirty="0" smtClean="0"/>
              <a:t>How to use:</a:t>
            </a:r>
          </a:p>
          <a:p>
            <a:pPr lvl="1"/>
            <a:r>
              <a:rPr lang="en-US" dirty="0" smtClean="0"/>
              <a:t>Create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SpeechSynthesizer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pPr lvl="1"/>
            <a:r>
              <a:rPr lang="en-US" dirty="0" smtClean="0"/>
              <a:t>Call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SpeakTextAsync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Supports multiple voices</a:t>
            </a:r>
          </a:p>
          <a:p>
            <a:pPr lvl="1"/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InstalledVoices.All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collection contains all available voices</a:t>
            </a:r>
          </a:p>
          <a:p>
            <a:r>
              <a:rPr lang="en-US" dirty="0" smtClean="0"/>
              <a:t>Supports SSML (Speech Synthesis Markup Language)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89327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Speech to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Windows.Phone.Speech.Recognition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Add the 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ID_CAP_MICROPHONE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capability to the application manifest</a:t>
            </a:r>
          </a:p>
          <a:p>
            <a:r>
              <a:rPr lang="en-US" dirty="0" smtClean="0"/>
              <a:t>How to use:</a:t>
            </a:r>
          </a:p>
          <a:p>
            <a:pPr lvl="1"/>
            <a:r>
              <a:rPr lang="en-US" dirty="0" smtClean="0"/>
              <a:t>Create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SpeechRecognizerUI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pPr lvl="1"/>
            <a:r>
              <a:rPr lang="en-US" dirty="0" smtClean="0"/>
              <a:t>Set the appropriate properties</a:t>
            </a:r>
          </a:p>
          <a:p>
            <a:pPr lvl="1"/>
            <a:r>
              <a:rPr lang="en-US" dirty="0" smtClean="0"/>
              <a:t>Call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RecognizeWithUIAsync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Use grammars and word lists to increase accuracy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SpeechRecognizer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to eliminate the 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3409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Chicago 2013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Las Vegas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Las Vegas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Las Vegas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1370</Words>
  <Application>Microsoft Office PowerPoint</Application>
  <PresentationFormat>On-screen Show (4:3)</PresentationFormat>
  <Paragraphs>230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Arial Black</vt:lpstr>
      <vt:lpstr>Consolas</vt:lpstr>
      <vt:lpstr>Franklin Gothic Medium</vt:lpstr>
      <vt:lpstr>Lucida Console</vt:lpstr>
      <vt:lpstr>Times</vt:lpstr>
      <vt:lpstr>Times New Roman</vt:lpstr>
      <vt:lpstr>Wingdings</vt:lpstr>
      <vt:lpstr>Visual Studio Live! Chicago 2013</vt:lpstr>
      <vt:lpstr>Building Your First Windows Phone 8 Application </vt:lpstr>
      <vt:lpstr>PowerPoint Presentation</vt:lpstr>
      <vt:lpstr>Agenda</vt:lpstr>
      <vt:lpstr>Windows Phone SDK</vt:lpstr>
      <vt:lpstr>Build the App</vt:lpstr>
      <vt:lpstr>Creating a New Project</vt:lpstr>
      <vt:lpstr>Grab the RSS and Display</vt:lpstr>
      <vt:lpstr>Text to Speech</vt:lpstr>
      <vt:lpstr>Speech to Text</vt:lpstr>
      <vt:lpstr>Voice Commands</vt:lpstr>
      <vt:lpstr>Lock Screen Image</vt:lpstr>
      <vt:lpstr>Live Tiles</vt:lpstr>
      <vt:lpstr>Tile Examples</vt:lpstr>
      <vt:lpstr>Cycle Tile</vt:lpstr>
      <vt:lpstr>Additional Features</vt:lpstr>
      <vt:lpstr>Publishing</vt:lpstr>
      <vt:lpstr>Conclusion</vt:lpstr>
      <vt:lpstr>Incentives</vt:lpstr>
      <vt:lpstr>Incentives</vt:lpstr>
      <vt:lpstr>Incentives</vt:lpstr>
      <vt:lpstr>Resources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2013-05-12T21:23:24Z</dcterms:created>
  <dcterms:modified xsi:type="dcterms:W3CDTF">2013-05-12T21:23:37Z</dcterms:modified>
</cp:coreProperties>
</file>