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3" r:id="rId1"/>
  </p:sldMasterIdLst>
  <p:notesMasterIdLst>
    <p:notesMasterId r:id="rId37"/>
  </p:notesMasterIdLst>
  <p:handoutMasterIdLst>
    <p:handoutMasterId r:id="rId38"/>
  </p:handoutMasterIdLst>
  <p:sldIdLst>
    <p:sldId id="318" r:id="rId2"/>
    <p:sldId id="360" r:id="rId3"/>
    <p:sldId id="326" r:id="rId4"/>
    <p:sldId id="327" r:id="rId5"/>
    <p:sldId id="328" r:id="rId6"/>
    <p:sldId id="329" r:id="rId7"/>
    <p:sldId id="330" r:id="rId8"/>
    <p:sldId id="362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31" r:id="rId26"/>
    <p:sldId id="332" r:id="rId27"/>
    <p:sldId id="333" r:id="rId28"/>
    <p:sldId id="361" r:id="rId29"/>
    <p:sldId id="334" r:id="rId30"/>
    <p:sldId id="354" r:id="rId31"/>
    <p:sldId id="355" r:id="rId32"/>
    <p:sldId id="356" r:id="rId33"/>
    <p:sldId id="357" r:id="rId34"/>
    <p:sldId id="358" r:id="rId35"/>
    <p:sldId id="359" r:id="rId36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81081" autoAdjust="0"/>
  </p:normalViewPr>
  <p:slideViewPr>
    <p:cSldViewPr snapToGrid="0">
      <p:cViewPr varScale="1">
        <p:scale>
          <a:sx n="108" d="100"/>
          <a:sy n="108" d="100"/>
        </p:scale>
        <p:origin x="193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864" y="-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6322342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smtClean="0"/>
              <a:t>©  2013 Visual Studio Live! All rights reserved.</a:t>
            </a: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385632" y="8831580"/>
            <a:ext cx="624769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DE7A66A1-37FE-4413-BCCD-DA932D8A8D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54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38101"/>
            <a:ext cx="5793317" cy="35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07310" y="8829967"/>
            <a:ext cx="1301468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17E27147-5EC7-48E7-9B29-3508FD6F7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99340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9511" y="4349619"/>
            <a:ext cx="6111381" cy="4669181"/>
          </a:xfrm>
          <a:ln/>
        </p:spPr>
        <p:txBody>
          <a:bodyPr lIns="94374" tIns="47987" rIns="94374" bIns="47987"/>
          <a:lstStyle/>
          <a:p>
            <a:endParaRPr lang="en-US" dirty="0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38238" y="687388"/>
            <a:ext cx="4679950" cy="3509962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730477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2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71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493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197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12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84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77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02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4061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15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307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00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004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164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1117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4829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699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178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438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311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42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5709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400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481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889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2128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95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30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6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67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53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89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50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82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59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225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735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066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0441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03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16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608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346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945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7178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37443" y="1893897"/>
            <a:ext cx="6642997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rgbClr val="FFCC00"/>
                </a:solidFill>
              </a:rPr>
              <a:t>Windows </a:t>
            </a:r>
            <a:r>
              <a:rPr lang="en-US" dirty="0" smtClean="0">
                <a:solidFill>
                  <a:srgbClr val="FFCC00"/>
                </a:solidFill>
              </a:rPr>
              <a:t>Store Application </a:t>
            </a:r>
            <a:r>
              <a:rPr lang="en-US" dirty="0">
                <a:solidFill>
                  <a:srgbClr val="FFCC00"/>
                </a:solidFill>
              </a:rPr>
              <a:t>Contracts and Extensibility 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597390" y="3014298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smtClean="0">
                <a:solidFill>
                  <a:srgbClr val="00B0EB"/>
                </a:solidFill>
                <a:latin typeface="Arial" charset="0"/>
              </a:rPr>
              <a:t>@</a:t>
            </a:r>
            <a:r>
              <a:rPr lang="en-US" sz="1800" b="1" dirty="0" err="1">
                <a:solidFill>
                  <a:srgbClr val="00B0EB"/>
                </a:solidFill>
                <a:latin typeface="Arial" charset="0"/>
              </a:rPr>
              <a:t>BrianPeek</a:t>
            </a:r>
            <a:endParaRPr lang="en-US" sz="1800" b="1" dirty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sz="1800" b="1" dirty="0" smtClean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806144" y="4977250"/>
            <a:ext cx="1874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Introductory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Source Example (IE)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06" y="1322388"/>
            <a:ext cx="7967687" cy="497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15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Hookup the </a:t>
            </a:r>
            <a:r>
              <a:rPr lang="en-US" dirty="0" err="1" smtClean="0">
                <a:solidFill>
                  <a:srgbClr val="FFC000"/>
                </a:solidFill>
              </a:rPr>
              <a:t>DataRequested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 on the </a:t>
            </a:r>
            <a:r>
              <a:rPr lang="en-US" dirty="0" err="1" smtClean="0">
                <a:solidFill>
                  <a:srgbClr val="FFC000"/>
                </a:solidFill>
              </a:rPr>
              <a:t>DataTransferManager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r>
              <a:rPr lang="en-US" dirty="0" smtClean="0"/>
              <a:t>This is the callback telling the application that the Share charm was selected</a:t>
            </a:r>
          </a:p>
          <a:p>
            <a:pPr lvl="1"/>
            <a:r>
              <a:rPr lang="en-US" dirty="0" smtClean="0"/>
              <a:t>Don’t forget to unhook it!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DataRequested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event, set the appropriate properties on the </a:t>
            </a:r>
            <a:r>
              <a:rPr lang="en-US" dirty="0" err="1" smtClean="0">
                <a:solidFill>
                  <a:srgbClr val="FFC000"/>
                </a:solidFill>
              </a:rPr>
              <a:t>DataPackage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in the event </a:t>
            </a:r>
            <a:r>
              <a:rPr lang="en-US" dirty="0" err="1" smtClean="0"/>
              <a:t>args</a:t>
            </a:r>
            <a:endParaRPr lang="en-US" dirty="0" smtClean="0"/>
          </a:p>
          <a:p>
            <a:pPr lvl="1"/>
            <a:r>
              <a:rPr lang="en-US" dirty="0" smtClean="0"/>
              <a:t>Set </a:t>
            </a:r>
            <a:r>
              <a:rPr lang="en-US" dirty="0" smtClean="0">
                <a:solidFill>
                  <a:srgbClr val="FFC000"/>
                </a:solidFill>
              </a:rPr>
              <a:t>Title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000"/>
                </a:solidFill>
              </a:rPr>
              <a:t>Description</a:t>
            </a:r>
            <a:r>
              <a:rPr lang="en-US" dirty="0" smtClean="0"/>
              <a:t> at a minimum</a:t>
            </a:r>
          </a:p>
          <a:p>
            <a:r>
              <a:rPr lang="en-US" dirty="0" smtClean="0"/>
              <a:t>Call the appropriate </a:t>
            </a:r>
            <a:r>
              <a:rPr lang="en-US" dirty="0" smtClean="0">
                <a:solidFill>
                  <a:srgbClr val="FFC000"/>
                </a:solidFill>
              </a:rPr>
              <a:t>Set</a:t>
            </a:r>
            <a:r>
              <a:rPr lang="en-US" dirty="0" smtClean="0"/>
              <a:t> methods to pass the actual data</a:t>
            </a:r>
          </a:p>
          <a:p>
            <a:r>
              <a:rPr lang="en-US" dirty="0" smtClean="0"/>
              <a:t>If you perform any </a:t>
            </a:r>
            <a:r>
              <a:rPr lang="en-US" dirty="0" err="1" smtClean="0"/>
              <a:t>async</a:t>
            </a:r>
            <a:r>
              <a:rPr lang="en-US" dirty="0" smtClean="0"/>
              <a:t> actions, be sure to use a Deferral</a:t>
            </a:r>
          </a:p>
          <a:p>
            <a:pPr lvl="1"/>
            <a:r>
              <a:rPr lang="en-US" dirty="0" smtClean="0"/>
              <a:t>Always make sure the deferral’s </a:t>
            </a:r>
            <a:r>
              <a:rPr lang="en-US" dirty="0" smtClean="0">
                <a:solidFill>
                  <a:srgbClr val="FFC000"/>
                </a:solidFill>
              </a:rPr>
              <a:t>Complete</a:t>
            </a:r>
            <a:r>
              <a:rPr lang="en-US" dirty="0" smtClean="0"/>
              <a:t> method gets called (use a try/finally)</a:t>
            </a:r>
          </a:p>
        </p:txBody>
      </p:sp>
    </p:spTree>
    <p:extLst>
      <p:ext uri="{BB962C8B-B14F-4D97-AF65-F5344CB8AC3E}">
        <p14:creationId xmlns:p14="http://schemas.microsoft.com/office/powerpoint/2010/main" val="2217692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310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09" y="1408358"/>
            <a:ext cx="7781682" cy="48635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 Example (IE / Mail)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 bwMode="auto">
          <a:xfrm>
            <a:off x="3156439" y="3276252"/>
            <a:ext cx="2635934" cy="112776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+mj-lt"/>
              </a:rPr>
              <a:t>Hosted Application Page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3420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</a:t>
            </a:r>
            <a:r>
              <a:rPr lang="en-US" dirty="0">
                <a:solidFill>
                  <a:srgbClr val="FFC000"/>
                </a:solidFill>
              </a:rPr>
              <a:t>Share Target </a:t>
            </a:r>
            <a:r>
              <a:rPr lang="en-US" dirty="0"/>
              <a:t>declaration and setup its properties</a:t>
            </a:r>
          </a:p>
          <a:p>
            <a:pPr lvl="1"/>
            <a:r>
              <a:rPr lang="en-US" dirty="0"/>
              <a:t>This tells the OS that this application can respond as a sharing target, if the source is sharing a type the application can handle</a:t>
            </a:r>
          </a:p>
          <a:p>
            <a:pPr lvl="1"/>
            <a:r>
              <a:rPr lang="en-US" dirty="0"/>
              <a:t>Be sure to setup Data Formats and Supported File Types at a minimum!</a:t>
            </a:r>
          </a:p>
          <a:p>
            <a:r>
              <a:rPr lang="en-US" dirty="0" smtClean="0"/>
              <a:t>Override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on the </a:t>
            </a:r>
            <a:r>
              <a:rPr lang="en-US" dirty="0" smtClean="0">
                <a:solidFill>
                  <a:srgbClr val="FFC000"/>
                </a:solidFill>
              </a:rPr>
              <a:t>App</a:t>
            </a:r>
            <a:r>
              <a:rPr lang="en-US" dirty="0" smtClean="0"/>
              <a:t> class</a:t>
            </a:r>
          </a:p>
          <a:p>
            <a:pPr lvl="1"/>
            <a:r>
              <a:rPr lang="en-US" dirty="0" smtClean="0"/>
              <a:t>In general, activate the appropriate page that would handle the sharing target and let it do the work</a:t>
            </a:r>
          </a:p>
          <a:p>
            <a:pPr lvl="1"/>
            <a:r>
              <a:rPr lang="en-US" dirty="0" smtClean="0"/>
              <a:t>Make sure anything your app requires is setup via the constructor or this method -- this is the entry point when sharing to your application</a:t>
            </a: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ReportStarted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ReportCompleted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on the </a:t>
            </a:r>
            <a:r>
              <a:rPr lang="en-US" dirty="0" err="1" smtClean="0">
                <a:solidFill>
                  <a:srgbClr val="FFC000"/>
                </a:solidFill>
              </a:rPr>
              <a:t>ShareOperation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before and after you are done working with the data you are sharing</a:t>
            </a:r>
          </a:p>
          <a:p>
            <a:pPr lvl="1"/>
            <a:r>
              <a:rPr lang="en-US" dirty="0" smtClean="0"/>
              <a:t>This object is passed into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</p:txBody>
      </p:sp>
    </p:spTree>
    <p:extLst>
      <p:ext uri="{BB962C8B-B14F-4D97-AF65-F5344CB8AC3E}">
        <p14:creationId xmlns:p14="http://schemas.microsoft.com/office/powerpoint/2010/main" val="2031704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Add a new </a:t>
            </a:r>
            <a:r>
              <a:rPr lang="en-US" dirty="0">
                <a:solidFill>
                  <a:srgbClr val="FFC000"/>
                </a:solidFill>
              </a:rPr>
              <a:t>Share Contract </a:t>
            </a:r>
            <a:r>
              <a:rPr lang="en-US" dirty="0"/>
              <a:t>to the project</a:t>
            </a:r>
          </a:p>
          <a:p>
            <a:r>
              <a:rPr lang="en-US" dirty="0"/>
              <a:t>This automatically </a:t>
            </a:r>
            <a:r>
              <a:rPr lang="en-US" dirty="0" smtClean="0"/>
              <a:t>does 3 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 smtClean="0"/>
              <a:t>Adds a new share target XAML page</a:t>
            </a:r>
          </a:p>
          <a:p>
            <a:pPr lvl="1"/>
            <a:r>
              <a:rPr lang="en-US" dirty="0" smtClean="0"/>
              <a:t>Adds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override to the </a:t>
            </a:r>
            <a:r>
              <a:rPr lang="en-US" dirty="0" smtClean="0">
                <a:solidFill>
                  <a:srgbClr val="FFC000"/>
                </a:solidFill>
              </a:rPr>
              <a:t>App</a:t>
            </a:r>
            <a:r>
              <a:rPr lang="en-US" dirty="0" smtClean="0"/>
              <a:t> class, with code to call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method on the generated XAML page </a:t>
            </a:r>
          </a:p>
          <a:p>
            <a:r>
              <a:rPr lang="en-US" dirty="0" smtClean="0"/>
              <a:t>You need to do a few things:</a:t>
            </a:r>
          </a:p>
          <a:p>
            <a:pPr lvl="1"/>
            <a:r>
              <a:rPr lang="en-US" dirty="0" smtClean="0"/>
              <a:t>Setup the supported formats and types in the manifest file</a:t>
            </a:r>
          </a:p>
          <a:p>
            <a:pPr lvl="1"/>
            <a:r>
              <a:rPr lang="en-US" dirty="0"/>
              <a:t>Modify/finish the UI in the generated XAML page</a:t>
            </a:r>
          </a:p>
          <a:p>
            <a:pPr lvl="1"/>
            <a:r>
              <a:rPr lang="en-US" dirty="0" smtClean="0"/>
              <a:t>Modify/finish the implementation of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method that was created</a:t>
            </a:r>
          </a:p>
          <a:p>
            <a:pPr lvl="1"/>
            <a:r>
              <a:rPr lang="en-US" dirty="0" smtClean="0"/>
              <a:t>Modify/finish the implementation of the </a:t>
            </a:r>
            <a:r>
              <a:rPr lang="en-US" dirty="0" err="1" smtClean="0">
                <a:solidFill>
                  <a:srgbClr val="FFC000"/>
                </a:solidFill>
              </a:rPr>
              <a:t>ShareButton_Click</a:t>
            </a:r>
            <a:r>
              <a:rPr lang="en-US" dirty="0" smtClean="0"/>
              <a:t> method that was created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854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 Target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218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Search charm defaults to the active application</a:t>
            </a:r>
          </a:p>
          <a:p>
            <a:r>
              <a:rPr lang="en-US" dirty="0" smtClean="0"/>
              <a:t>The application can provide real-time suggestions as the user types</a:t>
            </a:r>
          </a:p>
          <a:p>
            <a:r>
              <a:rPr lang="en-US" dirty="0" smtClean="0"/>
              <a:t>The user can select other applications to search from the list</a:t>
            </a:r>
          </a:p>
        </p:txBody>
      </p:sp>
    </p:spTree>
    <p:extLst>
      <p:ext uri="{BB962C8B-B14F-4D97-AF65-F5344CB8AC3E}">
        <p14:creationId xmlns:p14="http://schemas.microsoft.com/office/powerpoint/2010/main" val="3393826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89" y="1322388"/>
            <a:ext cx="7863842" cy="49149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Example (Store)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 bwMode="auto">
          <a:xfrm>
            <a:off x="5300397" y="1371599"/>
            <a:ext cx="1746740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Current App</a:t>
            </a:r>
          </a:p>
        </p:txBody>
      </p:sp>
      <p:sp>
        <p:nvSpPr>
          <p:cNvPr id="6" name="Right Arrow 5"/>
          <p:cNvSpPr/>
          <p:nvPr/>
        </p:nvSpPr>
        <p:spPr bwMode="auto">
          <a:xfrm>
            <a:off x="5303914" y="2490368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Grouping</a:t>
            </a:r>
          </a:p>
        </p:txBody>
      </p:sp>
      <p:sp>
        <p:nvSpPr>
          <p:cNvPr id="7" name="Right Arrow 6"/>
          <p:cNvSpPr/>
          <p:nvPr/>
        </p:nvSpPr>
        <p:spPr bwMode="auto">
          <a:xfrm>
            <a:off x="5300398" y="1872956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Suggestions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5300397" y="5115948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Other apps</a:t>
            </a:r>
          </a:p>
        </p:txBody>
      </p:sp>
    </p:spTree>
    <p:extLst>
      <p:ext uri="{BB962C8B-B14F-4D97-AF65-F5344CB8AC3E}">
        <p14:creationId xmlns:p14="http://schemas.microsoft.com/office/powerpoint/2010/main" val="2167986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Search declaration </a:t>
            </a:r>
          </a:p>
          <a:p>
            <a:pPr lvl="1"/>
            <a:r>
              <a:rPr lang="en-US" dirty="0"/>
              <a:t>This tells the OS that this application can respond as a search target</a:t>
            </a:r>
          </a:p>
          <a:p>
            <a:r>
              <a:rPr lang="en-US" dirty="0" smtClean="0"/>
              <a:t>Override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</a:t>
            </a:r>
            <a:r>
              <a:rPr lang="en-US" dirty="0"/>
              <a:t>on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In this method, handle the properties passed via the event arguments</a:t>
            </a:r>
          </a:p>
          <a:p>
            <a:pPr lvl="1"/>
            <a:r>
              <a:rPr lang="en-US" dirty="0"/>
              <a:t>In general, </a:t>
            </a:r>
            <a:r>
              <a:rPr lang="en-US" dirty="0" smtClean="0"/>
              <a:t>navigate to the </a:t>
            </a:r>
            <a:r>
              <a:rPr lang="en-US" dirty="0"/>
              <a:t>appropriate page that would handle the sharing target and let it do the </a:t>
            </a:r>
            <a:r>
              <a:rPr lang="en-US" dirty="0" smtClean="0"/>
              <a:t>work</a:t>
            </a:r>
          </a:p>
          <a:p>
            <a:pPr lvl="1"/>
            <a:r>
              <a:rPr lang="en-US" dirty="0"/>
              <a:t>Setup anything your app requires to run since this is the actual entry point when sharing to your </a:t>
            </a:r>
            <a:r>
              <a:rPr lang="en-US" dirty="0" smtClean="0"/>
              <a:t>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160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036190" y="5920367"/>
            <a:ext cx="5071621" cy="1006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14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4191342" cy="23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59" y="2228593"/>
            <a:ext cx="4313719" cy="323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8" descr="C:\Users\Brian\Desktop\new_9guy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2" y="160338"/>
            <a:ext cx="1768507" cy="20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Brian\Desktop\c4f-color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61" y="160338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P_0004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2680090"/>
            <a:ext cx="4191344" cy="314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142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new </a:t>
            </a:r>
            <a:r>
              <a:rPr lang="en-US" dirty="0" smtClean="0">
                <a:solidFill>
                  <a:srgbClr val="FFC000"/>
                </a:solidFill>
              </a:rPr>
              <a:t>Search Contract </a:t>
            </a:r>
            <a:r>
              <a:rPr lang="en-US" dirty="0"/>
              <a:t>to the project</a:t>
            </a:r>
          </a:p>
          <a:p>
            <a:r>
              <a:rPr lang="en-US" dirty="0" smtClean="0"/>
              <a:t>This </a:t>
            </a:r>
            <a:r>
              <a:rPr lang="en-US" dirty="0"/>
              <a:t>automatically does </a:t>
            </a:r>
            <a:r>
              <a:rPr lang="en-US" dirty="0" smtClean="0"/>
              <a:t>3 </a:t>
            </a:r>
            <a:r>
              <a:rPr lang="en-US" dirty="0"/>
              <a:t>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 smtClean="0"/>
              <a:t>Creates a Search Results XAML page</a:t>
            </a:r>
          </a:p>
          <a:p>
            <a:pPr lvl="1"/>
            <a:r>
              <a:rPr lang="en-US" dirty="0" smtClean="0"/>
              <a:t>Adds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override </a:t>
            </a:r>
            <a:r>
              <a:rPr lang="en-US" dirty="0"/>
              <a:t>to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</a:t>
            </a:r>
            <a:r>
              <a:rPr lang="en-US" dirty="0" smtClean="0"/>
              <a:t>class which navigates to the generated </a:t>
            </a:r>
            <a:r>
              <a:rPr lang="en-US" dirty="0"/>
              <a:t>XAML page </a:t>
            </a:r>
          </a:p>
          <a:p>
            <a:r>
              <a:rPr lang="en-US" dirty="0"/>
              <a:t>You need </a:t>
            </a:r>
            <a:r>
              <a:rPr lang="en-US" dirty="0" smtClean="0"/>
              <a:t>to:</a:t>
            </a:r>
            <a:endParaRPr lang="en-US" dirty="0"/>
          </a:p>
          <a:p>
            <a:pPr lvl="1"/>
            <a:r>
              <a:rPr lang="en-US" dirty="0" smtClean="0"/>
              <a:t>Modify/finish the UI in the generated XAML page</a:t>
            </a:r>
          </a:p>
          <a:p>
            <a:pPr lvl="1"/>
            <a:r>
              <a:rPr lang="en-US" dirty="0" smtClean="0"/>
              <a:t>Modify/finish 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/>
              <a:t> and </a:t>
            </a:r>
            <a:r>
              <a:rPr lang="en-US" dirty="0" err="1" smtClean="0">
                <a:solidFill>
                  <a:srgbClr val="FFC000"/>
                </a:solidFill>
              </a:rPr>
              <a:t>LoadState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generated methods (set Results and Filters)</a:t>
            </a:r>
          </a:p>
          <a:p>
            <a:pPr lvl="1"/>
            <a:r>
              <a:rPr lang="en-US" dirty="0" smtClean="0"/>
              <a:t>Handle filter changes and item selections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774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 contract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404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Suggestions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Provide a real-time list of suggested search queries</a:t>
            </a:r>
          </a:p>
          <a:p>
            <a:pPr lvl="1"/>
            <a:r>
              <a:rPr lang="en-US" dirty="0" smtClean="0"/>
              <a:t>These are things that can be searched for by your app</a:t>
            </a:r>
          </a:p>
          <a:p>
            <a:pPr lvl="1"/>
            <a:r>
              <a:rPr lang="en-US" dirty="0" smtClean="0"/>
              <a:t>These suggestions go to the app where the search is performed</a:t>
            </a:r>
          </a:p>
          <a:p>
            <a:r>
              <a:rPr lang="en-US" dirty="0" smtClean="0"/>
              <a:t>Provide a real-time list of results</a:t>
            </a:r>
          </a:p>
          <a:p>
            <a:pPr lvl="1"/>
            <a:r>
              <a:rPr lang="en-US" dirty="0" smtClean="0"/>
              <a:t>These are specific things the app has found</a:t>
            </a:r>
          </a:p>
          <a:p>
            <a:pPr lvl="1"/>
            <a:r>
              <a:rPr lang="en-US" b="1" dirty="0" smtClean="0">
                <a:solidFill>
                  <a:srgbClr val="FFC000"/>
                </a:solidFill>
              </a:rPr>
              <a:t>Must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contain an icon and be a strong match</a:t>
            </a:r>
          </a:p>
          <a:p>
            <a:pPr lvl="1"/>
            <a:r>
              <a:rPr lang="en-US" dirty="0" smtClean="0"/>
              <a:t>These results go directly to the result details in the application</a:t>
            </a:r>
          </a:p>
        </p:txBody>
      </p:sp>
    </p:spTree>
    <p:extLst>
      <p:ext uri="{BB962C8B-B14F-4D97-AF65-F5344CB8AC3E}">
        <p14:creationId xmlns:p14="http://schemas.microsoft.com/office/powerpoint/2010/main" val="3367102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Suggestions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Hook the </a:t>
            </a:r>
            <a:r>
              <a:rPr lang="en-US" dirty="0" err="1">
                <a:solidFill>
                  <a:srgbClr val="FFC000"/>
                </a:solidFill>
              </a:rPr>
              <a:t>SuggestionsRequested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and the </a:t>
            </a:r>
            <a:r>
              <a:rPr lang="en-US" dirty="0" err="1">
                <a:solidFill>
                  <a:srgbClr val="FFC000"/>
                </a:solidFill>
              </a:rPr>
              <a:t>ResultSuggestionChosen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events on the </a:t>
            </a:r>
            <a:r>
              <a:rPr lang="en-US" dirty="0" err="1">
                <a:solidFill>
                  <a:srgbClr val="FFC000"/>
                </a:solidFill>
              </a:rPr>
              <a:t>SearchPane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SearchPane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returned from </a:t>
            </a:r>
            <a:r>
              <a:rPr lang="en-US" dirty="0" err="1" smtClean="0">
                <a:solidFill>
                  <a:srgbClr val="FFC000"/>
                </a:solidFill>
              </a:rPr>
              <a:t>SearchPane.GetForCurrentView</a:t>
            </a:r>
            <a:r>
              <a:rPr lang="en-US" dirty="0" smtClean="0">
                <a:solidFill>
                  <a:srgbClr val="FFC000"/>
                </a:solidFill>
              </a:rPr>
              <a:t>()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SuggestionsRequested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handler, append query results to the </a:t>
            </a:r>
            <a:r>
              <a:rPr lang="en-US" dirty="0" err="1">
                <a:solidFill>
                  <a:srgbClr val="FFC000"/>
                </a:solidFill>
              </a:rPr>
              <a:t>SearchSuggestionCollection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AppendQuerySuggestion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Plain-text result</a:t>
            </a: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AppendSearchSeparator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Group </a:t>
            </a:r>
            <a:r>
              <a:rPr lang="en-US" dirty="0" smtClean="0"/>
              <a:t>header</a:t>
            </a:r>
            <a:endParaRPr lang="en-US" dirty="0"/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AppendResultSuggestion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Provide image and additional information, including a </a:t>
            </a:r>
            <a:r>
              <a:rPr lang="en-US" dirty="0" smtClean="0">
                <a:solidFill>
                  <a:srgbClr val="FFC000"/>
                </a:solidFill>
              </a:rPr>
              <a:t>Tag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ResultSuggestionChosen</a:t>
            </a:r>
            <a:r>
              <a:rPr lang="en-US" dirty="0"/>
              <a:t>, handle the item the user selected based on the </a:t>
            </a:r>
            <a:r>
              <a:rPr lang="en-US" dirty="0">
                <a:solidFill>
                  <a:srgbClr val="FFC000"/>
                </a:solidFill>
              </a:rPr>
              <a:t>Tag</a:t>
            </a:r>
            <a:r>
              <a:rPr lang="en-US" dirty="0"/>
              <a:t> </a:t>
            </a:r>
            <a:r>
              <a:rPr lang="en-US" dirty="0" smtClean="0"/>
              <a:t>property.</a:t>
            </a:r>
          </a:p>
          <a:p>
            <a:pPr lvl="1"/>
            <a:r>
              <a:rPr lang="en-US" dirty="0" smtClean="0"/>
              <a:t>Note </a:t>
            </a:r>
            <a:r>
              <a:rPr lang="en-US" dirty="0"/>
              <a:t>this only works with items added via the </a:t>
            </a:r>
            <a:r>
              <a:rPr lang="en-US" dirty="0" err="1">
                <a:solidFill>
                  <a:srgbClr val="FFC000"/>
                </a:solidFill>
              </a:rPr>
              <a:t>AppendResultSuggestion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Items added via </a:t>
            </a:r>
            <a:r>
              <a:rPr lang="en-US" dirty="0" err="1" smtClean="0">
                <a:solidFill>
                  <a:srgbClr val="FFC000"/>
                </a:solidFill>
              </a:rPr>
              <a:t>AppendQuerySuggestion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will be sent to the standard Search Results page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868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Adding Suggestions to 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583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Allows users to select a file to open from your application</a:t>
            </a:r>
          </a:p>
          <a:p>
            <a:r>
              <a:rPr lang="en-US" dirty="0" smtClean="0"/>
              <a:t>Selections look like they came straight from the file system and are returned as a </a:t>
            </a:r>
            <a:r>
              <a:rPr lang="en-US" dirty="0" err="1" smtClean="0">
                <a:solidFill>
                  <a:srgbClr val="FFC000"/>
                </a:solidFill>
              </a:rPr>
              <a:t>StorageFile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the calling application</a:t>
            </a:r>
          </a:p>
        </p:txBody>
      </p:sp>
    </p:spTree>
    <p:extLst>
      <p:ext uri="{BB962C8B-B14F-4D97-AF65-F5344CB8AC3E}">
        <p14:creationId xmlns:p14="http://schemas.microsoft.com/office/powerpoint/2010/main" val="4135024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UI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92" y="1322388"/>
            <a:ext cx="7819316" cy="488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12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</a:t>
            </a:r>
            <a:r>
              <a:rPr lang="en-US" dirty="0">
                <a:solidFill>
                  <a:srgbClr val="FFC000"/>
                </a:solidFill>
              </a:rPr>
              <a:t>File Open Picker </a:t>
            </a:r>
            <a:r>
              <a:rPr lang="en-US" dirty="0"/>
              <a:t>declaration and setup its properties</a:t>
            </a:r>
          </a:p>
          <a:p>
            <a:pPr lvl="1"/>
            <a:r>
              <a:rPr lang="en-US" dirty="0"/>
              <a:t>This tells the OS that this application can respond as a file opener </a:t>
            </a:r>
          </a:p>
          <a:p>
            <a:pPr lvl="1"/>
            <a:r>
              <a:rPr lang="en-US" dirty="0"/>
              <a:t>Be sure to setup Data Formats </a:t>
            </a:r>
            <a:r>
              <a:rPr lang="en-US" dirty="0" smtClean="0"/>
              <a:t>and/or </a:t>
            </a:r>
            <a:r>
              <a:rPr lang="en-US" dirty="0"/>
              <a:t>Supported File Types at a minimum!</a:t>
            </a:r>
            <a:endParaRPr lang="en-US" dirty="0" smtClean="0"/>
          </a:p>
          <a:p>
            <a:r>
              <a:rPr lang="en-US" dirty="0" smtClean="0"/>
              <a:t>Override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</a:rPr>
              <a:t>OnFileOpenPickerActivated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</a:t>
            </a:r>
            <a:r>
              <a:rPr lang="en-US" dirty="0"/>
              <a:t>on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In this method, handle the properties passed via the event arguments</a:t>
            </a:r>
          </a:p>
          <a:p>
            <a:pPr lvl="1"/>
            <a:r>
              <a:rPr lang="en-US" dirty="0"/>
              <a:t>In general, </a:t>
            </a:r>
            <a:r>
              <a:rPr lang="en-US" dirty="0" smtClean="0"/>
              <a:t>activate the page </a:t>
            </a:r>
            <a:r>
              <a:rPr lang="en-US" dirty="0"/>
              <a:t>that would handle the </a:t>
            </a:r>
            <a:r>
              <a:rPr lang="en-US" dirty="0" smtClean="0"/>
              <a:t>file picking UI and </a:t>
            </a:r>
            <a:r>
              <a:rPr lang="en-US" dirty="0"/>
              <a:t>let it do the work</a:t>
            </a:r>
          </a:p>
          <a:p>
            <a:pPr lvl="1"/>
            <a:r>
              <a:rPr lang="en-US" dirty="0"/>
              <a:t>Make sure anything your app requires is setup via the constructor or this method…this is the entry point when sharing to your </a:t>
            </a:r>
            <a:r>
              <a:rPr lang="en-US" dirty="0" smtClean="0"/>
              <a:t>application</a:t>
            </a:r>
          </a:p>
          <a:p>
            <a:r>
              <a:rPr lang="en-US" dirty="0" smtClean="0"/>
              <a:t>Set any properties on the </a:t>
            </a:r>
            <a:r>
              <a:rPr lang="en-US" dirty="0" err="1" smtClean="0">
                <a:solidFill>
                  <a:srgbClr val="FFC000"/>
                </a:solidFill>
              </a:rPr>
              <a:t>FileOpenPickerUI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passed in</a:t>
            </a:r>
            <a:endParaRPr lang="en-US" dirty="0"/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AddFile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RemoveFile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on the passed in </a:t>
            </a:r>
            <a:r>
              <a:rPr lang="en-US" dirty="0" err="1" smtClean="0">
                <a:solidFill>
                  <a:srgbClr val="FFC000"/>
                </a:solidFill>
              </a:rPr>
              <a:t>FileOpenPickerUI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with the file(s) (de)selected by the user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45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Add a new </a:t>
            </a:r>
            <a:r>
              <a:rPr lang="en-US" dirty="0" smtClean="0">
                <a:solidFill>
                  <a:srgbClr val="FFC000"/>
                </a:solidFill>
              </a:rPr>
              <a:t>File Open Picker Contract </a:t>
            </a:r>
            <a:r>
              <a:rPr lang="en-US" dirty="0" smtClean="0"/>
              <a:t>to </a:t>
            </a:r>
            <a:r>
              <a:rPr lang="en-US" dirty="0"/>
              <a:t>the project</a:t>
            </a:r>
          </a:p>
          <a:p>
            <a:r>
              <a:rPr lang="en-US" dirty="0"/>
              <a:t>This automatically does 3 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 smtClean="0"/>
              <a:t>Adds </a:t>
            </a:r>
            <a:r>
              <a:rPr lang="en-US" dirty="0"/>
              <a:t>a new </a:t>
            </a:r>
            <a:r>
              <a:rPr lang="en-US" dirty="0" smtClean="0"/>
              <a:t>file open picker XAML </a:t>
            </a:r>
            <a:r>
              <a:rPr lang="en-US" dirty="0"/>
              <a:t>page</a:t>
            </a:r>
          </a:p>
          <a:p>
            <a:pPr lvl="1"/>
            <a:r>
              <a:rPr lang="en-US" dirty="0" smtClean="0"/>
              <a:t>Adds </a:t>
            </a:r>
            <a:r>
              <a:rPr lang="en-US" dirty="0"/>
              <a:t>the </a:t>
            </a:r>
            <a:r>
              <a:rPr lang="en-US" dirty="0" err="1">
                <a:solidFill>
                  <a:srgbClr val="FFC000"/>
                </a:solidFill>
              </a:rPr>
              <a:t>OnFileOpenPickerActivated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override to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class, with code to call the </a:t>
            </a:r>
            <a:r>
              <a:rPr lang="en-US" dirty="0">
                <a:solidFill>
                  <a:srgbClr val="FFC000"/>
                </a:solidFill>
              </a:rPr>
              <a:t>Activate</a:t>
            </a:r>
            <a:r>
              <a:rPr lang="en-US" dirty="0"/>
              <a:t> method on the generated XAML page </a:t>
            </a:r>
          </a:p>
          <a:p>
            <a:r>
              <a:rPr lang="en-US" dirty="0"/>
              <a:t>You need to do a few things:</a:t>
            </a:r>
          </a:p>
          <a:p>
            <a:pPr lvl="1"/>
            <a:r>
              <a:rPr lang="en-US" dirty="0"/>
              <a:t>Setup the </a:t>
            </a:r>
            <a:r>
              <a:rPr lang="en-US" dirty="0" smtClean="0"/>
              <a:t>file types </a:t>
            </a:r>
            <a:r>
              <a:rPr lang="en-US" dirty="0"/>
              <a:t>in the manifest file</a:t>
            </a:r>
          </a:p>
          <a:p>
            <a:pPr lvl="1"/>
            <a:r>
              <a:rPr lang="en-US" dirty="0"/>
              <a:t>Modify/finish the UI in the generated XAML page</a:t>
            </a:r>
          </a:p>
          <a:p>
            <a:pPr lvl="1"/>
            <a:r>
              <a:rPr lang="en-US" dirty="0"/>
              <a:t>Modify/finish the implementation of the </a:t>
            </a:r>
            <a:r>
              <a:rPr lang="en-US" dirty="0">
                <a:solidFill>
                  <a:srgbClr val="FFC000"/>
                </a:solidFill>
              </a:rPr>
              <a:t>Activate</a:t>
            </a:r>
            <a:r>
              <a:rPr lang="en-US" dirty="0"/>
              <a:t> </a:t>
            </a:r>
            <a:r>
              <a:rPr lang="en-US" dirty="0" smtClean="0"/>
              <a:t>method additional events </a:t>
            </a:r>
            <a:r>
              <a:rPr lang="en-US" dirty="0"/>
              <a:t>that </a:t>
            </a:r>
            <a:r>
              <a:rPr lang="en-US" dirty="0" smtClean="0"/>
              <a:t>were created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072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File Open Picker contract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656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 of contracts</a:t>
            </a:r>
          </a:p>
          <a:p>
            <a:r>
              <a:rPr lang="en-US" dirty="0" smtClean="0"/>
              <a:t>How to implement several contracts</a:t>
            </a:r>
          </a:p>
          <a:p>
            <a:pPr lvl="1"/>
            <a:r>
              <a:rPr lang="en-US" dirty="0" smtClean="0"/>
              <a:t>Share Source/Target</a:t>
            </a:r>
          </a:p>
          <a:p>
            <a:pPr lvl="1"/>
            <a:r>
              <a:rPr lang="en-US" dirty="0" smtClean="0"/>
              <a:t>Search</a:t>
            </a:r>
          </a:p>
          <a:p>
            <a:pPr lvl="1"/>
            <a:r>
              <a:rPr lang="en-US" dirty="0"/>
              <a:t>File Open Picker</a:t>
            </a:r>
          </a:p>
          <a:p>
            <a:pPr lvl="1"/>
            <a:r>
              <a:rPr lang="en-US" dirty="0" smtClean="0"/>
              <a:t>Printing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26165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Example (IE)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74" y="1322388"/>
            <a:ext cx="7982951" cy="498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82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Printing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Create a </a:t>
            </a:r>
            <a:r>
              <a:rPr lang="en-US" dirty="0" err="1">
                <a:solidFill>
                  <a:srgbClr val="FFC000"/>
                </a:solidFill>
              </a:rPr>
              <a:t>PrintDocument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object</a:t>
            </a:r>
          </a:p>
          <a:p>
            <a:pPr lvl="1"/>
            <a:r>
              <a:rPr lang="en-US" dirty="0" smtClean="0"/>
              <a:t>Keep it as a member variable</a:t>
            </a:r>
          </a:p>
          <a:p>
            <a:r>
              <a:rPr lang="en-US" dirty="0" smtClean="0"/>
              <a:t>Hook </a:t>
            </a:r>
            <a:r>
              <a:rPr lang="en-US" dirty="0"/>
              <a:t>up the </a:t>
            </a:r>
            <a:r>
              <a:rPr lang="en-US" dirty="0" err="1">
                <a:solidFill>
                  <a:srgbClr val="FFC000"/>
                </a:solidFill>
              </a:rPr>
              <a:t>AddPages</a:t>
            </a:r>
            <a:r>
              <a:rPr lang="en-US" dirty="0"/>
              <a:t>, </a:t>
            </a:r>
            <a:r>
              <a:rPr lang="en-US" dirty="0">
                <a:solidFill>
                  <a:srgbClr val="FFC000"/>
                </a:solidFill>
              </a:rPr>
              <a:t>Paginate</a:t>
            </a:r>
            <a:r>
              <a:rPr lang="en-US" dirty="0"/>
              <a:t>, and </a:t>
            </a:r>
            <a:r>
              <a:rPr lang="en-US" dirty="0" err="1">
                <a:solidFill>
                  <a:srgbClr val="FFC000"/>
                </a:solidFill>
              </a:rPr>
              <a:t>GetPreviewPage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events on the </a:t>
            </a:r>
            <a:r>
              <a:rPr lang="en-US" dirty="0" err="1">
                <a:solidFill>
                  <a:srgbClr val="FFC000"/>
                </a:solidFill>
              </a:rPr>
              <a:t>PrintDocument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85000"/>
                  </a:schemeClr>
                </a:solidFill>
              </a:rPr>
              <a:t>These get called when the printing/preview actually occurs</a:t>
            </a:r>
          </a:p>
          <a:p>
            <a:r>
              <a:rPr lang="en-US" dirty="0" smtClean="0"/>
              <a:t>Register with the </a:t>
            </a:r>
            <a:r>
              <a:rPr lang="en-US" dirty="0" err="1" smtClean="0">
                <a:solidFill>
                  <a:srgbClr val="FFC000"/>
                </a:solidFill>
              </a:rPr>
              <a:t>PrintManager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by hooking up the </a:t>
            </a:r>
            <a:r>
              <a:rPr lang="en-US" dirty="0" err="1" smtClean="0">
                <a:solidFill>
                  <a:srgbClr val="FFC000"/>
                </a:solidFill>
              </a:rPr>
              <a:t>PrintTaskRequested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</a:t>
            </a:r>
          </a:p>
          <a:p>
            <a:pPr lvl="1"/>
            <a:r>
              <a:rPr lang="en-US" dirty="0" smtClean="0"/>
              <a:t>Don’t forget to unhook this event!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PrintTaskRequested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handler, call the </a:t>
            </a:r>
            <a:r>
              <a:rPr lang="en-US" dirty="0" err="1" smtClean="0">
                <a:solidFill>
                  <a:srgbClr val="FFC000"/>
                </a:solidFill>
              </a:rPr>
              <a:t>CreatePrintTask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and pass it a handler</a:t>
            </a:r>
          </a:p>
          <a:p>
            <a:pPr lvl="1"/>
            <a:r>
              <a:rPr lang="en-US" dirty="0" smtClean="0"/>
              <a:t>This handler is what gets called once the print device is selected by the user</a:t>
            </a:r>
          </a:p>
          <a:p>
            <a:r>
              <a:rPr lang="en-US" dirty="0" smtClean="0"/>
              <a:t>In the handler, call </a:t>
            </a:r>
            <a:r>
              <a:rPr lang="en-US" dirty="0" err="1" smtClean="0">
                <a:solidFill>
                  <a:srgbClr val="FFC000"/>
                </a:solidFill>
              </a:rPr>
              <a:t>SetSource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off the passed in event arguments with </a:t>
            </a:r>
            <a:r>
              <a:rPr lang="en-US" dirty="0" smtClean="0"/>
              <a:t>your </a:t>
            </a:r>
            <a:r>
              <a:rPr lang="en-US" dirty="0" err="1" smtClean="0">
                <a:solidFill>
                  <a:srgbClr val="FFC000"/>
                </a:solidFill>
              </a:rPr>
              <a:t>PrintDocument.DocumentSource</a:t>
            </a:r>
            <a:endParaRPr lang="en-US" dirty="0" smtClean="0">
              <a:solidFill>
                <a:srgbClr val="FFC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850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PrintDocument</a:t>
            </a:r>
            <a:r>
              <a:rPr lang="en-US" dirty="0" smtClean="0"/>
              <a:t>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CC00"/>
                </a:solidFill>
              </a:rPr>
              <a:t>Paginate</a:t>
            </a:r>
          </a:p>
          <a:p>
            <a:pPr lvl="1"/>
            <a:r>
              <a:rPr lang="en-US" dirty="0"/>
              <a:t>Break up content into </a:t>
            </a:r>
            <a:r>
              <a:rPr lang="en-US" dirty="0" smtClean="0"/>
              <a:t>pages</a:t>
            </a:r>
          </a:p>
          <a:p>
            <a:pPr lvl="1"/>
            <a:r>
              <a:rPr lang="en-US" dirty="0" smtClean="0"/>
              <a:t>Overall, this determine how many pages of content will be printed</a:t>
            </a:r>
            <a:endParaRPr lang="en-US" dirty="0"/>
          </a:p>
          <a:p>
            <a:r>
              <a:rPr lang="en-US" dirty="0" err="1">
                <a:solidFill>
                  <a:srgbClr val="FFCC00"/>
                </a:solidFill>
              </a:rPr>
              <a:t>AddPages</a:t>
            </a:r>
            <a:endParaRPr lang="en-US" dirty="0">
              <a:solidFill>
                <a:srgbClr val="FFCC00"/>
              </a:solidFill>
            </a:endParaRPr>
          </a:p>
          <a:p>
            <a:pPr lvl="1"/>
            <a:r>
              <a:rPr lang="en-US" dirty="0"/>
              <a:t>Add any XAML </a:t>
            </a:r>
            <a:r>
              <a:rPr lang="en-US" dirty="0" err="1">
                <a:solidFill>
                  <a:srgbClr val="FFC000"/>
                </a:solidFill>
              </a:rPr>
              <a:t>UIElement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object to the document to be </a:t>
            </a:r>
            <a:r>
              <a:rPr lang="en-US" dirty="0" smtClean="0"/>
              <a:t>printed</a:t>
            </a:r>
          </a:p>
          <a:p>
            <a:pPr lvl="1"/>
            <a:r>
              <a:rPr lang="en-US" dirty="0" smtClean="0"/>
              <a:t>Should match the number of pages determined in </a:t>
            </a:r>
            <a:r>
              <a:rPr lang="en-US" dirty="0" smtClean="0">
                <a:solidFill>
                  <a:srgbClr val="FFC000"/>
                </a:solidFill>
              </a:rPr>
              <a:t>Paginate</a:t>
            </a:r>
          </a:p>
          <a:p>
            <a:pPr lvl="1"/>
            <a:r>
              <a:rPr lang="en-US" dirty="0"/>
              <a:t>Call </a:t>
            </a:r>
            <a:r>
              <a:rPr lang="en-US" dirty="0" err="1">
                <a:solidFill>
                  <a:srgbClr val="FFC000"/>
                </a:solidFill>
              </a:rPr>
              <a:t>AddPagesComplete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when you’ve finished adding </a:t>
            </a:r>
            <a:r>
              <a:rPr lang="en-US" dirty="0" smtClean="0"/>
              <a:t>pages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en-US" dirty="0" err="1" smtClean="0">
                <a:solidFill>
                  <a:srgbClr val="FFCC00"/>
                </a:solidFill>
              </a:rPr>
              <a:t>GetPreviewPage</a:t>
            </a:r>
            <a:endParaRPr lang="en-US" dirty="0" smtClean="0">
              <a:solidFill>
                <a:srgbClr val="FFCC00"/>
              </a:solidFill>
            </a:endParaRPr>
          </a:p>
          <a:p>
            <a:pPr lvl="1"/>
            <a:r>
              <a:rPr lang="en-US" dirty="0" smtClean="0"/>
              <a:t>Display the appropriate page for the page requested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383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464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Contracts provide a way for applications to integrate directly with Windows</a:t>
            </a:r>
          </a:p>
          <a:p>
            <a:r>
              <a:rPr lang="en-US" dirty="0" smtClean="0"/>
              <a:t>Contracts can be implemented manually, but there are several helpers for the important contracts</a:t>
            </a:r>
          </a:p>
          <a:p>
            <a:r>
              <a:rPr lang="en-US" dirty="0" smtClean="0"/>
              <a:t>Use these in your Windows Store applications wherever they make sense to provide consistent and familiar UI to your users</a:t>
            </a:r>
          </a:p>
        </p:txBody>
      </p:sp>
    </p:spTree>
    <p:extLst>
      <p:ext uri="{BB962C8B-B14F-4D97-AF65-F5344CB8AC3E}">
        <p14:creationId xmlns:p14="http://schemas.microsoft.com/office/powerpoint/2010/main" val="1727815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http://channel9.msdn.com/coding4fun/</a:t>
            </a:r>
          </a:p>
          <a:p>
            <a:r>
              <a:rPr lang="en-US" dirty="0" smtClean="0"/>
              <a:t>Windows 8 </a:t>
            </a:r>
            <a:r>
              <a:rPr lang="en-US" dirty="0" err="1" smtClean="0"/>
              <a:t>Dev</a:t>
            </a:r>
            <a:r>
              <a:rPr lang="en-US" dirty="0" smtClean="0"/>
              <a:t> Center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http://dev.windows.com/</a:t>
            </a:r>
          </a:p>
          <a:p>
            <a:r>
              <a:rPr lang="en-US" dirty="0"/>
              <a:t>Visual </a:t>
            </a:r>
            <a:r>
              <a:rPr lang="en-US" dirty="0" smtClean="0"/>
              <a:t>Studio 2012</a:t>
            </a:r>
            <a:endParaRPr lang="en-US" dirty="0"/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http://www.microsoft.com/visualstudio</a:t>
            </a:r>
            <a:r>
              <a:rPr lang="en-US" dirty="0" smtClean="0">
                <a:solidFill>
                  <a:srgbClr val="FFCC00"/>
                </a:solidFill>
              </a:rPr>
              <a:t>/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11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Contracts?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Contracts are common integration points provided by Windows for your application</a:t>
            </a:r>
          </a:p>
          <a:p>
            <a:r>
              <a:rPr lang="en-US" dirty="0" smtClean="0"/>
              <a:t>Simple to use and provide a consistent manner for all Windows Store applications to handle common tasks</a:t>
            </a:r>
          </a:p>
          <a:p>
            <a:r>
              <a:rPr lang="en-US" dirty="0" smtClean="0"/>
              <a:t>Works across all Windows Store platforms (C#/VB + XAML, HTML/JS, C++/XAML/DirectX)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46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Contracts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4" y="1484313"/>
            <a:ext cx="5070406" cy="4770437"/>
          </a:xfrm>
        </p:spPr>
        <p:txBody>
          <a:bodyPr numCol="2" spcCol="228600">
            <a:normAutofit fontScale="77500" lnSpcReduction="20000"/>
          </a:bodyPr>
          <a:lstStyle/>
          <a:p>
            <a:r>
              <a:rPr lang="en-US" dirty="0" smtClean="0"/>
              <a:t>Account Picture Provider</a:t>
            </a:r>
            <a:endParaRPr lang="en-US" dirty="0"/>
          </a:p>
          <a:p>
            <a:r>
              <a:rPr lang="en-US" dirty="0"/>
              <a:t>AutoPlay</a:t>
            </a:r>
          </a:p>
          <a:p>
            <a:r>
              <a:rPr lang="en-US" dirty="0"/>
              <a:t>Background tasks</a:t>
            </a:r>
          </a:p>
          <a:p>
            <a:r>
              <a:rPr lang="en-US" dirty="0"/>
              <a:t>Cached file updater</a:t>
            </a:r>
          </a:p>
          <a:p>
            <a:r>
              <a:rPr lang="en-US" dirty="0"/>
              <a:t>Camera </a:t>
            </a:r>
            <a:r>
              <a:rPr lang="en-US" dirty="0" smtClean="0"/>
              <a:t>settings</a:t>
            </a:r>
          </a:p>
          <a:p>
            <a:r>
              <a:rPr lang="en-US" dirty="0" smtClean="0"/>
              <a:t>Certificates</a:t>
            </a:r>
            <a:endParaRPr lang="en-US" dirty="0"/>
          </a:p>
          <a:p>
            <a:r>
              <a:rPr lang="en-US" dirty="0"/>
              <a:t>Contact Picker</a:t>
            </a:r>
          </a:p>
          <a:p>
            <a:r>
              <a:rPr lang="en-US" dirty="0"/>
              <a:t>File </a:t>
            </a:r>
            <a:r>
              <a:rPr lang="en-US" dirty="0" smtClean="0"/>
              <a:t>activation</a:t>
            </a:r>
          </a:p>
          <a:p>
            <a:r>
              <a:rPr lang="en-US" dirty="0"/>
              <a:t>File Open/Save Picker</a:t>
            </a:r>
          </a:p>
          <a:p>
            <a:r>
              <a:rPr lang="en-US" dirty="0"/>
              <a:t>Game </a:t>
            </a:r>
            <a:r>
              <a:rPr lang="en-US" dirty="0" smtClean="0"/>
              <a:t>Explorer</a:t>
            </a:r>
            <a:endParaRPr lang="en-US" dirty="0"/>
          </a:p>
          <a:p>
            <a:r>
              <a:rPr lang="en-US" dirty="0"/>
              <a:t>Play To contract</a:t>
            </a:r>
          </a:p>
          <a:p>
            <a:r>
              <a:rPr lang="en-US" dirty="0"/>
              <a:t>Print task settings</a:t>
            </a:r>
          </a:p>
          <a:p>
            <a:r>
              <a:rPr lang="en-US" dirty="0"/>
              <a:t>Protocol activation</a:t>
            </a:r>
          </a:p>
          <a:p>
            <a:r>
              <a:rPr lang="en-US" dirty="0"/>
              <a:t>Search contract</a:t>
            </a:r>
          </a:p>
          <a:p>
            <a:r>
              <a:rPr lang="en-US" dirty="0"/>
              <a:t>Settings contract</a:t>
            </a:r>
          </a:p>
          <a:p>
            <a:r>
              <a:rPr lang="en-US" dirty="0"/>
              <a:t>Share contract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710" y="1262795"/>
            <a:ext cx="2571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88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Charms Bar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contracts interact with Charms Bar</a:t>
            </a:r>
          </a:p>
          <a:p>
            <a:pPr lvl="1"/>
            <a:r>
              <a:rPr lang="en-US" dirty="0" smtClean="0"/>
              <a:t>Swipe in from the right on a touch device</a:t>
            </a:r>
          </a:p>
          <a:p>
            <a:pPr lvl="1"/>
            <a:r>
              <a:rPr lang="en-US" dirty="0" smtClean="0"/>
              <a:t>Hover in the top/bottom-right corner with the mouse</a:t>
            </a:r>
          </a:p>
          <a:p>
            <a:pPr lvl="1"/>
            <a:r>
              <a:rPr lang="en-US" dirty="0" smtClean="0"/>
              <a:t>Press </a:t>
            </a:r>
            <a:r>
              <a:rPr lang="en-US" dirty="0" err="1" smtClean="0"/>
              <a:t>Win+C</a:t>
            </a:r>
            <a:r>
              <a:rPr lang="en-US" dirty="0" smtClean="0"/>
              <a:t> on the keyboard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664" y="3212320"/>
            <a:ext cx="5588244" cy="313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91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some existing samples included with Windows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7" y="2480773"/>
            <a:ext cx="4411862" cy="31384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627" y="2480773"/>
            <a:ext cx="4298688" cy="31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67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 application we </a:t>
            </a:r>
            <a:r>
              <a:rPr lang="en-US" smtClean="0"/>
              <a:t>will expand upon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31678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sides to sharing in Windows Store Apps:  Source and Target</a:t>
            </a:r>
          </a:p>
          <a:p>
            <a:r>
              <a:rPr lang="en-US" dirty="0" smtClean="0"/>
              <a:t>Source</a:t>
            </a:r>
          </a:p>
          <a:p>
            <a:pPr lvl="1"/>
            <a:r>
              <a:rPr lang="en-US" dirty="0" smtClean="0"/>
              <a:t>Sharing an item from your application to another</a:t>
            </a:r>
          </a:p>
          <a:p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Accepting a shared item from another application</a:t>
            </a:r>
            <a:endParaRPr lang="en-US" dirty="0"/>
          </a:p>
          <a:p>
            <a:r>
              <a:rPr lang="en-US" dirty="0" smtClean="0"/>
              <a:t>It may not make sense for your application to support both a source and target – use what makes sense</a:t>
            </a:r>
          </a:p>
        </p:txBody>
      </p:sp>
    </p:spTree>
    <p:extLst>
      <p:ext uri="{BB962C8B-B14F-4D97-AF65-F5344CB8AC3E}">
        <p14:creationId xmlns:p14="http://schemas.microsoft.com/office/powerpoint/2010/main" val="2211054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Chicag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2015</Words>
  <Application>Microsoft Office PowerPoint</Application>
  <PresentationFormat>On-screen Show (4:3)</PresentationFormat>
  <Paragraphs>273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 Black</vt:lpstr>
      <vt:lpstr>Franklin Gothic Medium</vt:lpstr>
      <vt:lpstr>Lucida Console</vt:lpstr>
      <vt:lpstr>Times</vt:lpstr>
      <vt:lpstr>Times New Roman</vt:lpstr>
      <vt:lpstr>Visual Studio Live! Chicago 2013</vt:lpstr>
      <vt:lpstr>Windows Store Application Contracts and Extensibility </vt:lpstr>
      <vt:lpstr>PowerPoint Presentation</vt:lpstr>
      <vt:lpstr>Agenda</vt:lpstr>
      <vt:lpstr>What are Contracts?</vt:lpstr>
      <vt:lpstr>What Contracts Exist?</vt:lpstr>
      <vt:lpstr>Charms Bar</vt:lpstr>
      <vt:lpstr>Examples</vt:lpstr>
      <vt:lpstr>Example</vt:lpstr>
      <vt:lpstr>Share Overview</vt:lpstr>
      <vt:lpstr>Share Source Example (IE)</vt:lpstr>
      <vt:lpstr>Share Source</vt:lpstr>
      <vt:lpstr>Example</vt:lpstr>
      <vt:lpstr>Share Target Example (IE / Mail)</vt:lpstr>
      <vt:lpstr>Share Target</vt:lpstr>
      <vt:lpstr>Share Target (The Easy Way)</vt:lpstr>
      <vt:lpstr>Example</vt:lpstr>
      <vt:lpstr>Search Overview</vt:lpstr>
      <vt:lpstr>Search Example (Store)</vt:lpstr>
      <vt:lpstr>Search</vt:lpstr>
      <vt:lpstr>Search (The Easy Way)</vt:lpstr>
      <vt:lpstr>Example</vt:lpstr>
      <vt:lpstr>Search Suggestions</vt:lpstr>
      <vt:lpstr>Suggestions Implementation</vt:lpstr>
      <vt:lpstr>Example</vt:lpstr>
      <vt:lpstr>File Open Picker Overview</vt:lpstr>
      <vt:lpstr>File Open Picker UI</vt:lpstr>
      <vt:lpstr>File Open Picker</vt:lpstr>
      <vt:lpstr>File Open Picker (The Easy Way)</vt:lpstr>
      <vt:lpstr>File Open Picker Example</vt:lpstr>
      <vt:lpstr>Printing Example (IE)</vt:lpstr>
      <vt:lpstr>Printing Basics</vt:lpstr>
      <vt:lpstr>PrintDocument Events</vt:lpstr>
      <vt:lpstr>Example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2013-05-12T21:31:30Z</dcterms:created>
  <dcterms:modified xsi:type="dcterms:W3CDTF">2013-05-12T21:31:34Z</dcterms:modified>
</cp:coreProperties>
</file>