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</p:sldMasterIdLst>
  <p:notesMasterIdLst>
    <p:notesMasterId r:id="rId26"/>
  </p:notesMasterIdLst>
  <p:handoutMasterIdLst>
    <p:handoutMasterId r:id="rId27"/>
  </p:handoutMasterIdLst>
  <p:sldIdLst>
    <p:sldId id="324" r:id="rId2"/>
    <p:sldId id="330" r:id="rId3"/>
    <p:sldId id="341" r:id="rId4"/>
    <p:sldId id="344" r:id="rId5"/>
    <p:sldId id="342" r:id="rId6"/>
    <p:sldId id="345" r:id="rId7"/>
    <p:sldId id="332" r:id="rId8"/>
    <p:sldId id="326" r:id="rId9"/>
    <p:sldId id="346" r:id="rId10"/>
    <p:sldId id="347" r:id="rId11"/>
    <p:sldId id="348" r:id="rId12"/>
    <p:sldId id="349" r:id="rId13"/>
    <p:sldId id="333" r:id="rId14"/>
    <p:sldId id="327" r:id="rId15"/>
    <p:sldId id="335" r:id="rId16"/>
    <p:sldId id="334" r:id="rId17"/>
    <p:sldId id="336" r:id="rId18"/>
    <p:sldId id="337" r:id="rId19"/>
    <p:sldId id="338" r:id="rId20"/>
    <p:sldId id="339" r:id="rId21"/>
    <p:sldId id="340" r:id="rId22"/>
    <p:sldId id="343" r:id="rId23"/>
    <p:sldId id="329" r:id="rId24"/>
    <p:sldId id="331" r:id="rId25"/>
  </p:sldIdLst>
  <p:sldSz cx="9144000" cy="5143500" type="screen16x9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clrMode="bw" hiddenSlides="1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FF00"/>
    <a:srgbClr val="00FF00"/>
    <a:srgbClr val="669B48"/>
    <a:srgbClr val="FFCC00"/>
    <a:srgbClr val="4682C7"/>
    <a:srgbClr val="0095D5"/>
    <a:srgbClr val="00B0EB"/>
    <a:srgbClr val="0C0C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04" autoAdjust="0"/>
  </p:normalViewPr>
  <p:slideViewPr>
    <p:cSldViewPr snapToGrid="0">
      <p:cViewPr varScale="1">
        <p:scale>
          <a:sx n="149" d="100"/>
          <a:sy n="149" d="100"/>
        </p:scale>
        <p:origin x="126" y="15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-1632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b="1">
                <a:latin typeface="Arial" charset="0"/>
              </a:defRPr>
            </a:lvl1pPr>
          </a:lstStyle>
          <a:p>
            <a:r>
              <a:rPr lang="en-US" dirty="0" smtClean="0"/>
              <a:t>Visual Studio Live! Orlando 2013</a:t>
            </a:r>
            <a:endParaRPr lang="en-US" dirty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b="1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6184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800">
                <a:latin typeface="Arial" charset="0"/>
              </a:defRPr>
            </a:lvl1pPr>
          </a:lstStyle>
          <a:p>
            <a:r>
              <a:rPr lang="en-US" dirty="0" smtClean="0"/>
              <a:t>©  2013 Visual Studio Live!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375729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Franklin Gothic Medium" pitchFamily="34" charset="0"/>
              </a:defRPr>
            </a:lvl1pPr>
          </a:lstStyle>
          <a:p>
            <a:r>
              <a:rPr lang="en-US" dirty="0" smtClean="0"/>
              <a:t>Visual Studio Live! Orlando 2013</a:t>
            </a:r>
            <a:endParaRPr lang="en-US" dirty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Franklin Gothic Medium" pitchFamily="34" charset="0"/>
              </a:defRPr>
            </a:lvl1pPr>
          </a:lstStyle>
          <a:p>
            <a:endParaRPr lang="en-US"/>
          </a:p>
        </p:txBody>
      </p:sp>
      <p:sp>
        <p:nvSpPr>
          <p:cNvPr id="297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97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91575"/>
            <a:ext cx="5667375" cy="350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800" i="1">
                <a:latin typeface="Franklin Gothic Medium" pitchFamily="34" charset="0"/>
              </a:defRPr>
            </a:lvl1pPr>
          </a:lstStyle>
          <a:p>
            <a:r>
              <a:rPr lang="en-US" i="0" dirty="0" smtClean="0"/>
              <a:t>©  2013 Visual Studio Live! All rights reserved.</a:t>
            </a:r>
            <a:endParaRPr lang="en-US" dirty="0"/>
          </a:p>
        </p:txBody>
      </p:sp>
      <p:sp>
        <p:nvSpPr>
          <p:cNvPr id="297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583238" y="8685213"/>
            <a:ext cx="1273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Franklin Gothic Medium" pitchFamily="34" charset="0"/>
              </a:defRPr>
            </a:lvl1pPr>
          </a:lstStyle>
          <a:p>
            <a:fld id="{7E88FDCC-C228-420D-B976-BF4E08C96FD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707147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Franklin Gothic Medium" pitchFamily="34" charset="0"/>
        <a:ea typeface="+mn-ea"/>
        <a:cs typeface="Arial" charset="0"/>
      </a:defRPr>
    </a:lvl1pPr>
    <a:lvl2pPr marL="233363" indent="9525" algn="l" rtl="0" fontAlgn="base">
      <a:spcBef>
        <a:spcPct val="30000"/>
      </a:spcBef>
      <a:spcAft>
        <a:spcPct val="0"/>
      </a:spcAft>
      <a:buChar char="•"/>
      <a:defRPr sz="1000" kern="1200">
        <a:solidFill>
          <a:schemeClr val="tx1"/>
        </a:solidFill>
        <a:latin typeface="Franklin Gothic Medium" pitchFamily="34" charset="0"/>
        <a:ea typeface="+mn-ea"/>
        <a:cs typeface="Arial" charset="0"/>
      </a:defRPr>
    </a:lvl2pPr>
    <a:lvl3pPr marL="457200" indent="-9525" algn="l" rtl="0" fontAlgn="base">
      <a:spcBef>
        <a:spcPct val="30000"/>
      </a:spcBef>
      <a:spcAft>
        <a:spcPct val="0"/>
      </a:spcAft>
      <a:buChar char="•"/>
      <a:defRPr sz="900" kern="1200">
        <a:solidFill>
          <a:schemeClr val="tx1"/>
        </a:solidFill>
        <a:latin typeface="Franklin Gothic Medium" pitchFamily="34" charset="0"/>
        <a:ea typeface="+mn-ea"/>
        <a:cs typeface="Arial" charset="0"/>
      </a:defRPr>
    </a:lvl3pPr>
    <a:lvl4pPr marL="681038" algn="l" rtl="0" fontAlgn="base">
      <a:spcBef>
        <a:spcPct val="30000"/>
      </a:spcBef>
      <a:spcAft>
        <a:spcPct val="0"/>
      </a:spcAft>
      <a:buChar char="•"/>
      <a:defRPr sz="900" kern="1200">
        <a:solidFill>
          <a:schemeClr val="tx1"/>
        </a:solidFill>
        <a:latin typeface="Franklin Gothic Medium" pitchFamily="34" charset="0"/>
        <a:ea typeface="+mn-ea"/>
        <a:cs typeface="Arial" charset="0"/>
      </a:defRPr>
    </a:lvl4pPr>
    <a:lvl5pPr marL="904875" algn="l" rtl="0" fontAlgn="base">
      <a:spcBef>
        <a:spcPct val="30000"/>
      </a:spcBef>
      <a:spcAft>
        <a:spcPct val="0"/>
      </a:spcAft>
      <a:buChar char="•"/>
      <a:defRPr sz="900" kern="1200">
        <a:solidFill>
          <a:schemeClr val="tx1"/>
        </a:solidFill>
        <a:latin typeface="Franklin Gothic Medium" pitchFamily="34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Add LEGO code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Run without manifest</a:t>
            </a:r>
            <a:r>
              <a:rPr lang="en-US" baseline="0" dirty="0" smtClean="0"/>
              <a:t> to see error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Orlando 2013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8FDCC-C228-420D-B976-BF4E08C96FD3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38827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Add </a:t>
            </a:r>
            <a:r>
              <a:rPr lang="en-US" dirty="0" err="1" smtClean="0"/>
              <a:t>Sphero</a:t>
            </a:r>
            <a:r>
              <a:rPr lang="en-US" dirty="0" smtClean="0"/>
              <a:t> code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Run without manifest</a:t>
            </a:r>
            <a:r>
              <a:rPr lang="en-US" baseline="0" dirty="0" smtClean="0"/>
              <a:t> to see error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 smtClean="0"/>
              <a:t>Shake the thing before connecting!!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Orlando 2013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8FDCC-C228-420D-B976-BF4E08C96FD3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3195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Orlando 2013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8FDCC-C228-420D-B976-BF4E08C96FD3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54916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Add </a:t>
            </a:r>
            <a:r>
              <a:rPr lang="en-US" dirty="0" err="1" smtClean="0"/>
              <a:t>magstripe</a:t>
            </a:r>
            <a:r>
              <a:rPr lang="en-US" dirty="0" smtClean="0"/>
              <a:t> code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Run without manifest</a:t>
            </a:r>
            <a:r>
              <a:rPr lang="en-US" baseline="0" dirty="0" smtClean="0"/>
              <a:t> to see error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Orlando 2013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8FDCC-C228-420D-B976-BF4E08C96FD3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9641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Orlando 2013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8FDCC-C228-420D-B976-BF4E08C96FD3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60651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Add scanner code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Orlando 2013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8FDCC-C228-420D-B976-BF4E08C96FD3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1201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Add scanner code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Run without </a:t>
            </a:r>
            <a:r>
              <a:rPr lang="en-US" smtClean="0"/>
              <a:t>Pictures capability</a:t>
            </a:r>
            <a:r>
              <a:rPr lang="en-US" baseline="0" smtClean="0"/>
              <a:t> </a:t>
            </a:r>
            <a:r>
              <a:rPr lang="en-US" baseline="0" dirty="0" smtClean="0"/>
              <a:t>to see error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Orlando 2013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8FDCC-C228-420D-B976-BF4E08C96FD3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61466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504838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5207863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26200" y="98823"/>
            <a:ext cx="1843088" cy="459224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93764" y="98823"/>
            <a:ext cx="5380037" cy="459224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8444649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4337180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58059763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00114" y="1113235"/>
            <a:ext cx="3608387" cy="35778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0900" y="1113235"/>
            <a:ext cx="3608388" cy="35778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7236708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8536014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727520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4734560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43238202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4686773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Rectangle 2"/>
          <p:cNvSpPr>
            <a:spLocks noChangeArrowheads="1"/>
          </p:cNvSpPr>
          <p:nvPr/>
        </p:nvSpPr>
        <p:spPr bwMode="hidden">
          <a:xfrm>
            <a:off x="0" y="0"/>
            <a:ext cx="914400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C0C0C0"/>
                    </a:gs>
                    <a:gs pos="100000">
                      <a:srgbClr val="C0C0C0">
                        <a:gamma/>
                        <a:tint val="6275"/>
                        <a:invGamma/>
                      </a:srgb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889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893764" y="98823"/>
            <a:ext cx="7369175" cy="8929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379" tIns="44448" rIns="90379" bIns="44448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890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0114" y="1113235"/>
            <a:ext cx="7369175" cy="3577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379" tIns="44448" rIns="90379" bIns="4444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transition/>
  <p:txStyles>
    <p:titleStyle>
      <a:lvl1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2pPr>
      <a:lvl3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3pPr>
      <a:lvl4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4pPr>
      <a:lvl5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5pPr>
      <a:lvl6pPr marL="4572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6pPr>
      <a:lvl7pPr marL="9144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7pPr>
      <a:lvl8pPr marL="13716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8pPr>
      <a:lvl9pPr marL="18288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9pPr>
    </p:titleStyle>
    <p:bodyStyle>
      <a:lvl1pPr marL="431800" indent="-431800" algn="l" defTabSz="896938" rtl="0" eaLnBrk="0" fontAlgn="base" hangingPunct="0">
        <a:spcBef>
          <a:spcPct val="10000"/>
        </a:spcBef>
        <a:spcAft>
          <a:spcPct val="15000"/>
        </a:spcAft>
        <a:buClr>
          <a:srgbClr val="0095D5"/>
        </a:buClr>
        <a:buSzPct val="75000"/>
        <a:buFont typeface="Times" pitchFamily="28" charset="0"/>
        <a:buChar char="•"/>
        <a:tabLst>
          <a:tab pos="1387475" algn="l"/>
          <a:tab pos="1706563" algn="l"/>
          <a:tab pos="2079625" algn="l"/>
        </a:tabLst>
        <a:defRPr sz="2600" b="1">
          <a:solidFill>
            <a:schemeClr val="tx1"/>
          </a:solidFill>
          <a:latin typeface="+mn-lt"/>
          <a:ea typeface="+mn-ea"/>
          <a:cs typeface="+mn-cs"/>
        </a:defRPr>
      </a:lvl1pPr>
      <a:lvl2pPr marL="763588" indent="-225425" algn="l" defTabSz="896938" rtl="0" eaLnBrk="0" fontAlgn="base" hangingPunct="0">
        <a:spcBef>
          <a:spcPct val="0"/>
        </a:spcBef>
        <a:spcAft>
          <a:spcPct val="25000"/>
        </a:spcAft>
        <a:buClr>
          <a:srgbClr val="4682C7"/>
        </a:buClr>
        <a:buSzPct val="100000"/>
        <a:buChar char="–"/>
        <a:tabLst>
          <a:tab pos="1387475" algn="l"/>
          <a:tab pos="1706563" algn="l"/>
          <a:tab pos="2079625" algn="l"/>
        </a:tabLst>
        <a:defRPr sz="2100">
          <a:solidFill>
            <a:srgbClr val="D4D4D4"/>
          </a:solidFill>
          <a:latin typeface="+mn-lt"/>
        </a:defRPr>
      </a:lvl2pPr>
      <a:lvl3pPr marL="869950" algn="l" defTabSz="896938" rtl="0" eaLnBrk="0" fontAlgn="base" hangingPunct="0">
        <a:spcBef>
          <a:spcPct val="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900" b="1">
          <a:solidFill>
            <a:srgbClr val="FFCC00"/>
          </a:solidFill>
          <a:latin typeface="+mn-lt"/>
        </a:defRPr>
      </a:lvl3pPr>
      <a:lvl4pPr marL="998538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4pPr>
      <a:lvl5pPr marL="13446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5pPr>
      <a:lvl6pPr marL="18018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6pPr>
      <a:lvl7pPr marL="22590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7pPr>
      <a:lvl8pPr marL="27162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8pPr>
      <a:lvl9pPr marL="31734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1552576" y="1074342"/>
            <a:ext cx="7343775" cy="734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292100" dist="3592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 vert="horz" wrap="square" lIns="90379" tIns="44448" rIns="90379" bIns="44448" numCol="1" anchor="b" anchorCtr="0" compatLnSpc="1">
            <a:prstTxWarp prst="textNoShape">
              <a:avLst/>
            </a:prstTxWarp>
          </a:bodyPr>
          <a:lstStyle>
            <a:lvl1pPr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2pPr>
            <a:lvl3pPr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3pPr>
            <a:lvl4pPr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4pPr>
            <a:lvl5pPr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5pPr>
            <a:lvl6pPr marL="457200"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6pPr>
            <a:lvl7pPr marL="914400"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7pPr>
            <a:lvl8pPr marL="1371600"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8pPr>
            <a:lvl9pPr marL="1828800"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9pPr>
          </a:lstStyle>
          <a:p>
            <a:pPr algn="r">
              <a:defRPr/>
            </a:pPr>
            <a:r>
              <a:rPr lang="en-US" dirty="0" smtClean="0"/>
              <a:t>Controlling Hardware Using Windows 8.1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4813300" y="1816894"/>
            <a:ext cx="3987800" cy="7512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5923" tIns="42962" rIns="85923" bIns="42962"/>
          <a:lstStyle/>
          <a:p>
            <a:pPr algn="r" eaLnBrk="1" hangingPunct="1">
              <a:defRPr/>
            </a:pPr>
            <a:r>
              <a:rPr lang="en-US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rPr>
              <a:t>Brian Peek</a:t>
            </a:r>
            <a:endParaRPr lang="en-US" sz="2200" b="1" dirty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cs typeface="+mn-cs"/>
            </a:endParaRPr>
          </a:p>
          <a:p>
            <a:pPr algn="r" eaLnBrk="1" hangingPunct="1">
              <a:defRPr/>
            </a:pPr>
            <a:r>
              <a:rPr lang="en-US" sz="1800" b="1" dirty="0" smtClean="0">
                <a:solidFill>
                  <a:srgbClr val="00B0EB"/>
                </a:solidFill>
                <a:latin typeface="Arial" charset="0"/>
                <a:cs typeface="+mn-cs"/>
              </a:rPr>
              <a:t>Sr. Technical Evangelist</a:t>
            </a:r>
          </a:p>
          <a:p>
            <a:pPr algn="r" eaLnBrk="1" hangingPunct="1">
              <a:defRPr/>
            </a:pPr>
            <a:r>
              <a:rPr lang="en-US" sz="1800" b="1" dirty="0" smtClean="0">
                <a:solidFill>
                  <a:srgbClr val="00B0EB"/>
                </a:solidFill>
                <a:latin typeface="Arial" charset="0"/>
              </a:rPr>
              <a:t>M</a:t>
            </a:r>
            <a:r>
              <a:rPr lang="en-US" sz="1800" b="1" dirty="0" smtClean="0">
                <a:solidFill>
                  <a:srgbClr val="00B0EB"/>
                </a:solidFill>
                <a:latin typeface="Arial" charset="0"/>
                <a:cs typeface="+mn-cs"/>
              </a:rPr>
              <a:t>icrosoft</a:t>
            </a:r>
          </a:p>
          <a:p>
            <a:pPr algn="r" eaLnBrk="1" hangingPunct="1">
              <a:defRPr/>
            </a:pPr>
            <a:r>
              <a:rPr lang="en-US" sz="1800" b="1" dirty="0" smtClean="0">
                <a:solidFill>
                  <a:srgbClr val="00B0EB"/>
                </a:solidFill>
                <a:latin typeface="Arial" charset="0"/>
              </a:rPr>
              <a:t>Twitter: @BrianPeek</a:t>
            </a:r>
          </a:p>
          <a:p>
            <a:pPr algn="r" eaLnBrk="1" hangingPunct="1">
              <a:defRPr/>
            </a:pPr>
            <a:r>
              <a:rPr lang="en-US" sz="1800" b="1" dirty="0" smtClean="0">
                <a:solidFill>
                  <a:srgbClr val="00B0EB"/>
                </a:solidFill>
                <a:latin typeface="Arial" charset="0"/>
                <a:cs typeface="+mn-cs"/>
              </a:rPr>
              <a:t>Email: brpeek@Microsoft.com</a:t>
            </a:r>
          </a:p>
          <a:p>
            <a:pPr algn="r" eaLnBrk="1" hangingPunct="1">
              <a:defRPr/>
            </a:pPr>
            <a:endParaRPr lang="en-US" b="1" dirty="0">
              <a:solidFill>
                <a:srgbClr val="FFCC00"/>
              </a:solidFill>
              <a:latin typeface="Arial" charset="0"/>
              <a:cs typeface="+mn-cs"/>
            </a:endParaRPr>
          </a:p>
          <a:p>
            <a:pPr eaLnBrk="1" hangingPunct="1">
              <a:defRPr/>
            </a:pPr>
            <a:endParaRPr lang="en-US" b="1" dirty="0">
              <a:solidFill>
                <a:srgbClr val="FFCC00"/>
              </a:solidFill>
              <a:latin typeface="Arial" charset="0"/>
              <a:cs typeface="+mn-cs"/>
            </a:endParaRPr>
          </a:p>
          <a:p>
            <a:pPr eaLnBrk="1" hangingPunct="1">
              <a:defRPr/>
            </a:pPr>
            <a:endParaRPr lang="en-US" sz="1400" dirty="0">
              <a:latin typeface="Times New Roman" pitchFamily="28" charset="0"/>
              <a:cs typeface="+mn-cs"/>
            </a:endParaRP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7192903" y="3485566"/>
            <a:ext cx="160819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9pPr>
          </a:lstStyle>
          <a:p>
            <a:pPr algn="r"/>
            <a:r>
              <a:rPr lang="en-US" dirty="0">
                <a:latin typeface="Arial" charset="0"/>
              </a:rPr>
              <a:t>Level: </a:t>
            </a:r>
            <a:r>
              <a:rPr lang="en-US" dirty="0" smtClean="0">
                <a:solidFill>
                  <a:srgbClr val="00B0EB"/>
                </a:solidFill>
                <a:latin typeface="Arial" charset="0"/>
              </a:rPr>
              <a:t>Beginner</a:t>
            </a:r>
            <a:endParaRPr lang="en-US" dirty="0">
              <a:solidFill>
                <a:srgbClr val="80FF00"/>
              </a:solidFill>
              <a:latin typeface="Arial" charset="0"/>
            </a:endParaRPr>
          </a:p>
          <a:p>
            <a:pPr algn="r"/>
            <a:endParaRPr lang="en-US" b="1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0285170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RFCOMM Application Manifest Changes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Update the application’s </a:t>
            </a:r>
            <a:r>
              <a:rPr lang="en-US" dirty="0" smtClean="0"/>
              <a:t>manifest</a:t>
            </a:r>
          </a:p>
          <a:p>
            <a:pPr marL="538163" lvl="1" indent="0">
              <a:buNone/>
            </a:pPr>
            <a:r>
              <a:rPr lang="en-US" dirty="0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&lt;</a:t>
            </a:r>
            <a:r>
              <a:rPr lang="en-US" dirty="0" err="1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wb:DeviceCapability</a:t>
            </a:r>
            <a:r>
              <a:rPr lang="en-US" dirty="0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dirty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Name="</a:t>
            </a:r>
            <a:r>
              <a:rPr lang="en-US" dirty="0" err="1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bluetooth.rfcomm</a:t>
            </a:r>
            <a:r>
              <a:rPr lang="en-US" dirty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"&gt;</a:t>
            </a:r>
            <a:endParaRPr lang="en-US" dirty="0" smtClean="0">
              <a:solidFill>
                <a:srgbClr val="FFC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538163" lvl="1" indent="0">
              <a:buNone/>
            </a:pPr>
            <a:r>
              <a:rPr lang="en-US" dirty="0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&lt;</a:t>
            </a:r>
            <a:r>
              <a:rPr lang="en-US" dirty="0" err="1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wb:Device</a:t>
            </a:r>
            <a:r>
              <a:rPr lang="en-US" dirty="0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Id="any"&gt;</a:t>
            </a:r>
          </a:p>
          <a:p>
            <a:pPr marL="538163" lvl="1" indent="0">
              <a:buNone/>
            </a:pPr>
            <a:r>
              <a:rPr lang="en-US" dirty="0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&lt;</a:t>
            </a:r>
            <a:r>
              <a:rPr lang="en-US" dirty="0" err="1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wb:Function</a:t>
            </a:r>
            <a:r>
              <a:rPr lang="en-US" dirty="0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Type="</a:t>
            </a:r>
            <a:r>
              <a:rPr lang="en-US" dirty="0" err="1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name:serialPort</a:t>
            </a:r>
            <a:r>
              <a:rPr lang="en-US" dirty="0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 /&gt;</a:t>
            </a:r>
          </a:p>
          <a:p>
            <a:pPr marL="538163" lvl="1" indent="0">
              <a:buNone/>
            </a:pPr>
            <a:r>
              <a:rPr lang="en-US" dirty="0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&lt;/</a:t>
            </a:r>
            <a:r>
              <a:rPr lang="en-US" dirty="0" err="1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wb:Device</a:t>
            </a:r>
            <a:r>
              <a:rPr lang="en-US" dirty="0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&gt;</a:t>
            </a:r>
          </a:p>
          <a:p>
            <a:pPr marL="538163" lvl="1" indent="0">
              <a:buNone/>
            </a:pPr>
            <a:r>
              <a:rPr lang="en-US" dirty="0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&lt;/</a:t>
            </a:r>
            <a:r>
              <a:rPr lang="en-US" dirty="0" err="1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wb:DeviceCapability</a:t>
            </a:r>
            <a:r>
              <a:rPr lang="en-US" dirty="0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&gt;</a:t>
            </a:r>
          </a:p>
        </p:txBody>
      </p:sp>
    </p:spTree>
    <p:extLst>
      <p:ext uri="{BB962C8B-B14F-4D97-AF65-F5344CB8AC3E}">
        <p14:creationId xmlns:p14="http://schemas.microsoft.com/office/powerpoint/2010/main" val="4150035290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Supported RFCOMM Services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name:serialPort</a:t>
            </a:r>
            <a:endParaRPr lang="en-US" dirty="0"/>
          </a:p>
          <a:p>
            <a:r>
              <a:rPr lang="en-US" dirty="0" err="1"/>
              <a:t>name:obexObjectPush</a:t>
            </a:r>
            <a:endParaRPr lang="en-US" dirty="0"/>
          </a:p>
          <a:p>
            <a:r>
              <a:rPr lang="en-US" dirty="0" err="1"/>
              <a:t>name:obexFileTransfer</a:t>
            </a:r>
            <a:endParaRPr lang="en-US" dirty="0"/>
          </a:p>
          <a:p>
            <a:r>
              <a:rPr lang="en-US" dirty="0" err="1"/>
              <a:t>name:phoneBookAccessPce</a:t>
            </a:r>
            <a:endParaRPr lang="en-US" dirty="0"/>
          </a:p>
          <a:p>
            <a:r>
              <a:rPr lang="en-US" dirty="0" err="1"/>
              <a:t>name:phoneBookAccessPse</a:t>
            </a:r>
            <a:endParaRPr lang="en-US" dirty="0"/>
          </a:p>
          <a:p>
            <a:r>
              <a:rPr lang="en-US" dirty="0" err="1"/>
              <a:t>name:genericFileTransfer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3859501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Supported GATT Services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err="1"/>
              <a:t>name:battery</a:t>
            </a:r>
            <a:endParaRPr lang="en-US" dirty="0"/>
          </a:p>
          <a:p>
            <a:r>
              <a:rPr lang="en-US" dirty="0" err="1"/>
              <a:t>name:bloodPressure</a:t>
            </a:r>
            <a:endParaRPr lang="en-US" dirty="0"/>
          </a:p>
          <a:p>
            <a:r>
              <a:rPr lang="en-US" dirty="0" err="1"/>
              <a:t>name:cyclingSpeedAndCadence</a:t>
            </a:r>
            <a:endParaRPr lang="en-US" dirty="0"/>
          </a:p>
          <a:p>
            <a:r>
              <a:rPr lang="en-US" dirty="0" err="1"/>
              <a:t>name:genericAccess</a:t>
            </a:r>
            <a:endParaRPr lang="en-US" dirty="0"/>
          </a:p>
          <a:p>
            <a:r>
              <a:rPr lang="en-US" dirty="0" err="1"/>
              <a:t>name:genericAttribute</a:t>
            </a:r>
            <a:endParaRPr lang="en-US" dirty="0"/>
          </a:p>
          <a:p>
            <a:r>
              <a:rPr lang="en-US" dirty="0" err="1"/>
              <a:t>name:glucose</a:t>
            </a:r>
            <a:endParaRPr lang="en-US" dirty="0"/>
          </a:p>
          <a:p>
            <a:r>
              <a:rPr lang="en-US" dirty="0" err="1"/>
              <a:t>name:healthThermometer</a:t>
            </a:r>
            <a:endParaRPr lang="en-US" dirty="0"/>
          </a:p>
          <a:p>
            <a:r>
              <a:rPr lang="en-US" dirty="0" err="1"/>
              <a:t>name:heartRate</a:t>
            </a:r>
            <a:endParaRPr lang="en-US" dirty="0"/>
          </a:p>
          <a:p>
            <a:r>
              <a:rPr lang="en-US" dirty="0" err="1"/>
              <a:t>name:runningSpeedAndCadence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2778087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Communicate</a:t>
            </a:r>
            <a:r>
              <a:rPr lang="en-US" baseline="0" dirty="0" smtClean="0"/>
              <a:t> with </a:t>
            </a:r>
            <a:r>
              <a:rPr lang="en-US" baseline="0" dirty="0" err="1" smtClean="0"/>
              <a:t>Sphero</a:t>
            </a:r>
            <a:r>
              <a:rPr lang="en-US" baseline="0" dirty="0" smtClean="0"/>
              <a:t> via RFCOMM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3452833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Point of Sale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Windows 8.1 includes support for Magnetic Stripe Readers and Barcode Scanners</a:t>
            </a:r>
          </a:p>
          <a:p>
            <a:r>
              <a:rPr lang="en-US" dirty="0" smtClean="0"/>
              <a:t>Uses manufacturer-neutral API</a:t>
            </a:r>
          </a:p>
          <a:p>
            <a:r>
              <a:rPr lang="en-US" dirty="0" smtClean="0"/>
              <a:t>Similar to the Unified Point of Service (UPOS) spec</a:t>
            </a:r>
          </a:p>
          <a:p>
            <a:r>
              <a:rPr lang="en-US" dirty="0" smtClean="0"/>
              <a:t>Devices must install as HID devices</a:t>
            </a:r>
          </a:p>
        </p:txBody>
      </p:sp>
    </p:spTree>
    <p:extLst>
      <p:ext uri="{BB962C8B-B14F-4D97-AF65-F5344CB8AC3E}">
        <p14:creationId xmlns:p14="http://schemas.microsoft.com/office/powerpoint/2010/main" val="2649339322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Magnetic Stripe Reader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 smtClean="0"/>
              <a:t>Get the default (or specific) reader</a:t>
            </a:r>
          </a:p>
          <a:p>
            <a:pPr lvl="1"/>
            <a:r>
              <a:rPr lang="en-US" b="1" dirty="0" err="1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MagneticStripeReader.GetDefaultAsync</a:t>
            </a:r>
            <a:r>
              <a:rPr lang="en-US" b="1" dirty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</a:t>
            </a:r>
          </a:p>
          <a:p>
            <a:r>
              <a:rPr lang="en-US" dirty="0" smtClean="0"/>
              <a:t>Claim the reader for exclusive use by your application instance</a:t>
            </a:r>
          </a:p>
          <a:p>
            <a:pPr lvl="1"/>
            <a:r>
              <a:rPr lang="en-US" b="1" dirty="0" err="1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claimedReader.ClaimReaderAsync</a:t>
            </a:r>
            <a:r>
              <a:rPr lang="en-US" b="1" dirty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</a:t>
            </a:r>
          </a:p>
          <a:p>
            <a:r>
              <a:rPr lang="en-US" dirty="0" smtClean="0"/>
              <a:t>Enable the reader to receive data</a:t>
            </a:r>
          </a:p>
          <a:p>
            <a:pPr lvl="1"/>
            <a:r>
              <a:rPr lang="en-US" b="1" dirty="0" err="1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claimedReader.EnableAsync</a:t>
            </a:r>
            <a:r>
              <a:rPr lang="en-US" b="1" dirty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</a:t>
            </a:r>
          </a:p>
          <a:p>
            <a:r>
              <a:rPr lang="en-US" dirty="0" smtClean="0"/>
              <a:t>Hook up event(s) to receive data</a:t>
            </a:r>
          </a:p>
          <a:p>
            <a:pPr lvl="1"/>
            <a:r>
              <a:rPr lang="en-US" b="1" dirty="0" err="1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AamvaCardDataReceived</a:t>
            </a:r>
            <a:endParaRPr lang="en-US" b="1" dirty="0">
              <a:solidFill>
                <a:srgbClr val="FFC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lvl="1"/>
            <a:r>
              <a:rPr lang="en-US" b="1" dirty="0" err="1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BankCardDataReceived</a:t>
            </a:r>
            <a:endParaRPr lang="en-US" b="1" dirty="0">
              <a:solidFill>
                <a:srgbClr val="FFC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lvl="1"/>
            <a:r>
              <a:rPr lang="en-US" b="1" dirty="0" err="1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VendorSpecificDataReceived</a:t>
            </a:r>
            <a:endParaRPr lang="en-US" b="1" dirty="0">
              <a:solidFill>
                <a:srgbClr val="FFC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dirty="0" smtClean="0"/>
              <a:t>Good idea…</a:t>
            </a:r>
          </a:p>
          <a:p>
            <a:pPr lvl="1"/>
            <a:r>
              <a:rPr lang="en-US" dirty="0" smtClean="0"/>
              <a:t>Hook the </a:t>
            </a:r>
            <a:r>
              <a:rPr lang="en-US" b="1" dirty="0" err="1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ReleaseDeviceRequested</a:t>
            </a:r>
            <a:r>
              <a:rPr lang="en-US" dirty="0" smtClean="0"/>
              <a:t> event and call </a:t>
            </a:r>
            <a:r>
              <a:rPr lang="en-US" b="1" dirty="0" err="1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RetainDevice</a:t>
            </a:r>
            <a:r>
              <a:rPr lang="en-US" b="1" dirty="0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</a:t>
            </a:r>
            <a:r>
              <a:rPr lang="en-US" dirty="0" smtClean="0"/>
              <a:t> to ensure another application doesn’t steal the reader away from your app</a:t>
            </a:r>
          </a:p>
          <a:p>
            <a:pPr lvl="1"/>
            <a:endParaRPr lang="en-US" b="1" dirty="0">
              <a:solidFill>
                <a:srgbClr val="FFC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7898317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Magnetic Stripe Reader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2412118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Barcode Scanner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 smtClean="0"/>
              <a:t>Get the default (or specific) reader</a:t>
            </a:r>
          </a:p>
          <a:p>
            <a:pPr lvl="1"/>
            <a:r>
              <a:rPr lang="en-US" b="1" dirty="0" err="1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BarcodeScanner.GetDefaultAsync</a:t>
            </a:r>
            <a:r>
              <a:rPr lang="en-US" b="1" dirty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</a:t>
            </a:r>
          </a:p>
          <a:p>
            <a:r>
              <a:rPr lang="en-US" dirty="0" smtClean="0"/>
              <a:t>Claim the reader for exclusive use by your application instance</a:t>
            </a:r>
          </a:p>
          <a:p>
            <a:pPr lvl="1"/>
            <a:r>
              <a:rPr lang="en-US" b="1" dirty="0" err="1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claimedScanner.ClaimScannerAsync</a:t>
            </a:r>
            <a:r>
              <a:rPr lang="en-US" b="1" dirty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</a:t>
            </a:r>
          </a:p>
          <a:p>
            <a:r>
              <a:rPr lang="en-US" dirty="0" smtClean="0"/>
              <a:t>Enable the reader to receive data</a:t>
            </a:r>
          </a:p>
          <a:p>
            <a:pPr lvl="1"/>
            <a:r>
              <a:rPr lang="en-US" b="1" dirty="0" err="1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claimedScanner</a:t>
            </a:r>
            <a:r>
              <a:rPr lang="en-US" b="1" dirty="0" err="1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.EnableAsync</a:t>
            </a:r>
            <a:r>
              <a:rPr lang="en-US" b="1" dirty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</a:t>
            </a:r>
          </a:p>
          <a:p>
            <a:r>
              <a:rPr lang="en-US" dirty="0" smtClean="0"/>
              <a:t>Hook up event(s) to receive data</a:t>
            </a:r>
          </a:p>
          <a:p>
            <a:pPr lvl="1"/>
            <a:r>
              <a:rPr lang="en-US" b="1" dirty="0" err="1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DataReceived</a:t>
            </a:r>
            <a:endParaRPr lang="en-US" b="1" dirty="0">
              <a:solidFill>
                <a:srgbClr val="FFC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lvl="1"/>
            <a:r>
              <a:rPr lang="en-US" b="1" dirty="0" err="1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ImagePreviewReceived</a:t>
            </a:r>
            <a:endParaRPr lang="en-US" b="1" dirty="0">
              <a:solidFill>
                <a:srgbClr val="FFC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lvl="1"/>
            <a:r>
              <a:rPr lang="en-US" b="1" dirty="0" err="1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TriggerPressed</a:t>
            </a:r>
            <a:endParaRPr lang="en-US" b="1" dirty="0" smtClean="0">
              <a:solidFill>
                <a:srgbClr val="FFC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lvl="1"/>
            <a:r>
              <a:rPr lang="en-US" b="1" dirty="0" err="1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TriggerReleased</a:t>
            </a:r>
            <a:endParaRPr lang="en-US" b="1" dirty="0">
              <a:solidFill>
                <a:srgbClr val="FFC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dirty="0" smtClean="0"/>
              <a:t>Good idea…</a:t>
            </a:r>
          </a:p>
          <a:p>
            <a:pPr lvl="1"/>
            <a:r>
              <a:rPr lang="en-US" dirty="0" smtClean="0"/>
              <a:t>Hook the </a:t>
            </a:r>
            <a:r>
              <a:rPr lang="en-US" b="1" dirty="0" err="1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ReleaseDeviceRequested</a:t>
            </a:r>
            <a:r>
              <a:rPr lang="en-US" dirty="0" smtClean="0"/>
              <a:t> event and call </a:t>
            </a:r>
            <a:r>
              <a:rPr lang="en-US" b="1" dirty="0" err="1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RetainDevice</a:t>
            </a:r>
            <a:r>
              <a:rPr lang="en-US" b="1" dirty="0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</a:t>
            </a:r>
            <a:r>
              <a:rPr lang="en-US" dirty="0" smtClean="0"/>
              <a:t> to ensure another application doesn’t steal the reader away from your app</a:t>
            </a:r>
          </a:p>
          <a:p>
            <a:pPr lvl="1"/>
            <a:endParaRPr lang="en-US" b="1" dirty="0">
              <a:solidFill>
                <a:srgbClr val="FFC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7738556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Barcode Scanner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1056604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Scanners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Scan from a flatbed, feeder, or other types of scanners</a:t>
            </a:r>
          </a:p>
          <a:p>
            <a:r>
              <a:rPr lang="en-US" dirty="0" smtClean="0"/>
              <a:t>Uses the standard Device Access API</a:t>
            </a:r>
          </a:p>
          <a:p>
            <a:pPr lvl="1"/>
            <a:r>
              <a:rPr lang="en-US" dirty="0"/>
              <a:t>Uses the existing WIA API under the hood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8594414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aseline="0" dirty="0" smtClean="0"/>
              <a:t>Human</a:t>
            </a:r>
            <a:r>
              <a:rPr lang="en-US" dirty="0" smtClean="0"/>
              <a:t> Interface Devices (HID)</a:t>
            </a:r>
          </a:p>
          <a:p>
            <a:r>
              <a:rPr lang="en-US" baseline="0" dirty="0" smtClean="0"/>
              <a:t>Communication via Bluetooth</a:t>
            </a:r>
          </a:p>
          <a:p>
            <a:r>
              <a:rPr lang="en-US" baseline="0" dirty="0" smtClean="0"/>
              <a:t>Point of Service</a:t>
            </a:r>
            <a:r>
              <a:rPr lang="en-US" dirty="0" smtClean="0"/>
              <a:t> (POS)</a:t>
            </a:r>
            <a:r>
              <a:rPr lang="en-US" baseline="0" dirty="0" smtClean="0"/>
              <a:t> hardware</a:t>
            </a:r>
          </a:p>
          <a:p>
            <a:r>
              <a:rPr lang="en-US" dirty="0" smtClean="0"/>
              <a:t>Scanners</a:t>
            </a:r>
          </a:p>
        </p:txBody>
      </p:sp>
    </p:spTree>
    <p:extLst>
      <p:ext uri="{BB962C8B-B14F-4D97-AF65-F5344CB8AC3E}">
        <p14:creationId xmlns:p14="http://schemas.microsoft.com/office/powerpoint/2010/main" val="3877209818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Scanners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Find a scanner</a:t>
            </a:r>
          </a:p>
          <a:p>
            <a:pPr lvl="1"/>
            <a:r>
              <a:rPr lang="en-US" dirty="0" smtClean="0"/>
              <a:t>Either use </a:t>
            </a:r>
            <a:r>
              <a:rPr lang="en-US" b="1" dirty="0" err="1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DeviceInformation.CreateWatcher</a:t>
            </a:r>
            <a:r>
              <a:rPr lang="en-US" b="1" dirty="0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 </a:t>
            </a:r>
            <a:r>
              <a:rPr lang="en-US" dirty="0" smtClean="0"/>
              <a:t>(dynamic) or </a:t>
            </a:r>
            <a:r>
              <a:rPr lang="en-US" b="1" dirty="0" err="1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DeviceInformation.FindAllAsync</a:t>
            </a:r>
            <a:r>
              <a:rPr lang="en-US" b="1" dirty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 </a:t>
            </a:r>
            <a:r>
              <a:rPr lang="en-US" dirty="0" smtClean="0"/>
              <a:t>(static)</a:t>
            </a:r>
          </a:p>
          <a:p>
            <a:r>
              <a:rPr lang="en-US" dirty="0" smtClean="0"/>
              <a:t>Get an </a:t>
            </a:r>
            <a:r>
              <a:rPr lang="en-US" dirty="0" err="1" smtClean="0"/>
              <a:t>ImageScanner</a:t>
            </a:r>
            <a:r>
              <a:rPr lang="en-US" dirty="0" smtClean="0"/>
              <a:t> object</a:t>
            </a:r>
          </a:p>
          <a:p>
            <a:pPr lvl="1"/>
            <a:r>
              <a:rPr lang="en-US" b="1" dirty="0" err="1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ImageScanner.FromIdAsync</a:t>
            </a:r>
            <a:r>
              <a:rPr lang="en-US" b="1" dirty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b="1" dirty="0" err="1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deviceId</a:t>
            </a:r>
            <a:r>
              <a:rPr lang="en-US" b="1" dirty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)</a:t>
            </a:r>
          </a:p>
          <a:p>
            <a:r>
              <a:rPr lang="en-US" dirty="0" smtClean="0"/>
              <a:t>Configure</a:t>
            </a:r>
          </a:p>
          <a:p>
            <a:pPr lvl="1"/>
            <a:r>
              <a:rPr lang="en-US" b="1" dirty="0" err="1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scanner.FeederConfiguration</a:t>
            </a:r>
            <a:endParaRPr lang="en-US" b="1" dirty="0">
              <a:solidFill>
                <a:srgbClr val="FFC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lvl="1"/>
            <a:r>
              <a:rPr lang="en-US" b="1" dirty="0" err="1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scanner.FlatbedConfiguration</a:t>
            </a:r>
            <a:endParaRPr lang="en-US" b="1" dirty="0">
              <a:solidFill>
                <a:srgbClr val="FFC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dirty="0" smtClean="0"/>
              <a:t>Preview (optional)</a:t>
            </a:r>
            <a:endParaRPr lang="en-US" dirty="0"/>
          </a:p>
          <a:p>
            <a:pPr lvl="1"/>
            <a:r>
              <a:rPr lang="en-US" b="1" dirty="0" err="1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scanner.ScanPreviewToStreamAsync</a:t>
            </a:r>
            <a:r>
              <a:rPr lang="en-US" b="1" dirty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</a:t>
            </a:r>
          </a:p>
          <a:p>
            <a:r>
              <a:rPr lang="en-US" dirty="0" smtClean="0"/>
              <a:t>Scan</a:t>
            </a:r>
          </a:p>
          <a:p>
            <a:pPr lvl="1"/>
            <a:r>
              <a:rPr lang="en-US" b="1" dirty="0" err="1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scanner.ScanFilesToFolderAsync</a:t>
            </a:r>
            <a:r>
              <a:rPr lang="en-US" b="1" dirty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</a:t>
            </a:r>
          </a:p>
        </p:txBody>
      </p:sp>
    </p:spTree>
    <p:extLst>
      <p:ext uri="{BB962C8B-B14F-4D97-AF65-F5344CB8AC3E}">
        <p14:creationId xmlns:p14="http://schemas.microsoft.com/office/powerpoint/2010/main" val="2654449815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Scanning (without a scanner </a:t>
            </a:r>
            <a:r>
              <a:rPr lang="en-US" dirty="0" smtClean="0">
                <a:sym typeface="Wingdings" panose="05000000000000000000" pitchFamily="2" charset="2"/>
              </a:rPr>
              <a:t>)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5306863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And more…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 smtClean="0"/>
              <a:t>Raw USB</a:t>
            </a:r>
          </a:p>
          <a:p>
            <a:pPr lvl="1"/>
            <a:r>
              <a:rPr lang="en-US" dirty="0"/>
              <a:t>Device must install using the Winusb.sys driver</a:t>
            </a:r>
          </a:p>
          <a:p>
            <a:pPr lvl="1"/>
            <a:r>
              <a:rPr lang="en-US" dirty="0"/>
              <a:t>Must be one of the following classes:</a:t>
            </a:r>
          </a:p>
          <a:p>
            <a:pPr lvl="2"/>
            <a:r>
              <a:rPr lang="en-US" b="1" dirty="0">
                <a:solidFill>
                  <a:srgbClr val="FFC000"/>
                </a:solidFill>
              </a:rPr>
              <a:t>CDC control class </a:t>
            </a:r>
            <a:r>
              <a:rPr lang="en-US" dirty="0"/>
              <a:t>(class code: 0x02; subclass code: any; protocol code: any)</a:t>
            </a:r>
          </a:p>
          <a:p>
            <a:pPr lvl="2"/>
            <a:r>
              <a:rPr lang="en-US" b="1" dirty="0">
                <a:solidFill>
                  <a:srgbClr val="FFC000"/>
                </a:solidFill>
              </a:rPr>
              <a:t>Physical class </a:t>
            </a:r>
            <a:r>
              <a:rPr lang="en-US" dirty="0"/>
              <a:t>(class code: 0x05; subclass code: any; protocol code: any)</a:t>
            </a:r>
          </a:p>
          <a:p>
            <a:pPr lvl="2"/>
            <a:r>
              <a:rPr lang="en-US" b="1" dirty="0" err="1">
                <a:solidFill>
                  <a:srgbClr val="FFC000"/>
                </a:solidFill>
              </a:rPr>
              <a:t>PersonalHealthcare</a:t>
            </a:r>
            <a:r>
              <a:rPr lang="en-US" b="1" dirty="0">
                <a:solidFill>
                  <a:srgbClr val="FFC000"/>
                </a:solidFill>
              </a:rPr>
              <a:t> class </a:t>
            </a:r>
            <a:r>
              <a:rPr lang="en-US" dirty="0"/>
              <a:t>(class code: 0x0f; subclass code: 0x00; protocol code: 0x00)</a:t>
            </a:r>
          </a:p>
          <a:p>
            <a:pPr lvl="2"/>
            <a:r>
              <a:rPr lang="en-US" b="1" dirty="0">
                <a:solidFill>
                  <a:srgbClr val="FFC000"/>
                </a:solidFill>
              </a:rPr>
              <a:t>ActiveSync class </a:t>
            </a:r>
            <a:r>
              <a:rPr lang="en-US" dirty="0"/>
              <a:t>(class code: 0xef; subclass code: 0x01; protocol code: 0x01)</a:t>
            </a:r>
          </a:p>
          <a:p>
            <a:pPr lvl="2"/>
            <a:r>
              <a:rPr lang="en-US" b="1" dirty="0" err="1">
                <a:solidFill>
                  <a:srgbClr val="FFC000"/>
                </a:solidFill>
              </a:rPr>
              <a:t>PalmSync</a:t>
            </a:r>
            <a:r>
              <a:rPr lang="en-US" b="1" dirty="0">
                <a:solidFill>
                  <a:srgbClr val="FFC000"/>
                </a:solidFill>
              </a:rPr>
              <a:t> class </a:t>
            </a:r>
            <a:r>
              <a:rPr lang="en-US" dirty="0"/>
              <a:t>(class code: 0xef; subclass code: 0x01; protocol code: 0x02)</a:t>
            </a:r>
          </a:p>
          <a:p>
            <a:pPr lvl="2"/>
            <a:r>
              <a:rPr lang="en-US" b="1" dirty="0" err="1">
                <a:solidFill>
                  <a:srgbClr val="FFC000"/>
                </a:solidFill>
              </a:rPr>
              <a:t>DeviceFirmwareUpdate</a:t>
            </a:r>
            <a:r>
              <a:rPr lang="en-US" b="1" dirty="0">
                <a:solidFill>
                  <a:srgbClr val="FFC000"/>
                </a:solidFill>
              </a:rPr>
              <a:t> class </a:t>
            </a:r>
            <a:r>
              <a:rPr lang="en-US" dirty="0"/>
              <a:t>(class code: 0xfe; subclass code: 0x01; protocol code: 0x01)</a:t>
            </a:r>
          </a:p>
          <a:p>
            <a:pPr lvl="2"/>
            <a:r>
              <a:rPr lang="en-US" b="1" dirty="0">
                <a:solidFill>
                  <a:srgbClr val="FFC000"/>
                </a:solidFill>
              </a:rPr>
              <a:t>IrDA class </a:t>
            </a:r>
            <a:r>
              <a:rPr lang="en-US" dirty="0"/>
              <a:t>(class code: 0; subclass code: 0x02; protocol code: 0x00)</a:t>
            </a:r>
          </a:p>
          <a:p>
            <a:pPr lvl="2"/>
            <a:r>
              <a:rPr lang="en-US" b="1" dirty="0">
                <a:solidFill>
                  <a:srgbClr val="FFC000"/>
                </a:solidFill>
              </a:rPr>
              <a:t>Measurement class </a:t>
            </a:r>
            <a:r>
              <a:rPr lang="en-US" dirty="0"/>
              <a:t>(class code: 0xfe; subclass code: 0x03; protocol code: any)</a:t>
            </a:r>
          </a:p>
          <a:p>
            <a:pPr lvl="2"/>
            <a:r>
              <a:rPr lang="en-US" b="1" dirty="0">
                <a:solidFill>
                  <a:srgbClr val="FFC000"/>
                </a:solidFill>
              </a:rPr>
              <a:t>Vendor-specific class</a:t>
            </a:r>
            <a:r>
              <a:rPr lang="en-US" b="1" dirty="0"/>
              <a:t> </a:t>
            </a:r>
            <a:r>
              <a:rPr lang="en-US" dirty="0"/>
              <a:t>(class code: 0xff; subclass code: any; protocol code: any) </a:t>
            </a:r>
          </a:p>
          <a:p>
            <a:pPr lvl="1"/>
            <a:r>
              <a:rPr lang="en-US" dirty="0"/>
              <a:t>Will not work with:</a:t>
            </a:r>
          </a:p>
          <a:p>
            <a:pPr lvl="2"/>
            <a:r>
              <a:rPr lang="en-US" b="1" dirty="0">
                <a:solidFill>
                  <a:srgbClr val="FFC000"/>
                </a:solidFill>
              </a:rPr>
              <a:t>Audio class </a:t>
            </a:r>
            <a:r>
              <a:rPr lang="en-US" dirty="0"/>
              <a:t>(0x01) </a:t>
            </a:r>
          </a:p>
          <a:p>
            <a:pPr lvl="2"/>
            <a:r>
              <a:rPr lang="en-US" b="1" dirty="0">
                <a:solidFill>
                  <a:srgbClr val="FFC000"/>
                </a:solidFill>
              </a:rPr>
              <a:t>HID class </a:t>
            </a:r>
            <a:r>
              <a:rPr lang="en-US" dirty="0"/>
              <a:t>(0x03) </a:t>
            </a:r>
          </a:p>
          <a:p>
            <a:pPr lvl="2"/>
            <a:r>
              <a:rPr lang="en-US" b="1" dirty="0">
                <a:solidFill>
                  <a:srgbClr val="FFC000"/>
                </a:solidFill>
              </a:rPr>
              <a:t>Image class </a:t>
            </a:r>
            <a:r>
              <a:rPr lang="en-US" dirty="0"/>
              <a:t>(0x06) </a:t>
            </a:r>
          </a:p>
          <a:p>
            <a:pPr lvl="2"/>
            <a:r>
              <a:rPr lang="en-US" b="1" dirty="0">
                <a:solidFill>
                  <a:srgbClr val="FFC000"/>
                </a:solidFill>
              </a:rPr>
              <a:t>Printer class </a:t>
            </a:r>
            <a:r>
              <a:rPr lang="en-US" dirty="0"/>
              <a:t>(0x07) </a:t>
            </a:r>
          </a:p>
          <a:p>
            <a:pPr lvl="2"/>
            <a:r>
              <a:rPr lang="en-US" b="1" dirty="0">
                <a:solidFill>
                  <a:srgbClr val="FFC000"/>
                </a:solidFill>
              </a:rPr>
              <a:t>Mass storage class </a:t>
            </a:r>
            <a:r>
              <a:rPr lang="en-US" dirty="0"/>
              <a:t>(0x08) </a:t>
            </a:r>
          </a:p>
          <a:p>
            <a:pPr lvl="2"/>
            <a:r>
              <a:rPr lang="en-US" b="1" dirty="0">
                <a:solidFill>
                  <a:srgbClr val="FFC000"/>
                </a:solidFill>
              </a:rPr>
              <a:t>Smart card class </a:t>
            </a:r>
            <a:r>
              <a:rPr lang="en-US" dirty="0"/>
              <a:t>(0x0B) </a:t>
            </a:r>
          </a:p>
          <a:p>
            <a:pPr lvl="2"/>
            <a:r>
              <a:rPr lang="en-US" b="1" dirty="0">
                <a:solidFill>
                  <a:srgbClr val="FFC000"/>
                </a:solidFill>
              </a:rPr>
              <a:t>Audio/video class </a:t>
            </a:r>
            <a:r>
              <a:rPr lang="en-US" dirty="0"/>
              <a:t>(0x10) </a:t>
            </a:r>
          </a:p>
          <a:p>
            <a:pPr lvl="2"/>
            <a:r>
              <a:rPr lang="en-US" b="1" dirty="0">
                <a:solidFill>
                  <a:srgbClr val="FFC000"/>
                </a:solidFill>
              </a:rPr>
              <a:t>Wireless controller </a:t>
            </a:r>
            <a:r>
              <a:rPr lang="en-US" dirty="0"/>
              <a:t>(such as wireless USB host or hub) (0xE0) </a:t>
            </a:r>
          </a:p>
          <a:p>
            <a:r>
              <a:rPr lang="en-US" dirty="0" smtClean="0"/>
              <a:t>3D printing</a:t>
            </a:r>
          </a:p>
        </p:txBody>
      </p:sp>
    </p:spTree>
    <p:extLst>
      <p:ext uri="{BB962C8B-B14F-4D97-AF65-F5344CB8AC3E}">
        <p14:creationId xmlns:p14="http://schemas.microsoft.com/office/powerpoint/2010/main" val="2189590608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Hardware APIs are simple to use</a:t>
            </a:r>
          </a:p>
          <a:p>
            <a:r>
              <a:rPr lang="en-US" dirty="0" smtClean="0"/>
              <a:t>Commonality amongst different device types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0780922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Me</a:t>
            </a:r>
          </a:p>
          <a:p>
            <a:pPr lvl="1"/>
            <a:r>
              <a:rPr lang="en-US" dirty="0" smtClean="0">
                <a:solidFill>
                  <a:srgbClr val="FFC000"/>
                </a:solidFill>
              </a:rPr>
              <a:t>brpeek@microsoft.com</a:t>
            </a:r>
          </a:p>
          <a:p>
            <a:pPr lvl="1"/>
            <a:r>
              <a:rPr lang="en-US" dirty="0" smtClean="0">
                <a:solidFill>
                  <a:srgbClr val="FFC000"/>
                </a:solidFill>
              </a:rPr>
              <a:t>http://www.brianpeek.com/</a:t>
            </a:r>
          </a:p>
          <a:p>
            <a:r>
              <a:rPr lang="en-US" dirty="0" smtClean="0"/>
              <a:t>Documentation</a:t>
            </a:r>
          </a:p>
          <a:p>
            <a:pPr lvl="1"/>
            <a:r>
              <a:rPr lang="en-US" dirty="0">
                <a:solidFill>
                  <a:srgbClr val="FFC000"/>
                </a:solidFill>
              </a:rPr>
              <a:t>http://bit.ly/win81devices</a:t>
            </a:r>
            <a:endParaRPr lang="en-US" dirty="0"/>
          </a:p>
          <a:p>
            <a:r>
              <a:rPr lang="en-US" dirty="0" smtClean="0"/>
              <a:t>LEGO EV3 API</a:t>
            </a:r>
          </a:p>
          <a:p>
            <a:pPr lvl="1"/>
            <a:r>
              <a:rPr lang="en-US" dirty="0" smtClean="0">
                <a:solidFill>
                  <a:srgbClr val="FFC000"/>
                </a:solidFill>
              </a:rPr>
              <a:t>http://legoev3.codeplex.com/</a:t>
            </a:r>
          </a:p>
          <a:p>
            <a:r>
              <a:rPr lang="en-US" dirty="0" err="1" smtClean="0"/>
              <a:t>Sphero</a:t>
            </a:r>
            <a:endParaRPr lang="en-US" dirty="0" smtClean="0"/>
          </a:p>
          <a:p>
            <a:pPr lvl="1"/>
            <a:r>
              <a:rPr lang="en-US" dirty="0" smtClean="0">
                <a:solidFill>
                  <a:srgbClr val="FFC000"/>
                </a:solidFill>
              </a:rPr>
              <a:t>http://www.gosphero.com/</a:t>
            </a:r>
          </a:p>
          <a:p>
            <a:pPr lvl="1"/>
            <a:r>
              <a:rPr lang="en-US" dirty="0">
                <a:solidFill>
                  <a:srgbClr val="FFC000"/>
                </a:solidFill>
              </a:rPr>
              <a:t>http://bit.ly/spherosdk</a:t>
            </a:r>
          </a:p>
        </p:txBody>
      </p:sp>
    </p:spTree>
    <p:extLst>
      <p:ext uri="{BB962C8B-B14F-4D97-AF65-F5344CB8AC3E}">
        <p14:creationId xmlns:p14="http://schemas.microsoft.com/office/powerpoint/2010/main" val="908115764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Human Interface Devices (HID)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Connect to any device that installs as a HID device in Windows</a:t>
            </a:r>
          </a:p>
          <a:p>
            <a:r>
              <a:rPr lang="en-US" dirty="0" smtClean="0"/>
              <a:t>You will need to know the report format/protocol to read/write from/to the device</a:t>
            </a:r>
          </a:p>
          <a:p>
            <a:r>
              <a:rPr lang="en-US" dirty="0" smtClean="0"/>
              <a:t>Support for HID over USB, Bluetooth (LE), and I2C</a:t>
            </a:r>
          </a:p>
        </p:txBody>
      </p:sp>
    </p:spTree>
    <p:extLst>
      <p:ext uri="{BB962C8B-B14F-4D97-AF65-F5344CB8AC3E}">
        <p14:creationId xmlns:p14="http://schemas.microsoft.com/office/powerpoint/2010/main" val="2062597624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Blocked HID Usage Pages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 smtClean="0"/>
              <a:t>HID_USAGE_PAGE_UNDEFINED </a:t>
            </a:r>
            <a:endParaRPr lang="en-US" dirty="0"/>
          </a:p>
          <a:p>
            <a:r>
              <a:rPr lang="en-US" dirty="0"/>
              <a:t>HID_USAGE_PAGE_GENERIC </a:t>
            </a:r>
          </a:p>
          <a:p>
            <a:r>
              <a:rPr lang="en-US" dirty="0"/>
              <a:t>HID_USAGE_GENERIC_KEYBOARD </a:t>
            </a:r>
          </a:p>
          <a:p>
            <a:r>
              <a:rPr lang="en-US" dirty="0"/>
              <a:t>HID_USAGE_GENERIC_KEYPAD </a:t>
            </a:r>
          </a:p>
          <a:p>
            <a:r>
              <a:rPr lang="en-US" dirty="0"/>
              <a:t>HID_USAGE_GENERIC_SYSTEM_CTL </a:t>
            </a:r>
          </a:p>
          <a:p>
            <a:r>
              <a:rPr lang="en-US" dirty="0"/>
              <a:t>HID_USAGE_PAGE_KEYBOARD </a:t>
            </a:r>
          </a:p>
          <a:p>
            <a:r>
              <a:rPr lang="en-US" dirty="0"/>
              <a:t>HID_USAGE_PAGE_CONSUMER </a:t>
            </a:r>
          </a:p>
          <a:p>
            <a:r>
              <a:rPr lang="en-US" dirty="0"/>
              <a:t>HID_USAGE_PAGE_DIGITIZER </a:t>
            </a:r>
          </a:p>
          <a:p>
            <a:r>
              <a:rPr lang="en-US" dirty="0"/>
              <a:t>HID_USAGE_PAGE_SENSOR </a:t>
            </a:r>
          </a:p>
          <a:p>
            <a:r>
              <a:rPr lang="en-US" dirty="0"/>
              <a:t>HID_USAGE_PAGE_BARCODE_SCANNER </a:t>
            </a:r>
          </a:p>
          <a:p>
            <a:r>
              <a:rPr lang="en-US" dirty="0"/>
              <a:t>HID_USAGE_PAGE_WEIGHING_DEVICE </a:t>
            </a:r>
          </a:p>
          <a:p>
            <a:r>
              <a:rPr lang="en-US" dirty="0"/>
              <a:t>HID_USAGE_PAGE_MAGNETIC_STRIPE_READER </a:t>
            </a:r>
          </a:p>
          <a:p>
            <a:r>
              <a:rPr lang="en-US" dirty="0"/>
              <a:t>HID_USAGE_PAGE_TELEPHONY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6557257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Using a HID Device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 smtClean="0"/>
              <a:t>Get a device selector using the Vendor ID (VID), Product ID (PID), Usage Page and Usage ID</a:t>
            </a:r>
          </a:p>
          <a:p>
            <a:pPr lvl="1"/>
            <a:r>
              <a:rPr lang="en-US" b="1" dirty="0" err="1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HidDevice.GetDeviceSelector</a:t>
            </a:r>
            <a:r>
              <a:rPr lang="en-US" b="1" dirty="0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b="1" dirty="0" err="1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usagePage</a:t>
            </a:r>
            <a:r>
              <a:rPr lang="en-US" b="1" dirty="0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 </a:t>
            </a:r>
            <a:r>
              <a:rPr lang="en-US" b="1" dirty="0" err="1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usageId</a:t>
            </a:r>
            <a:r>
              <a:rPr lang="en-US" b="1" dirty="0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 vid, </a:t>
            </a:r>
            <a:r>
              <a:rPr lang="en-US" b="1" dirty="0" err="1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pid</a:t>
            </a:r>
            <a:r>
              <a:rPr lang="en-US" b="1" dirty="0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)</a:t>
            </a:r>
          </a:p>
          <a:p>
            <a:r>
              <a:rPr lang="en-US" dirty="0" smtClean="0"/>
              <a:t>Get a list of devices that support the above</a:t>
            </a:r>
          </a:p>
          <a:p>
            <a:pPr lvl="1"/>
            <a:r>
              <a:rPr lang="en-US" b="1" dirty="0" err="1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DeviceInformation.FindAllAsync</a:t>
            </a:r>
            <a:r>
              <a:rPr lang="en-US" b="1" dirty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(selector)</a:t>
            </a:r>
          </a:p>
          <a:p>
            <a:r>
              <a:rPr lang="en-US" dirty="0" smtClean="0"/>
              <a:t>Open the specific HID device</a:t>
            </a:r>
          </a:p>
          <a:p>
            <a:pPr lvl="1"/>
            <a:r>
              <a:rPr lang="en-US" b="1" dirty="0" err="1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HidDevice.FromIdAsync</a:t>
            </a:r>
            <a:r>
              <a:rPr lang="en-US" b="1" dirty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</a:t>
            </a:r>
          </a:p>
          <a:p>
            <a:r>
              <a:rPr lang="en-US" dirty="0"/>
              <a:t>Reading </a:t>
            </a:r>
            <a:r>
              <a:rPr lang="en-US" dirty="0" smtClean="0"/>
              <a:t>data</a:t>
            </a:r>
          </a:p>
          <a:p>
            <a:pPr lvl="1"/>
            <a:r>
              <a:rPr lang="en-US" dirty="0" smtClean="0"/>
              <a:t>Hook the </a:t>
            </a:r>
            <a:r>
              <a:rPr lang="en-US" b="1" dirty="0" err="1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InputReportReceived</a:t>
            </a:r>
            <a:r>
              <a:rPr lang="en-US" dirty="0" smtClean="0"/>
              <a:t> event</a:t>
            </a:r>
            <a:endParaRPr lang="en-US" b="1" dirty="0"/>
          </a:p>
          <a:p>
            <a:pPr lvl="1"/>
            <a:r>
              <a:rPr lang="en-US" b="1" dirty="0" err="1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device.GetInputReportAsync</a:t>
            </a:r>
            <a:r>
              <a:rPr lang="en-US" b="1" dirty="0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</a:t>
            </a:r>
          </a:p>
          <a:p>
            <a:pPr lvl="1"/>
            <a:r>
              <a:rPr lang="en-US" sz="2000" b="1" dirty="0" err="1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device.GetFeatureReportAsync</a:t>
            </a:r>
            <a:r>
              <a:rPr lang="en-US" sz="2000" b="1" dirty="0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</a:t>
            </a:r>
            <a:endParaRPr lang="en-US" sz="2000" b="1" dirty="0"/>
          </a:p>
          <a:p>
            <a:r>
              <a:rPr lang="en-US" dirty="0" smtClean="0"/>
              <a:t>Writing data</a:t>
            </a:r>
          </a:p>
          <a:p>
            <a:pPr lvl="1"/>
            <a:r>
              <a:rPr lang="en-US" b="1" dirty="0" err="1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hidDevice.CreateOutputReport</a:t>
            </a:r>
            <a:r>
              <a:rPr lang="en-US" b="1" dirty="0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 </a:t>
            </a:r>
            <a:r>
              <a:rPr lang="en-US" dirty="0"/>
              <a:t>/</a:t>
            </a:r>
            <a:r>
              <a:rPr lang="en-US" b="1" dirty="0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hidDevice.CreateFeatureReport</a:t>
            </a:r>
            <a:r>
              <a:rPr lang="en-US" b="1" dirty="0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</a:t>
            </a:r>
          </a:p>
          <a:p>
            <a:pPr lvl="1"/>
            <a:r>
              <a:rPr lang="en-US" dirty="0" smtClean="0"/>
              <a:t>Set the report’s </a:t>
            </a:r>
            <a:r>
              <a:rPr lang="en-US" b="1" dirty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Data</a:t>
            </a:r>
            <a:r>
              <a:rPr lang="en-US" dirty="0" smtClean="0"/>
              <a:t> byte array</a:t>
            </a:r>
          </a:p>
          <a:p>
            <a:pPr lvl="1"/>
            <a:r>
              <a:rPr lang="en-US" sz="2000" b="1" dirty="0" err="1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hidDevice.SendOutputReportAsync</a:t>
            </a:r>
            <a:r>
              <a:rPr lang="en-US" sz="2000" b="1" dirty="0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 </a:t>
            </a:r>
            <a:r>
              <a:rPr lang="en-US" dirty="0"/>
              <a:t>/</a:t>
            </a:r>
            <a:r>
              <a:rPr lang="en-US" sz="2000" b="1" dirty="0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2000" b="1" dirty="0" err="1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hidDevice.SendFeatureReportAsync</a:t>
            </a:r>
            <a:r>
              <a:rPr lang="en-US" sz="2000" b="1" dirty="0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</a:t>
            </a:r>
            <a:endParaRPr lang="en-US" b="1" dirty="0" smtClean="0">
              <a:solidFill>
                <a:srgbClr val="FFC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5616297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HID Application Manifest Changes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Update the application’s manifest (example below for LEGO EV3 device)</a:t>
            </a:r>
          </a:p>
          <a:p>
            <a:pPr marL="538163" lvl="1" indent="0">
              <a:buNone/>
            </a:pPr>
            <a:r>
              <a:rPr lang="en-US" dirty="0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&lt;m2:DeviceCapability </a:t>
            </a:r>
            <a:r>
              <a:rPr lang="en-US" dirty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Name="</a:t>
            </a:r>
            <a:r>
              <a:rPr lang="en-US" dirty="0" err="1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humaninterfacedevice</a:t>
            </a:r>
            <a:r>
              <a:rPr lang="en-US" dirty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"&gt;</a:t>
            </a:r>
          </a:p>
          <a:p>
            <a:pPr marL="538163" lvl="1" indent="0">
              <a:buNone/>
            </a:pPr>
            <a:r>
              <a:rPr lang="en-US" dirty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</a:t>
            </a:r>
            <a:r>
              <a:rPr lang="en-US" dirty="0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&lt;m2:Device </a:t>
            </a:r>
            <a:r>
              <a:rPr lang="en-US" dirty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Id="vidpid:0694 0005"&gt;</a:t>
            </a:r>
          </a:p>
          <a:p>
            <a:pPr marL="538163" lvl="1" indent="0">
              <a:buNone/>
            </a:pPr>
            <a:r>
              <a:rPr lang="en-US" dirty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r>
              <a:rPr lang="en-US" dirty="0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&lt;m2:Function </a:t>
            </a:r>
            <a:r>
              <a:rPr lang="en-US" dirty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Type="usage:ff00 0001" /&gt;</a:t>
            </a:r>
          </a:p>
          <a:p>
            <a:pPr marL="538163" lvl="1" indent="0">
              <a:buNone/>
            </a:pPr>
            <a:r>
              <a:rPr lang="en-US" dirty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</a:t>
            </a:r>
            <a:r>
              <a:rPr lang="en-US" dirty="0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&lt;/m2:Device</a:t>
            </a:r>
            <a:r>
              <a:rPr lang="en-US" dirty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&gt;</a:t>
            </a:r>
          </a:p>
          <a:p>
            <a:pPr marL="538163" lvl="1" indent="0">
              <a:buNone/>
            </a:pPr>
            <a:r>
              <a:rPr lang="en-US" dirty="0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&lt;/m2:DeviceCapability</a:t>
            </a:r>
            <a:r>
              <a:rPr lang="en-US" dirty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&gt;</a:t>
            </a:r>
          </a:p>
          <a:p>
            <a:pPr marL="538163" lvl="1" indent="0">
              <a:buNone/>
            </a:pPr>
            <a:endParaRPr lang="en-US" dirty="0">
              <a:solidFill>
                <a:srgbClr val="FFC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538163" lvl="1" indent="0">
              <a:buNone/>
            </a:pPr>
            <a:r>
              <a:rPr lang="en-US" i="1" dirty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Note that </a:t>
            </a:r>
            <a:r>
              <a:rPr lang="en-US" b="1" i="1" dirty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Id</a:t>
            </a:r>
            <a:r>
              <a:rPr lang="en-US" i="1" dirty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can be set to "any", and the </a:t>
            </a:r>
            <a:r>
              <a:rPr lang="en-US" b="1" i="1" dirty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usage ID </a:t>
            </a:r>
            <a:r>
              <a:rPr lang="en-US" i="1" dirty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can be set to </a:t>
            </a:r>
            <a:r>
              <a:rPr lang="en-US" i="1" dirty="0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"*".</a:t>
            </a:r>
            <a:endParaRPr lang="en-US" i="1" dirty="0">
              <a:solidFill>
                <a:srgbClr val="FFC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883385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Communicate with LEGO EV3 via HID</a:t>
            </a:r>
          </a:p>
          <a:p>
            <a:pPr lvl="1"/>
            <a:r>
              <a:rPr lang="en-US" dirty="0" smtClean="0"/>
              <a:t>Connect</a:t>
            </a:r>
          </a:p>
          <a:p>
            <a:pPr lvl="1"/>
            <a:r>
              <a:rPr lang="en-US" dirty="0" smtClean="0"/>
              <a:t>Write output report</a:t>
            </a:r>
          </a:p>
          <a:p>
            <a:pPr lvl="1"/>
            <a:r>
              <a:rPr lang="en-US" dirty="0" smtClean="0"/>
              <a:t>Receive input report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2796306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Bluetooth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Support for the RFCOMM and GATT (Generic Attribute) profiles</a:t>
            </a:r>
          </a:p>
          <a:p>
            <a:r>
              <a:rPr lang="en-US" dirty="0" smtClean="0"/>
              <a:t>Devices must already be paired</a:t>
            </a:r>
          </a:p>
          <a:p>
            <a:r>
              <a:rPr lang="en-US" dirty="0" smtClean="0"/>
              <a:t>Once connected, communication happens via the </a:t>
            </a:r>
            <a:r>
              <a:rPr lang="en-US" dirty="0" err="1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StreamSocket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class</a:t>
            </a:r>
          </a:p>
        </p:txBody>
      </p:sp>
    </p:spTree>
    <p:extLst>
      <p:ext uri="{BB962C8B-B14F-4D97-AF65-F5344CB8AC3E}">
        <p14:creationId xmlns:p14="http://schemas.microsoft.com/office/powerpoint/2010/main" val="686239841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Using an RFCOMM Device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 smtClean="0"/>
              <a:t>Get a device selector</a:t>
            </a:r>
          </a:p>
          <a:p>
            <a:pPr lvl="1"/>
            <a:r>
              <a:rPr lang="en-US" b="1" dirty="0" err="1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RfcommDeviceService.GetDeviceSelector</a:t>
            </a:r>
            <a:r>
              <a:rPr lang="en-US" b="1" dirty="0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b="1" dirty="0" err="1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RfcommServiceId.SerialPort</a:t>
            </a:r>
            <a:r>
              <a:rPr lang="en-US" b="1" dirty="0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)</a:t>
            </a:r>
          </a:p>
          <a:p>
            <a:r>
              <a:rPr lang="en-US" dirty="0" smtClean="0"/>
              <a:t>Get a list of devices that support the above</a:t>
            </a:r>
          </a:p>
          <a:p>
            <a:pPr lvl="1"/>
            <a:r>
              <a:rPr lang="en-US" b="1" dirty="0" err="1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DeviceInformation.FindAllAsync</a:t>
            </a:r>
            <a:r>
              <a:rPr lang="en-US" b="1" dirty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(selector)</a:t>
            </a:r>
          </a:p>
          <a:p>
            <a:r>
              <a:rPr lang="en-US" dirty="0" smtClean="0"/>
              <a:t>Open the RFCOMM device</a:t>
            </a:r>
          </a:p>
          <a:p>
            <a:pPr lvl="1"/>
            <a:r>
              <a:rPr lang="en-US" b="1" dirty="0" err="1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RfcommDeviceService.FromIdAsync</a:t>
            </a:r>
            <a:r>
              <a:rPr lang="en-US" b="1" dirty="0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</a:t>
            </a:r>
            <a:endParaRPr lang="en-US" b="1" dirty="0">
              <a:solidFill>
                <a:srgbClr val="FFC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dirty="0" smtClean="0"/>
              <a:t>Connect to the device via </a:t>
            </a:r>
            <a:r>
              <a:rPr lang="en-US" dirty="0" err="1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StreamSocket</a:t>
            </a:r>
            <a:endParaRPr lang="en-US" dirty="0" smtClean="0">
              <a:solidFill>
                <a:srgbClr val="FFC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lvl="1"/>
            <a:r>
              <a:rPr lang="en-US" b="1" dirty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_</a:t>
            </a:r>
            <a:r>
              <a:rPr lang="en-US" b="1" dirty="0" err="1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socket.ConnectAsync</a:t>
            </a:r>
            <a:r>
              <a:rPr lang="en-US" b="1" dirty="0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b="1" dirty="0" err="1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service.ConnectionHostName</a:t>
            </a:r>
            <a:r>
              <a:rPr lang="en-US" b="1" dirty="0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br>
              <a:rPr lang="en-US" b="1" dirty="0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b="1" dirty="0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</a:t>
            </a:r>
            <a:r>
              <a:rPr lang="en-US" b="1" dirty="0" err="1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service.ConnectionServiceName</a:t>
            </a:r>
            <a:r>
              <a:rPr lang="en-US" b="1" dirty="0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br>
              <a:rPr lang="en-US" b="1" dirty="0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b="1" dirty="0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SocketProtectionLevel.BluetoothEncryptionAllowNullAuthentication</a:t>
            </a:r>
            <a:r>
              <a:rPr lang="en-US" b="1" dirty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)</a:t>
            </a:r>
          </a:p>
          <a:p>
            <a:r>
              <a:rPr lang="en-US" dirty="0" smtClean="0"/>
              <a:t>Reading/Writing data</a:t>
            </a:r>
          </a:p>
          <a:p>
            <a:pPr lvl="1"/>
            <a:r>
              <a:rPr lang="en-US" dirty="0"/>
              <a:t>Use the </a:t>
            </a:r>
            <a:r>
              <a:rPr lang="en-US" b="1" dirty="0" err="1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InputStream</a:t>
            </a:r>
            <a:r>
              <a:rPr lang="en-US" dirty="0"/>
              <a:t>/</a:t>
            </a:r>
            <a:r>
              <a:rPr lang="en-US" b="1" dirty="0" err="1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OutputStream</a:t>
            </a:r>
            <a:r>
              <a:rPr lang="en-US" dirty="0"/>
              <a:t> from the </a:t>
            </a:r>
            <a:r>
              <a:rPr lang="en-US" b="1" dirty="0" err="1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StreamSocket</a:t>
            </a:r>
            <a:r>
              <a:rPr lang="en-US" dirty="0"/>
              <a:t> directly</a:t>
            </a:r>
          </a:p>
          <a:p>
            <a:pPr lvl="1"/>
            <a:r>
              <a:rPr lang="en-US" dirty="0" smtClean="0"/>
              <a:t>Use a </a:t>
            </a:r>
            <a:r>
              <a:rPr lang="en-US" b="1" dirty="0" err="1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DataReader</a:t>
            </a:r>
            <a:r>
              <a:rPr lang="en-US" dirty="0" smtClean="0"/>
              <a:t>/</a:t>
            </a:r>
            <a:r>
              <a:rPr lang="en-US" b="1" dirty="0" err="1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DataWriter</a:t>
            </a:r>
            <a:endParaRPr lang="en-US" b="1" dirty="0">
              <a:solidFill>
                <a:srgbClr val="FFC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5728161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Visual Studio Live! Orlando 2013">
  <a:themeElements>
    <a:clrScheme name="">
      <a:dk1>
        <a:srgbClr val="000000"/>
      </a:dk1>
      <a:lt1>
        <a:srgbClr val="FFFFFF"/>
      </a:lt1>
      <a:dk2>
        <a:srgbClr val="000080"/>
      </a:dk2>
      <a:lt2>
        <a:srgbClr val="FFFF00"/>
      </a:lt2>
      <a:accent1>
        <a:srgbClr val="000080"/>
      </a:accent1>
      <a:accent2>
        <a:srgbClr val="3333CC"/>
      </a:accent2>
      <a:accent3>
        <a:srgbClr val="AAAAC0"/>
      </a:accent3>
      <a:accent4>
        <a:srgbClr val="DADADA"/>
      </a:accent4>
      <a:accent5>
        <a:srgbClr val="AAAAC0"/>
      </a:accent5>
      <a:accent6>
        <a:srgbClr val="2D2DB9"/>
      </a:accent6>
      <a:hlink>
        <a:srgbClr val="6699FF"/>
      </a:hlink>
      <a:folHlink>
        <a:srgbClr val="CC0000"/>
      </a:folHlink>
    </a:clrScheme>
    <a:fontScheme name="SharePoint Live! Orlando 2012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triangl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Console" pitchFamily="49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triangl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Console" pitchFamily="49" charset="0"/>
          </a:defRPr>
        </a:defPPr>
      </a:lstStyle>
    </a:lnDef>
  </a:objectDefaults>
  <a:extraClrSchemeLst>
    <a:extraClrScheme>
      <a:clrScheme name="SharePoint Live! Orlando 2012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harePoint Live! Orlando 2012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arePoint Live! Orlando 2012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harePoint Live! Orlando 2012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harePoint Live! Orlando 2012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harePoint Live! Orlando 2012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harePoint Live! Orlando 2012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7092</TotalTime>
  <Words>1070</Words>
  <Application>Microsoft Office PowerPoint</Application>
  <PresentationFormat>On-screen Show (16:9)</PresentationFormat>
  <Paragraphs>224</Paragraphs>
  <Slides>24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3" baseType="lpstr">
      <vt:lpstr>Arial</vt:lpstr>
      <vt:lpstr>Arial Black</vt:lpstr>
      <vt:lpstr>Consolas</vt:lpstr>
      <vt:lpstr>Franklin Gothic Medium</vt:lpstr>
      <vt:lpstr>Lucida Console</vt:lpstr>
      <vt:lpstr>Times</vt:lpstr>
      <vt:lpstr>Times New Roman</vt:lpstr>
      <vt:lpstr>Wingdings</vt:lpstr>
      <vt:lpstr>Visual Studio Live! Orlando 2013</vt:lpstr>
      <vt:lpstr>PowerPoint Presentation</vt:lpstr>
      <vt:lpstr>Agenda</vt:lpstr>
      <vt:lpstr>Human Interface Devices (HID)</vt:lpstr>
      <vt:lpstr>Blocked HID Usage Pages</vt:lpstr>
      <vt:lpstr>Using a HID Device</vt:lpstr>
      <vt:lpstr>HID Application Manifest Changes</vt:lpstr>
      <vt:lpstr>Example</vt:lpstr>
      <vt:lpstr>Bluetooth</vt:lpstr>
      <vt:lpstr>Using an RFCOMM Device</vt:lpstr>
      <vt:lpstr>RFCOMM Application Manifest Changes</vt:lpstr>
      <vt:lpstr>Supported RFCOMM Services</vt:lpstr>
      <vt:lpstr>Supported GATT Services</vt:lpstr>
      <vt:lpstr>Example</vt:lpstr>
      <vt:lpstr>Point of Sale</vt:lpstr>
      <vt:lpstr>Magnetic Stripe Reader</vt:lpstr>
      <vt:lpstr>Example</vt:lpstr>
      <vt:lpstr>Barcode Scanner</vt:lpstr>
      <vt:lpstr>Example</vt:lpstr>
      <vt:lpstr>Scanners</vt:lpstr>
      <vt:lpstr>Scanners</vt:lpstr>
      <vt:lpstr>Example</vt:lpstr>
      <vt:lpstr>And more…</vt:lpstr>
      <vt:lpstr>Conclusion</vt:lpstr>
      <vt:lpstr>Resources</vt:lpstr>
    </vt:vector>
  </TitlesOfParts>
  <Company>1105 Media,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Session Title That is Really Long and Covers Two Lines</dc:title>
  <dc:creator>B. Sutton</dc:creator>
  <cp:lastModifiedBy>Brian Peek</cp:lastModifiedBy>
  <cp:revision>215</cp:revision>
  <dcterms:created xsi:type="dcterms:W3CDTF">2004-06-15T18:50:25Z</dcterms:created>
  <dcterms:modified xsi:type="dcterms:W3CDTF">2013-10-25T19:37:52Z</dcterms:modified>
</cp:coreProperties>
</file>