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8"/>
  </p:notesMasterIdLst>
  <p:handoutMasterIdLst>
    <p:handoutMasterId r:id="rId39"/>
  </p:handoutMasterIdLst>
  <p:sldIdLst>
    <p:sldId id="318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9" r:id="rId36"/>
    <p:sldId id="358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37" autoAdjust="0"/>
    <p:restoredTop sz="90370" autoAdjust="0"/>
  </p:normalViewPr>
  <p:slideViewPr>
    <p:cSldViewPr snapToGrid="0">
      <p:cViewPr varScale="1">
        <p:scale>
          <a:sx n="134" d="100"/>
          <a:sy n="134" d="100"/>
        </p:scale>
        <p:origin x="900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3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Visual Studio Live! Redmond 2013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2013 Visual Studio Live!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1015411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281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435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ItemDetailPage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r>
              <a:rPr lang="en-US" dirty="0" smtClean="0"/>
              <a:t> – hook DTM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OnNavigatedFrom</a:t>
            </a:r>
            <a:r>
              <a:rPr lang="en-US" dirty="0" smtClean="0"/>
              <a:t> – unhook</a:t>
            </a:r>
            <a:r>
              <a:rPr lang="en-US" baseline="0" dirty="0" smtClean="0"/>
              <a:t> DTM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DataRequested</a:t>
            </a:r>
            <a:r>
              <a:rPr lang="en-US" baseline="0" dirty="0" smtClean="0"/>
              <a:t> event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Demo by sharing to email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344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17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658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12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Share Contract</a:t>
            </a:r>
            <a:r>
              <a:rPr lang="en-US" baseline="0" dirty="0" smtClean="0"/>
              <a:t> file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Look at manifest after adding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bitmap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Supports</a:t>
            </a:r>
            <a:r>
              <a:rPr lang="en-US" baseline="0" dirty="0" smtClean="0"/>
              <a:t> any file type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share target source to </a:t>
            </a:r>
            <a:r>
              <a:rPr lang="en-US" dirty="0" err="1" smtClean="0"/>
              <a:t>ShareTargetPage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Demo by sharing an image from Bing to our app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Fail share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Debug</a:t>
            </a:r>
            <a:r>
              <a:rPr lang="en-US" baseline="0" dirty="0" smtClean="0"/>
              <a:t> -&gt; Don’t start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Breakpoint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Retry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See access denied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cap to manifest</a:t>
            </a:r>
          </a:p>
          <a:p>
            <a:pPr marL="408071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Retry</a:t>
            </a:r>
            <a:endParaRPr lang="en-US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Note that we’d be uploading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flickr</a:t>
            </a:r>
            <a:r>
              <a:rPr lang="en-US" baseline="0" dirty="0" smtClean="0"/>
              <a:t>, we’re just saving locally for demo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72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1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1350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60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751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0927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 the search</a:t>
            </a:r>
            <a:r>
              <a:rPr lang="en-US" baseline="0" dirty="0" smtClean="0"/>
              <a:t> contract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Show </a:t>
            </a:r>
            <a:r>
              <a:rPr lang="en-US" baseline="0" dirty="0" err="1" smtClean="0"/>
              <a:t>app.xaml.cs</a:t>
            </a:r>
            <a:endParaRPr lang="en-US" baseline="0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Modify page to search for tags and show result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LoadState</a:t>
            </a:r>
            <a:endParaRPr lang="en-US" baseline="0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Filter_SelectionChanged</a:t>
            </a:r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122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759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989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OnWindowCreated</a:t>
            </a:r>
            <a:r>
              <a:rPr lang="en-US" dirty="0" smtClean="0"/>
              <a:t> override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Hook up Suggestion</a:t>
            </a:r>
            <a:r>
              <a:rPr lang="en-US" baseline="0" dirty="0" smtClean="0"/>
              <a:t> events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Implement events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418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1414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38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031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763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Add </a:t>
            </a:r>
            <a:r>
              <a:rPr lang="en-US" baseline="0" dirty="0" err="1" smtClean="0"/>
              <a:t>FileOpenPickerPage</a:t>
            </a:r>
            <a:endParaRPr lang="en-US" baseline="0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Activate – Load/set Files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SelectionChanged</a:t>
            </a:r>
            <a:endParaRPr lang="en-US" baseline="0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Use the Email app to pick an image from Flickr to attach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334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5219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4069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081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706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ItemDetailPage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OnNavigatedTo</a:t>
            </a:r>
            <a:endParaRPr lang="en-US" dirty="0" smtClean="0"/>
          </a:p>
          <a:p>
            <a:pPr marL="640594" lvl="2" indent="-174708">
              <a:buFont typeface="Arial" panose="020B0604020202020204" pitchFamily="34" charset="0"/>
              <a:buChar char="•"/>
            </a:pPr>
            <a:r>
              <a:rPr lang="en-US" dirty="0" smtClean="0"/>
              <a:t>Hook </a:t>
            </a:r>
            <a:r>
              <a:rPr lang="en-US" dirty="0" err="1" smtClean="0"/>
              <a:t>PrintDocument</a:t>
            </a:r>
            <a:r>
              <a:rPr lang="en-US" dirty="0" smtClean="0"/>
              <a:t> stuff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OnNavigatingFrom</a:t>
            </a:r>
            <a:endParaRPr lang="en-US" dirty="0" smtClean="0"/>
          </a:p>
          <a:p>
            <a:pPr marL="640594" lvl="2" indent="-174708">
              <a:buFont typeface="Arial" panose="020B0604020202020204" pitchFamily="34" charset="0"/>
              <a:buChar char="•"/>
            </a:pPr>
            <a:r>
              <a:rPr lang="en-US" dirty="0" smtClean="0"/>
              <a:t>Unhook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Implement events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Demo by printing</a:t>
            </a:r>
            <a:r>
              <a:rPr lang="en-US" baseline="0" dirty="0" smtClean="0"/>
              <a:t> a single photo to the XPS writer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Open resulting XPS file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884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9584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084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42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163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71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32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Started with Grid App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dirty="0" smtClean="0"/>
              <a:t>Added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smtClean="0"/>
              <a:t>Tags (add later?)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RemoveGroup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LoadAll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dirty="0" err="1" smtClean="0"/>
              <a:t>GetRss</a:t>
            </a:r>
            <a:r>
              <a:rPr lang="en-US" dirty="0" smtClean="0"/>
              <a:t> w/</a:t>
            </a:r>
            <a:r>
              <a:rPr lang="en-US" dirty="0" err="1" smtClean="0"/>
              <a:t>FlickrData</a:t>
            </a:r>
            <a:endParaRPr lang="en-US" dirty="0" smtClean="0"/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removed hard-coded sample data</a:t>
            </a:r>
          </a:p>
          <a:p>
            <a:pPr marL="412504" lvl="1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Search</a:t>
            </a:r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App.xaml.cs</a:t>
            </a:r>
            <a:r>
              <a:rPr lang="en-US" baseline="0" dirty="0" smtClean="0"/>
              <a:t> -&gt; </a:t>
            </a:r>
            <a:r>
              <a:rPr lang="en-US" baseline="0" dirty="0" err="1" smtClean="0"/>
              <a:t>LoadAll</a:t>
            </a:r>
            <a:r>
              <a:rPr lang="en-US" baseline="0" dirty="0" smtClean="0"/>
              <a:t> in </a:t>
            </a:r>
            <a:r>
              <a:rPr lang="en-US" baseline="0" dirty="0" err="1" smtClean="0"/>
              <a:t>OnLaunched</a:t>
            </a:r>
            <a:endParaRPr lang="en-US" baseline="0" dirty="0" smtClean="0"/>
          </a:p>
          <a:p>
            <a:pPr marL="174708" indent="-174708">
              <a:buFont typeface="Arial" panose="020B0604020202020204" pitchFamily="34" charset="0"/>
              <a:buChar char="•"/>
            </a:pPr>
            <a:r>
              <a:rPr lang="en-US" baseline="0" dirty="0" smtClean="0"/>
              <a:t>Run the app as-is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579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Chicago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82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37443" y="1893897"/>
            <a:ext cx="6642997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rgbClr val="FFCC00"/>
                </a:solidFill>
              </a:rPr>
              <a:t>Windows </a:t>
            </a:r>
            <a:r>
              <a:rPr lang="en-US" dirty="0" smtClean="0">
                <a:solidFill>
                  <a:srgbClr val="FFCC00"/>
                </a:solidFill>
              </a:rPr>
              <a:t>Store Application </a:t>
            </a:r>
            <a:r>
              <a:rPr lang="en-US" dirty="0">
                <a:solidFill>
                  <a:srgbClr val="FFCC00"/>
                </a:solidFill>
              </a:rPr>
              <a:t>Contracts and Extensibility 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597390" y="3014298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Senior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brpeek@microsoft.com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@</a:t>
            </a:r>
            <a:r>
              <a:rPr lang="en-US" sz="1800" b="1" dirty="0">
                <a:solidFill>
                  <a:srgbClr val="00B0EB"/>
                </a:solidFill>
                <a:latin typeface="Arial" charset="0"/>
              </a:rPr>
              <a:t>BrianPeek</a:t>
            </a:r>
          </a:p>
          <a:p>
            <a:pPr algn="r" eaLnBrk="1" hangingPunct="1"/>
            <a:endParaRPr lang="en-US" sz="1800" b="1" dirty="0" smtClean="0">
              <a:solidFill>
                <a:srgbClr val="00B0EB"/>
              </a:solidFill>
              <a:latin typeface="Arial" charset="0"/>
            </a:endParaRPr>
          </a:p>
          <a:p>
            <a:pPr algn="r"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806144" y="4977250"/>
            <a:ext cx="1874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 smtClean="0">
                <a:solidFill>
                  <a:srgbClr val="00B0EB"/>
                </a:solidFill>
                <a:latin typeface="Arial" charset="0"/>
              </a:rPr>
              <a:t>Introductory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 Example (IE)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06" y="1322388"/>
            <a:ext cx="7967687" cy="497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19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Hookup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 on the </a:t>
            </a:r>
            <a:r>
              <a:rPr lang="en-US" dirty="0" err="1" smtClean="0">
                <a:solidFill>
                  <a:srgbClr val="FFC000"/>
                </a:solidFill>
              </a:rPr>
              <a:t>DataTransferManager</a:t>
            </a:r>
            <a:endParaRPr lang="en-US" dirty="0" smtClean="0">
              <a:solidFill>
                <a:srgbClr val="FFC000"/>
              </a:solidFill>
            </a:endParaRPr>
          </a:p>
          <a:p>
            <a:pPr lvl="1"/>
            <a:r>
              <a:rPr lang="en-US" dirty="0" smtClean="0"/>
              <a:t>This is the callback telling the application that the Share charm was selected</a:t>
            </a:r>
          </a:p>
          <a:p>
            <a:pPr lvl="1"/>
            <a:r>
              <a:rPr lang="en-US" dirty="0" smtClean="0"/>
              <a:t>Don’t forget to unhook it!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DataRequested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event, set the appropriate properties on the </a:t>
            </a:r>
            <a:r>
              <a:rPr lang="en-US" dirty="0" err="1" smtClean="0">
                <a:solidFill>
                  <a:srgbClr val="FFC000"/>
                </a:solidFill>
              </a:rPr>
              <a:t>DataPackage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in the event </a:t>
            </a:r>
            <a:r>
              <a:rPr lang="en-US" dirty="0" err="1" smtClean="0"/>
              <a:t>args</a:t>
            </a:r>
            <a:endParaRPr lang="en-US" dirty="0" smtClean="0"/>
          </a:p>
          <a:p>
            <a:pPr lvl="1"/>
            <a:r>
              <a:rPr lang="en-US" dirty="0" smtClean="0"/>
              <a:t>Set </a:t>
            </a:r>
            <a:r>
              <a:rPr lang="en-US" dirty="0" smtClean="0">
                <a:solidFill>
                  <a:srgbClr val="FFC000"/>
                </a:solidFill>
              </a:rPr>
              <a:t>Title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000"/>
                </a:solidFill>
              </a:rPr>
              <a:t>Description</a:t>
            </a:r>
            <a:r>
              <a:rPr lang="en-US" dirty="0" smtClean="0"/>
              <a:t> at a minimum</a:t>
            </a:r>
          </a:p>
          <a:p>
            <a:r>
              <a:rPr lang="en-US" dirty="0" smtClean="0"/>
              <a:t>Call the appropriate </a:t>
            </a:r>
            <a:r>
              <a:rPr lang="en-US" dirty="0" smtClean="0">
                <a:solidFill>
                  <a:srgbClr val="FFC000"/>
                </a:solidFill>
              </a:rPr>
              <a:t>Set</a:t>
            </a:r>
            <a:r>
              <a:rPr lang="en-US" dirty="0" smtClean="0"/>
              <a:t> methods to pass the actual data</a:t>
            </a:r>
          </a:p>
          <a:p>
            <a:r>
              <a:rPr lang="en-US" dirty="0" smtClean="0"/>
              <a:t>If you perform any </a:t>
            </a:r>
            <a:r>
              <a:rPr lang="en-US" dirty="0" err="1" smtClean="0"/>
              <a:t>async</a:t>
            </a:r>
            <a:r>
              <a:rPr lang="en-US" dirty="0" smtClean="0"/>
              <a:t> actions, be sure to use a Deferral</a:t>
            </a:r>
          </a:p>
          <a:p>
            <a:pPr lvl="1"/>
            <a:r>
              <a:rPr lang="en-US" dirty="0" smtClean="0"/>
              <a:t>Always make sure the deferral’s </a:t>
            </a:r>
            <a:r>
              <a:rPr lang="en-US" dirty="0" smtClean="0">
                <a:solidFill>
                  <a:srgbClr val="FFC000"/>
                </a:solidFill>
              </a:rPr>
              <a:t>Complete</a:t>
            </a:r>
            <a:r>
              <a:rPr lang="en-US" dirty="0" smtClean="0"/>
              <a:t> method gets called (use a try/finally)</a:t>
            </a:r>
          </a:p>
        </p:txBody>
      </p:sp>
    </p:spTree>
    <p:extLst>
      <p:ext uri="{BB962C8B-B14F-4D97-AF65-F5344CB8AC3E}">
        <p14:creationId xmlns:p14="http://schemas.microsoft.com/office/powerpoint/2010/main" val="268406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1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509" y="1408358"/>
            <a:ext cx="7781682" cy="48635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Example (IE / Mail)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 bwMode="auto">
          <a:xfrm>
            <a:off x="3156439" y="3276252"/>
            <a:ext cx="2635934" cy="112776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+mj-lt"/>
              </a:rPr>
              <a:t>Hosted Application Page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4704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</a:t>
            </a:r>
            <a:r>
              <a:rPr lang="en-US" dirty="0">
                <a:solidFill>
                  <a:srgbClr val="FFC000"/>
                </a:solidFill>
              </a:rPr>
              <a:t>Share Target </a:t>
            </a:r>
            <a:r>
              <a:rPr lang="en-US" dirty="0"/>
              <a:t>declaration and setup its properties</a:t>
            </a:r>
          </a:p>
          <a:p>
            <a:pPr lvl="1"/>
            <a:r>
              <a:rPr lang="en-US" dirty="0"/>
              <a:t>This tells the OS that this application can respond as a sharing target, if the source is sharing a type the application can handle</a:t>
            </a:r>
          </a:p>
          <a:p>
            <a:pPr lvl="1"/>
            <a:r>
              <a:rPr lang="en-US" dirty="0"/>
              <a:t>Be sure to setup Data Formats and Supported File Types at a minimum!</a:t>
            </a:r>
          </a:p>
          <a:p>
            <a:r>
              <a:rPr lang="en-US" dirty="0" smtClean="0"/>
              <a:t>Override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on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</a:t>
            </a:r>
          </a:p>
          <a:p>
            <a:pPr lvl="1"/>
            <a:r>
              <a:rPr lang="en-US" dirty="0" smtClean="0"/>
              <a:t>In general, activate the appropriate page that would handle the sharing target and let it do the work</a:t>
            </a:r>
          </a:p>
          <a:p>
            <a:pPr lvl="1"/>
            <a:r>
              <a:rPr lang="en-US" dirty="0" smtClean="0"/>
              <a:t>Make sure anything your app requires is setup via the constructor or this method -- this is the entry point when sharing to your application</a:t>
            </a: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ReportStarted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ReportCompleted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 the </a:t>
            </a:r>
            <a:r>
              <a:rPr lang="en-US" dirty="0" err="1" smtClean="0">
                <a:solidFill>
                  <a:srgbClr val="FFC000"/>
                </a:solidFill>
              </a:rPr>
              <a:t>ShareOperation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before and after you are done working with the data you are sharing</a:t>
            </a:r>
          </a:p>
          <a:p>
            <a:pPr lvl="1"/>
            <a:r>
              <a:rPr lang="en-US" dirty="0" smtClean="0"/>
              <a:t>This object is passed into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</p:txBody>
      </p:sp>
    </p:spTree>
    <p:extLst>
      <p:ext uri="{BB962C8B-B14F-4D97-AF65-F5344CB8AC3E}">
        <p14:creationId xmlns:p14="http://schemas.microsoft.com/office/powerpoint/2010/main" val="809613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Target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Add a new </a:t>
            </a:r>
            <a:r>
              <a:rPr lang="en-US" dirty="0">
                <a:solidFill>
                  <a:srgbClr val="FFC000"/>
                </a:solidFill>
              </a:rPr>
              <a:t>Share Contract </a:t>
            </a:r>
            <a:r>
              <a:rPr lang="en-US" dirty="0"/>
              <a:t>to the project</a:t>
            </a:r>
          </a:p>
          <a:p>
            <a:r>
              <a:rPr lang="en-US" dirty="0"/>
              <a:t>This automatically </a:t>
            </a:r>
            <a:r>
              <a:rPr lang="en-US" dirty="0" smtClean="0"/>
              <a:t>does 3 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Adds a new share target XAML page</a:t>
            </a:r>
          </a:p>
          <a:p>
            <a:pPr lvl="1"/>
            <a:r>
              <a:rPr lang="en-US" dirty="0" smtClean="0"/>
              <a:t>Adds the </a:t>
            </a:r>
            <a:r>
              <a:rPr lang="en-US" dirty="0" err="1" smtClean="0">
                <a:solidFill>
                  <a:srgbClr val="FFC000"/>
                </a:solidFill>
              </a:rPr>
              <a:t>OnShareTargetActivated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to the </a:t>
            </a:r>
            <a:r>
              <a:rPr lang="en-US" dirty="0" smtClean="0">
                <a:solidFill>
                  <a:srgbClr val="FFC000"/>
                </a:solidFill>
              </a:rPr>
              <a:t>App</a:t>
            </a:r>
            <a:r>
              <a:rPr lang="en-US" dirty="0" smtClean="0"/>
              <a:t> class, with code to call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on the generated XAML page </a:t>
            </a:r>
          </a:p>
          <a:p>
            <a:r>
              <a:rPr lang="en-US" dirty="0" smtClean="0"/>
              <a:t>You need to do a few things:</a:t>
            </a:r>
          </a:p>
          <a:p>
            <a:pPr lvl="1"/>
            <a:r>
              <a:rPr lang="en-US" dirty="0" smtClean="0"/>
              <a:t>Setup the supported formats and types in the manifest file</a:t>
            </a:r>
          </a:p>
          <a:p>
            <a:pPr lvl="1"/>
            <a:r>
              <a:rPr lang="en-US" dirty="0"/>
              <a:t>Modify/finish the UI in the generated XAML page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smtClean="0">
                <a:solidFill>
                  <a:srgbClr val="FFC000"/>
                </a:solidFill>
              </a:rPr>
              <a:t>Activate</a:t>
            </a:r>
            <a:r>
              <a:rPr lang="en-US" dirty="0" smtClean="0"/>
              <a:t> method that was created</a:t>
            </a:r>
          </a:p>
          <a:p>
            <a:pPr lvl="1"/>
            <a:r>
              <a:rPr lang="en-US" dirty="0" smtClean="0"/>
              <a:t>Modify/finish the implementation of the </a:t>
            </a:r>
            <a:r>
              <a:rPr lang="en-US" dirty="0" err="1" smtClean="0">
                <a:solidFill>
                  <a:srgbClr val="FFC000"/>
                </a:solidFill>
              </a:rPr>
              <a:t>ShareButton_Click</a:t>
            </a:r>
            <a:r>
              <a:rPr lang="en-US" dirty="0" smtClean="0"/>
              <a:t> method that was created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293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 Target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924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Search charm defaults to the active application</a:t>
            </a:r>
          </a:p>
          <a:p>
            <a:r>
              <a:rPr lang="en-US" dirty="0" smtClean="0"/>
              <a:t>The application can provide real-time suggestions as the user types</a:t>
            </a:r>
          </a:p>
          <a:p>
            <a:r>
              <a:rPr lang="en-US" dirty="0" smtClean="0"/>
              <a:t>The user can select other applications to search from the list</a:t>
            </a:r>
          </a:p>
        </p:txBody>
      </p:sp>
    </p:spTree>
    <p:extLst>
      <p:ext uri="{BB962C8B-B14F-4D97-AF65-F5344CB8AC3E}">
        <p14:creationId xmlns:p14="http://schemas.microsoft.com/office/powerpoint/2010/main" val="2390147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89" y="1322388"/>
            <a:ext cx="7863842" cy="49149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Example (Store)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 bwMode="auto">
          <a:xfrm>
            <a:off x="5300397" y="1371599"/>
            <a:ext cx="1746740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Current App</a:t>
            </a:r>
          </a:p>
        </p:txBody>
      </p:sp>
      <p:sp>
        <p:nvSpPr>
          <p:cNvPr id="6" name="Right Arrow 5"/>
          <p:cNvSpPr/>
          <p:nvPr/>
        </p:nvSpPr>
        <p:spPr bwMode="auto">
          <a:xfrm>
            <a:off x="5303914" y="2490368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Grouping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5300398" y="1872956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Suggestions</a:t>
            </a:r>
          </a:p>
        </p:txBody>
      </p:sp>
      <p:sp>
        <p:nvSpPr>
          <p:cNvPr id="8" name="Right Arrow 7"/>
          <p:cNvSpPr/>
          <p:nvPr/>
        </p:nvSpPr>
        <p:spPr bwMode="auto">
          <a:xfrm>
            <a:off x="5300397" y="5115948"/>
            <a:ext cx="1713915" cy="61194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Other apps</a:t>
            </a:r>
          </a:p>
        </p:txBody>
      </p:sp>
    </p:spTree>
    <p:extLst>
      <p:ext uri="{BB962C8B-B14F-4D97-AF65-F5344CB8AC3E}">
        <p14:creationId xmlns:p14="http://schemas.microsoft.com/office/powerpoint/2010/main" val="371100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Search declaration </a:t>
            </a:r>
          </a:p>
          <a:p>
            <a:pPr lvl="1"/>
            <a:r>
              <a:rPr lang="en-US" dirty="0"/>
              <a:t>This tells the OS that this application can respond as a search target</a:t>
            </a:r>
          </a:p>
          <a:p>
            <a:r>
              <a:rPr lang="en-US" dirty="0" smtClean="0"/>
              <a:t>Override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</a:t>
            </a:r>
            <a:r>
              <a:rPr lang="en-US" dirty="0"/>
              <a:t>on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In this method, handle the properties passed via the event arguments</a:t>
            </a:r>
          </a:p>
          <a:p>
            <a:pPr lvl="1"/>
            <a:r>
              <a:rPr lang="en-US" dirty="0"/>
              <a:t>In general, </a:t>
            </a:r>
            <a:r>
              <a:rPr lang="en-US" dirty="0" smtClean="0"/>
              <a:t>navigate to the </a:t>
            </a:r>
            <a:r>
              <a:rPr lang="en-US" dirty="0"/>
              <a:t>appropriate page that would handle the sharing target and let it do the </a:t>
            </a:r>
            <a:r>
              <a:rPr lang="en-US" dirty="0" smtClean="0"/>
              <a:t>work</a:t>
            </a:r>
          </a:p>
          <a:p>
            <a:pPr lvl="1"/>
            <a:r>
              <a:rPr lang="en-US" dirty="0"/>
              <a:t>Setup anything your app requires to run since this is the actual entry point when sharing to your </a:t>
            </a:r>
            <a:r>
              <a:rPr lang="en-US" dirty="0" smtClean="0"/>
              <a:t>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48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395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Add a new </a:t>
            </a:r>
            <a:r>
              <a:rPr lang="en-US" dirty="0" smtClean="0">
                <a:solidFill>
                  <a:srgbClr val="FFC000"/>
                </a:solidFill>
              </a:rPr>
              <a:t>Search Contract </a:t>
            </a:r>
            <a:r>
              <a:rPr lang="en-US" dirty="0"/>
              <a:t>to the project</a:t>
            </a:r>
          </a:p>
          <a:p>
            <a:r>
              <a:rPr lang="en-US" dirty="0" smtClean="0"/>
              <a:t>This </a:t>
            </a:r>
            <a:r>
              <a:rPr lang="en-US" dirty="0"/>
              <a:t>automatically does </a:t>
            </a:r>
            <a:r>
              <a:rPr lang="en-US" dirty="0" smtClean="0"/>
              <a:t>3 </a:t>
            </a:r>
            <a:r>
              <a:rPr lang="en-US" dirty="0"/>
              <a:t>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Creates a Search Results XAML page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override </a:t>
            </a:r>
            <a:r>
              <a:rPr lang="en-US" dirty="0"/>
              <a:t>to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</a:t>
            </a:r>
            <a:r>
              <a:rPr lang="en-US" dirty="0" smtClean="0"/>
              <a:t>class which navigates to the generated </a:t>
            </a:r>
            <a:r>
              <a:rPr lang="en-US" dirty="0"/>
              <a:t>XAML page </a:t>
            </a:r>
          </a:p>
          <a:p>
            <a:r>
              <a:rPr lang="en-US" dirty="0"/>
              <a:t>You need </a:t>
            </a:r>
            <a:r>
              <a:rPr lang="en-US" dirty="0" smtClean="0"/>
              <a:t>to:</a:t>
            </a:r>
            <a:endParaRPr lang="en-US" dirty="0"/>
          </a:p>
          <a:p>
            <a:pPr lvl="1"/>
            <a:r>
              <a:rPr lang="en-US" dirty="0" smtClean="0"/>
              <a:t>Modify/finish the UI in the generated XAML page</a:t>
            </a:r>
          </a:p>
          <a:p>
            <a:pPr lvl="1"/>
            <a:r>
              <a:rPr lang="en-US" dirty="0" smtClean="0"/>
              <a:t>Modify/finish the </a:t>
            </a:r>
            <a:r>
              <a:rPr lang="en-US" dirty="0" err="1" smtClean="0">
                <a:solidFill>
                  <a:srgbClr val="FFC000"/>
                </a:solidFill>
              </a:rPr>
              <a:t>OnSearchActivated</a:t>
            </a:r>
            <a:r>
              <a:rPr lang="en-US" dirty="0" smtClean="0"/>
              <a:t> and </a:t>
            </a:r>
            <a:r>
              <a:rPr lang="en-US" dirty="0" err="1" smtClean="0">
                <a:solidFill>
                  <a:srgbClr val="FFC000"/>
                </a:solidFill>
              </a:rPr>
              <a:t>LoadState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generated methods (set Results and Filters)</a:t>
            </a:r>
          </a:p>
          <a:p>
            <a:pPr lvl="1"/>
            <a:r>
              <a:rPr lang="en-US" dirty="0" smtClean="0"/>
              <a:t>Handle filter changes and item selections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93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Search contract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7195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Search Suggestions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Provide a real-time list of suggested search queries</a:t>
            </a:r>
          </a:p>
          <a:p>
            <a:pPr lvl="1"/>
            <a:r>
              <a:rPr lang="en-US" dirty="0" smtClean="0"/>
              <a:t>These are things that can be searched for by your app</a:t>
            </a:r>
          </a:p>
          <a:p>
            <a:pPr lvl="1"/>
            <a:r>
              <a:rPr lang="en-US" dirty="0" smtClean="0"/>
              <a:t>These suggestions go to the app where the search is performed</a:t>
            </a:r>
          </a:p>
          <a:p>
            <a:r>
              <a:rPr lang="en-US" dirty="0" smtClean="0"/>
              <a:t>Provide a real-time list of results</a:t>
            </a:r>
          </a:p>
          <a:p>
            <a:pPr lvl="1"/>
            <a:r>
              <a:rPr lang="en-US" dirty="0" smtClean="0"/>
              <a:t>These are specific things the app has found</a:t>
            </a:r>
          </a:p>
          <a:p>
            <a:pPr lvl="1"/>
            <a:r>
              <a:rPr lang="en-US" b="1" dirty="0" smtClean="0">
                <a:solidFill>
                  <a:srgbClr val="FFC000"/>
                </a:solidFill>
              </a:rPr>
              <a:t>Must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contain an icon and be a strong match</a:t>
            </a:r>
          </a:p>
          <a:p>
            <a:pPr lvl="1"/>
            <a:r>
              <a:rPr lang="en-US" dirty="0" smtClean="0"/>
              <a:t>These results go directly to the result details in the application</a:t>
            </a:r>
          </a:p>
        </p:txBody>
      </p:sp>
    </p:spTree>
    <p:extLst>
      <p:ext uri="{BB962C8B-B14F-4D97-AF65-F5344CB8AC3E}">
        <p14:creationId xmlns:p14="http://schemas.microsoft.com/office/powerpoint/2010/main" val="1021541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Suggestions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Hook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and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SearchPane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</a:t>
            </a:r>
          </a:p>
          <a:p>
            <a:pPr lvl="1"/>
            <a:r>
              <a:rPr lang="en-US" dirty="0" err="1" smtClean="0">
                <a:solidFill>
                  <a:srgbClr val="FFC000"/>
                </a:solidFill>
              </a:rPr>
              <a:t>SearchPane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returned from </a:t>
            </a:r>
            <a:r>
              <a:rPr lang="en-US" dirty="0" err="1" smtClean="0">
                <a:solidFill>
                  <a:srgbClr val="FFC000"/>
                </a:solidFill>
              </a:rPr>
              <a:t>SearchPane.GetForCurrentView</a:t>
            </a:r>
            <a:r>
              <a:rPr lang="en-US" dirty="0" smtClean="0">
                <a:solidFill>
                  <a:srgbClr val="FFC000"/>
                </a:solidFill>
              </a:rPr>
              <a:t>()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SuggestionsRequested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handler, append query results to the </a:t>
            </a:r>
            <a:r>
              <a:rPr lang="en-US" dirty="0" err="1">
                <a:solidFill>
                  <a:srgbClr val="FFC000"/>
                </a:solidFill>
              </a:rPr>
              <a:t>SearchSuggestionCollection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AppendQuerySuggestion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Plain-text result</a:t>
            </a:r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AppendSearchSeparator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Group </a:t>
            </a:r>
            <a:r>
              <a:rPr lang="en-US" dirty="0" smtClean="0"/>
              <a:t>header</a:t>
            </a:r>
            <a:endParaRPr lang="en-US" dirty="0"/>
          </a:p>
          <a:p>
            <a:pPr lvl="1"/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– Provide image and additional information, including a </a:t>
            </a:r>
            <a:r>
              <a:rPr lang="en-US" dirty="0" smtClean="0">
                <a:solidFill>
                  <a:srgbClr val="FFC000"/>
                </a:solidFill>
              </a:rPr>
              <a:t>Tag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ResultSuggestionChosen</a:t>
            </a:r>
            <a:r>
              <a:rPr lang="en-US" dirty="0"/>
              <a:t>, handle the item the user selected based on the </a:t>
            </a:r>
            <a:r>
              <a:rPr lang="en-US" dirty="0">
                <a:solidFill>
                  <a:srgbClr val="FFC000"/>
                </a:solidFill>
              </a:rPr>
              <a:t>Tag</a:t>
            </a:r>
            <a:r>
              <a:rPr lang="en-US" dirty="0"/>
              <a:t> </a:t>
            </a:r>
            <a:r>
              <a:rPr lang="en-US" dirty="0" smtClean="0"/>
              <a:t>property.</a:t>
            </a:r>
          </a:p>
          <a:p>
            <a:pPr lvl="1"/>
            <a:r>
              <a:rPr lang="en-US" dirty="0" smtClean="0"/>
              <a:t>Note </a:t>
            </a:r>
            <a:r>
              <a:rPr lang="en-US" dirty="0"/>
              <a:t>this only works with items added via the </a:t>
            </a:r>
            <a:r>
              <a:rPr lang="en-US" dirty="0" err="1">
                <a:solidFill>
                  <a:srgbClr val="FFC000"/>
                </a:solidFill>
              </a:rPr>
              <a:t>AppendResultSuggestion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Items added via </a:t>
            </a:r>
            <a:r>
              <a:rPr lang="en-US" dirty="0" err="1" smtClean="0">
                <a:solidFill>
                  <a:srgbClr val="FFC000"/>
                </a:solidFill>
              </a:rPr>
              <a:t>AppendQuerySuggestion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will be sent to the standard Search Results page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211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Adding Suggestions to 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891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Allows users to select a file to open from your application</a:t>
            </a:r>
          </a:p>
          <a:p>
            <a:r>
              <a:rPr lang="en-US" dirty="0" smtClean="0"/>
              <a:t>Selections look like they came straight from the file system and are returned as a </a:t>
            </a:r>
            <a:r>
              <a:rPr lang="en-US" dirty="0" err="1" smtClean="0">
                <a:solidFill>
                  <a:srgbClr val="FFC000"/>
                </a:solidFill>
              </a:rPr>
              <a:t>StorageFile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the calling application</a:t>
            </a:r>
          </a:p>
        </p:txBody>
      </p:sp>
    </p:spTree>
    <p:extLst>
      <p:ext uri="{BB962C8B-B14F-4D97-AF65-F5344CB8AC3E}">
        <p14:creationId xmlns:p14="http://schemas.microsoft.com/office/powerpoint/2010/main" val="4211260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UI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92" y="1322388"/>
            <a:ext cx="7819316" cy="488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45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file, add the </a:t>
            </a:r>
            <a:r>
              <a:rPr lang="en-US" dirty="0">
                <a:solidFill>
                  <a:srgbClr val="FFC000"/>
                </a:solidFill>
              </a:rPr>
              <a:t>File Open Picker </a:t>
            </a:r>
            <a:r>
              <a:rPr lang="en-US" dirty="0"/>
              <a:t>declaration and setup its properties</a:t>
            </a:r>
          </a:p>
          <a:p>
            <a:pPr lvl="1"/>
            <a:r>
              <a:rPr lang="en-US" dirty="0"/>
              <a:t>This tells the OS that this application can respond as a file opener </a:t>
            </a:r>
          </a:p>
          <a:p>
            <a:pPr lvl="1"/>
            <a:r>
              <a:rPr lang="en-US" dirty="0"/>
              <a:t>Be sure to setup Data Formats </a:t>
            </a:r>
            <a:r>
              <a:rPr lang="en-US" dirty="0" smtClean="0"/>
              <a:t>and/or </a:t>
            </a:r>
            <a:r>
              <a:rPr lang="en-US" dirty="0"/>
              <a:t>Supported File Types at a minimum!</a:t>
            </a:r>
            <a:endParaRPr lang="en-US" dirty="0" smtClean="0"/>
          </a:p>
          <a:p>
            <a:r>
              <a:rPr lang="en-US" dirty="0" smtClean="0"/>
              <a:t>Override </a:t>
            </a:r>
            <a:r>
              <a:rPr lang="en-US" dirty="0"/>
              <a:t>the </a:t>
            </a:r>
            <a:r>
              <a:rPr lang="en-US" dirty="0" err="1" smtClean="0">
                <a:solidFill>
                  <a:srgbClr val="FFC000"/>
                </a:solidFill>
              </a:rPr>
              <a:t>OnFileOpenPickerActivated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</a:t>
            </a:r>
            <a:r>
              <a:rPr lang="en-US" dirty="0"/>
              <a:t>on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In this method, handle the properties passed via the event arguments</a:t>
            </a:r>
          </a:p>
          <a:p>
            <a:pPr lvl="1"/>
            <a:r>
              <a:rPr lang="en-US" dirty="0"/>
              <a:t>In general, </a:t>
            </a:r>
            <a:r>
              <a:rPr lang="en-US" dirty="0" smtClean="0"/>
              <a:t>activate the page </a:t>
            </a:r>
            <a:r>
              <a:rPr lang="en-US" dirty="0"/>
              <a:t>that would handle the </a:t>
            </a:r>
            <a:r>
              <a:rPr lang="en-US" dirty="0" smtClean="0"/>
              <a:t>file picking UI and </a:t>
            </a:r>
            <a:r>
              <a:rPr lang="en-US" dirty="0"/>
              <a:t>let it do the work</a:t>
            </a:r>
          </a:p>
          <a:p>
            <a:pPr lvl="1"/>
            <a:r>
              <a:rPr lang="en-US" dirty="0"/>
              <a:t>Make sure anything your app requires is setup via the constructor or this method…this is the entry point when sharing to your </a:t>
            </a:r>
            <a:r>
              <a:rPr lang="en-US" dirty="0" smtClean="0"/>
              <a:t>application</a:t>
            </a:r>
          </a:p>
          <a:p>
            <a:r>
              <a:rPr lang="en-US" dirty="0" smtClean="0"/>
              <a:t>Set any properties on the </a:t>
            </a:r>
            <a:r>
              <a:rPr lang="en-US" dirty="0" err="1" smtClean="0">
                <a:solidFill>
                  <a:srgbClr val="FFC000"/>
                </a:solidFill>
              </a:rPr>
              <a:t>FileOpenPickerUI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passed in</a:t>
            </a:r>
            <a:endParaRPr lang="en-US" dirty="0"/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AddFile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RemoveFile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 the passed in </a:t>
            </a:r>
            <a:r>
              <a:rPr lang="en-US" dirty="0" err="1" smtClean="0">
                <a:solidFill>
                  <a:srgbClr val="FFC000"/>
                </a:solidFill>
              </a:rPr>
              <a:t>FileOpenPickerUI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with the file(s) (de)selected by the user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295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(The Easy Way)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Add a new </a:t>
            </a:r>
            <a:r>
              <a:rPr lang="en-US" dirty="0" smtClean="0">
                <a:solidFill>
                  <a:srgbClr val="FFC000"/>
                </a:solidFill>
              </a:rPr>
              <a:t>File Open Picker Contract </a:t>
            </a:r>
            <a:r>
              <a:rPr lang="en-US" dirty="0" smtClean="0"/>
              <a:t>to </a:t>
            </a:r>
            <a:r>
              <a:rPr lang="en-US" dirty="0"/>
              <a:t>the project</a:t>
            </a:r>
          </a:p>
          <a:p>
            <a:r>
              <a:rPr lang="en-US" dirty="0"/>
              <a:t>This automatically does 3 things:</a:t>
            </a:r>
          </a:p>
          <a:p>
            <a:pPr lvl="1"/>
            <a:r>
              <a:rPr lang="en-US" dirty="0"/>
              <a:t>Sets up the </a:t>
            </a:r>
            <a:r>
              <a:rPr lang="en-US" dirty="0" err="1">
                <a:solidFill>
                  <a:srgbClr val="FFC000"/>
                </a:solidFill>
              </a:rPr>
              <a:t>Package.appxmanifest</a:t>
            </a:r>
            <a:r>
              <a:rPr lang="en-US" dirty="0"/>
              <a:t> file 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a new </a:t>
            </a:r>
            <a:r>
              <a:rPr lang="en-US" dirty="0" smtClean="0"/>
              <a:t>file open picker XAML </a:t>
            </a:r>
            <a:r>
              <a:rPr lang="en-US" dirty="0"/>
              <a:t>page</a:t>
            </a:r>
          </a:p>
          <a:p>
            <a:pPr lvl="1"/>
            <a:r>
              <a:rPr lang="en-US" dirty="0" smtClean="0"/>
              <a:t>Adds </a:t>
            </a:r>
            <a:r>
              <a:rPr lang="en-US" dirty="0"/>
              <a:t>the </a:t>
            </a:r>
            <a:r>
              <a:rPr lang="en-US" dirty="0" err="1">
                <a:solidFill>
                  <a:srgbClr val="FFC000"/>
                </a:solidFill>
              </a:rPr>
              <a:t>OnFileOpenPickerActivated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override to the </a:t>
            </a:r>
            <a:r>
              <a:rPr lang="en-US" dirty="0">
                <a:solidFill>
                  <a:srgbClr val="FFC000"/>
                </a:solidFill>
              </a:rPr>
              <a:t>App</a:t>
            </a:r>
            <a:r>
              <a:rPr lang="en-US" dirty="0"/>
              <a:t> class, with code to call the </a:t>
            </a:r>
            <a:r>
              <a:rPr lang="en-US" dirty="0">
                <a:solidFill>
                  <a:srgbClr val="FFC000"/>
                </a:solidFill>
              </a:rPr>
              <a:t>Activate</a:t>
            </a:r>
            <a:r>
              <a:rPr lang="en-US" dirty="0"/>
              <a:t> method on the generated XAML page </a:t>
            </a:r>
          </a:p>
          <a:p>
            <a:r>
              <a:rPr lang="en-US" dirty="0"/>
              <a:t>You need to do a few things:</a:t>
            </a:r>
          </a:p>
          <a:p>
            <a:pPr lvl="1"/>
            <a:r>
              <a:rPr lang="en-US" dirty="0"/>
              <a:t>Setup the </a:t>
            </a:r>
            <a:r>
              <a:rPr lang="en-US" dirty="0" smtClean="0"/>
              <a:t>file types </a:t>
            </a:r>
            <a:r>
              <a:rPr lang="en-US" dirty="0"/>
              <a:t>in the manifest file</a:t>
            </a:r>
          </a:p>
          <a:p>
            <a:pPr lvl="1"/>
            <a:r>
              <a:rPr lang="en-US" dirty="0"/>
              <a:t>Modify/finish the UI in the generated XAML page</a:t>
            </a:r>
          </a:p>
          <a:p>
            <a:pPr lvl="1"/>
            <a:r>
              <a:rPr lang="en-US" dirty="0"/>
              <a:t>Modify/finish the implementation of the </a:t>
            </a:r>
            <a:r>
              <a:rPr lang="en-US" dirty="0">
                <a:solidFill>
                  <a:srgbClr val="FFC000"/>
                </a:solidFill>
              </a:rPr>
              <a:t>Activate</a:t>
            </a:r>
            <a:r>
              <a:rPr lang="en-US" dirty="0"/>
              <a:t> </a:t>
            </a:r>
            <a:r>
              <a:rPr lang="en-US" dirty="0" smtClean="0"/>
              <a:t>method additional events </a:t>
            </a:r>
            <a:r>
              <a:rPr lang="en-US" dirty="0"/>
              <a:t>that </a:t>
            </a:r>
            <a:r>
              <a:rPr lang="en-US" dirty="0" smtClean="0"/>
              <a:t>were created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667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File Open Picker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the File Open Picker contract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28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Overview of contracts</a:t>
            </a:r>
          </a:p>
          <a:p>
            <a:r>
              <a:rPr lang="en-US" dirty="0" smtClean="0"/>
              <a:t>How to implement several contracts</a:t>
            </a:r>
          </a:p>
          <a:p>
            <a:pPr lvl="1"/>
            <a:r>
              <a:rPr lang="en-US" dirty="0" smtClean="0"/>
              <a:t>Share Source/Target</a:t>
            </a:r>
          </a:p>
          <a:p>
            <a:pPr lvl="1"/>
            <a:r>
              <a:rPr lang="en-US" dirty="0" smtClean="0"/>
              <a:t>Search</a:t>
            </a:r>
          </a:p>
          <a:p>
            <a:pPr lvl="1"/>
            <a:r>
              <a:rPr lang="en-US" dirty="0"/>
              <a:t>File Open Picker</a:t>
            </a:r>
          </a:p>
          <a:p>
            <a:pPr lvl="1"/>
            <a:r>
              <a:rPr lang="en-US" dirty="0" smtClean="0"/>
              <a:t>Printing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76344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Example (IE)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74" y="1322388"/>
            <a:ext cx="7982951" cy="498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00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Printing Basics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Create a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</a:t>
            </a:r>
          </a:p>
          <a:p>
            <a:pPr lvl="1"/>
            <a:r>
              <a:rPr lang="en-US" dirty="0" smtClean="0"/>
              <a:t>Keep it as a member variable</a:t>
            </a:r>
          </a:p>
          <a:p>
            <a:r>
              <a:rPr lang="en-US" dirty="0" smtClean="0"/>
              <a:t>Hook </a:t>
            </a:r>
            <a:r>
              <a:rPr lang="en-US" dirty="0"/>
              <a:t>up the </a:t>
            </a:r>
            <a:r>
              <a:rPr lang="en-US" dirty="0" err="1">
                <a:solidFill>
                  <a:srgbClr val="FFC000"/>
                </a:solidFill>
              </a:rPr>
              <a:t>AddPages</a:t>
            </a:r>
            <a:r>
              <a:rPr lang="en-US" dirty="0"/>
              <a:t>, </a:t>
            </a:r>
            <a:r>
              <a:rPr lang="en-US" dirty="0">
                <a:solidFill>
                  <a:srgbClr val="FFC000"/>
                </a:solidFill>
              </a:rPr>
              <a:t>Paginate</a:t>
            </a:r>
            <a:r>
              <a:rPr lang="en-US" dirty="0"/>
              <a:t>, and </a:t>
            </a:r>
            <a:r>
              <a:rPr lang="en-US" dirty="0" err="1">
                <a:solidFill>
                  <a:srgbClr val="FFC000"/>
                </a:solidFill>
              </a:rPr>
              <a:t>GetPreviewPage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events on the </a:t>
            </a:r>
            <a:r>
              <a:rPr lang="en-US" dirty="0" err="1">
                <a:solidFill>
                  <a:srgbClr val="FFC000"/>
                </a:solidFill>
              </a:rPr>
              <a:t>PrintDocument</a:t>
            </a:r>
            <a:endParaRPr lang="en-US" dirty="0">
              <a:solidFill>
                <a:srgbClr val="FFC000"/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85000"/>
                  </a:schemeClr>
                </a:solidFill>
              </a:rPr>
              <a:t>These get called when the printing/preview actually occurs</a:t>
            </a:r>
          </a:p>
          <a:p>
            <a:r>
              <a:rPr lang="en-US" dirty="0" smtClean="0"/>
              <a:t>Register with the </a:t>
            </a:r>
            <a:r>
              <a:rPr lang="en-US" dirty="0" err="1" smtClean="0">
                <a:solidFill>
                  <a:srgbClr val="FFC000"/>
                </a:solidFill>
              </a:rPr>
              <a:t>PrintManager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by hooking up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event</a:t>
            </a:r>
          </a:p>
          <a:p>
            <a:pPr lvl="1"/>
            <a:r>
              <a:rPr lang="en-US" dirty="0" smtClean="0"/>
              <a:t>Don’t forget to unhook this event!</a:t>
            </a:r>
          </a:p>
          <a:p>
            <a:r>
              <a:rPr lang="en-US" dirty="0" smtClean="0"/>
              <a:t>In the </a:t>
            </a:r>
            <a:r>
              <a:rPr lang="en-US" dirty="0" err="1" smtClean="0">
                <a:solidFill>
                  <a:srgbClr val="FFC000"/>
                </a:solidFill>
              </a:rPr>
              <a:t>PrintTaskRequested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handler, call the </a:t>
            </a:r>
            <a:r>
              <a:rPr lang="en-US" dirty="0" err="1" smtClean="0">
                <a:solidFill>
                  <a:srgbClr val="FFC000"/>
                </a:solidFill>
              </a:rPr>
              <a:t>CreatePrintTask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and pass it a handler</a:t>
            </a:r>
          </a:p>
          <a:p>
            <a:pPr lvl="1"/>
            <a:r>
              <a:rPr lang="en-US" dirty="0" smtClean="0"/>
              <a:t>This handler is what gets called once the print device is selected by the user</a:t>
            </a:r>
          </a:p>
          <a:p>
            <a:r>
              <a:rPr lang="en-US" dirty="0" smtClean="0"/>
              <a:t>In the handler, call </a:t>
            </a:r>
            <a:r>
              <a:rPr lang="en-US" dirty="0" err="1" smtClean="0">
                <a:solidFill>
                  <a:srgbClr val="FFC000"/>
                </a:solidFill>
              </a:rPr>
              <a:t>SetSource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off the passed in event arguments with </a:t>
            </a:r>
            <a:r>
              <a:rPr lang="en-US" dirty="0" smtClean="0"/>
              <a:t>your </a:t>
            </a:r>
            <a:r>
              <a:rPr lang="en-US" dirty="0" err="1" smtClean="0">
                <a:solidFill>
                  <a:srgbClr val="FFC000"/>
                </a:solidFill>
              </a:rPr>
              <a:t>PrintDocument.DocumentSource</a:t>
            </a:r>
            <a:endParaRPr lang="en-US" dirty="0" smtClean="0">
              <a:solidFill>
                <a:srgbClr val="FFC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268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PrintDocument</a:t>
            </a:r>
            <a:r>
              <a:rPr lang="en-US" dirty="0" smtClean="0"/>
              <a:t>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CC00"/>
                </a:solidFill>
              </a:rPr>
              <a:t>Paginate</a:t>
            </a:r>
          </a:p>
          <a:p>
            <a:pPr lvl="1"/>
            <a:r>
              <a:rPr lang="en-US" dirty="0"/>
              <a:t>Break up content into </a:t>
            </a:r>
            <a:r>
              <a:rPr lang="en-US" dirty="0" smtClean="0"/>
              <a:t>pages</a:t>
            </a:r>
          </a:p>
          <a:p>
            <a:pPr lvl="1"/>
            <a:r>
              <a:rPr lang="en-US" dirty="0" smtClean="0"/>
              <a:t>Overall, this determine how many pages of content will be printed</a:t>
            </a:r>
            <a:endParaRPr lang="en-US" dirty="0"/>
          </a:p>
          <a:p>
            <a:r>
              <a:rPr lang="en-US" dirty="0" err="1">
                <a:solidFill>
                  <a:srgbClr val="FFCC00"/>
                </a:solidFill>
              </a:rPr>
              <a:t>AddPages</a:t>
            </a:r>
            <a:endParaRPr lang="en-US" dirty="0">
              <a:solidFill>
                <a:srgbClr val="FFCC00"/>
              </a:solidFill>
            </a:endParaRPr>
          </a:p>
          <a:p>
            <a:pPr lvl="1"/>
            <a:r>
              <a:rPr lang="en-US" dirty="0"/>
              <a:t>Add any XAML </a:t>
            </a:r>
            <a:r>
              <a:rPr lang="en-US" dirty="0" err="1">
                <a:solidFill>
                  <a:srgbClr val="FFC000"/>
                </a:solidFill>
              </a:rPr>
              <a:t>UIElement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object to the document to be </a:t>
            </a:r>
            <a:r>
              <a:rPr lang="en-US" dirty="0" smtClean="0"/>
              <a:t>printed</a:t>
            </a:r>
          </a:p>
          <a:p>
            <a:pPr lvl="1"/>
            <a:r>
              <a:rPr lang="en-US" dirty="0" smtClean="0"/>
              <a:t>Should match the number of pages determined in </a:t>
            </a:r>
            <a:r>
              <a:rPr lang="en-US" dirty="0" smtClean="0">
                <a:solidFill>
                  <a:srgbClr val="FFC000"/>
                </a:solidFill>
              </a:rPr>
              <a:t>Paginate</a:t>
            </a:r>
          </a:p>
          <a:p>
            <a:pPr lvl="1"/>
            <a:r>
              <a:rPr lang="en-US" dirty="0"/>
              <a:t>Call </a:t>
            </a:r>
            <a:r>
              <a:rPr lang="en-US" dirty="0" err="1">
                <a:solidFill>
                  <a:srgbClr val="FFC000"/>
                </a:solidFill>
              </a:rPr>
              <a:t>AddPagesComplete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when you’ve finished adding </a:t>
            </a:r>
            <a:r>
              <a:rPr lang="en-US" dirty="0" smtClean="0"/>
              <a:t>pages</a:t>
            </a:r>
            <a:endParaRPr lang="en-US" dirty="0" smtClean="0">
              <a:solidFill>
                <a:srgbClr val="FFCC00"/>
              </a:solidFill>
            </a:endParaRPr>
          </a:p>
          <a:p>
            <a:r>
              <a:rPr lang="en-US" dirty="0" err="1" smtClean="0">
                <a:solidFill>
                  <a:srgbClr val="FFCC00"/>
                </a:solidFill>
              </a:rPr>
              <a:t>GetPreviewPage</a:t>
            </a:r>
            <a:endParaRPr lang="en-US" dirty="0" smtClean="0">
              <a:solidFill>
                <a:srgbClr val="FFCC00"/>
              </a:solidFill>
            </a:endParaRPr>
          </a:p>
          <a:p>
            <a:pPr lvl="1"/>
            <a:r>
              <a:rPr lang="en-US" dirty="0" smtClean="0"/>
              <a:t>Display the appropriate page for the page 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604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558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provide a way for applications to integrate directly with Windows</a:t>
            </a:r>
          </a:p>
          <a:p>
            <a:r>
              <a:rPr lang="en-US" dirty="0" smtClean="0"/>
              <a:t>Contracts can be implemented manually, but there are several helpers for the important contracts</a:t>
            </a:r>
          </a:p>
          <a:p>
            <a:r>
              <a:rPr lang="en-US" dirty="0" smtClean="0"/>
              <a:t>Use these in your Windows Store applications wherever they make sense to provide consistent and familiar UI to your users</a:t>
            </a:r>
          </a:p>
        </p:txBody>
      </p:sp>
    </p:spTree>
    <p:extLst>
      <p:ext uri="{BB962C8B-B14F-4D97-AF65-F5344CB8AC3E}">
        <p14:creationId xmlns:p14="http://schemas.microsoft.com/office/powerpoint/2010/main" val="3434734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 on Windows 8 app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What: Meet with Windows team</a:t>
            </a:r>
          </a:p>
          <a:p>
            <a:r>
              <a:rPr lang="en-US" dirty="0" smtClean="0"/>
              <a:t>Topic: Developing apps for different form factors and screen sizes in Windows 8 and Windows Phone</a:t>
            </a:r>
          </a:p>
          <a:p>
            <a:pPr lvl="1"/>
            <a:r>
              <a:rPr lang="en-US" dirty="0" smtClean="0"/>
              <a:t>Android App developers are welcome as well</a:t>
            </a:r>
          </a:p>
          <a:p>
            <a:r>
              <a:rPr lang="en-US" dirty="0" smtClean="0"/>
              <a:t>When: Wednesday, August 21</a:t>
            </a:r>
          </a:p>
          <a:p>
            <a:r>
              <a:rPr lang="en-US" dirty="0" smtClean="0"/>
              <a:t>Where: Microsoft Conference Center (Building 33) – McKinley</a:t>
            </a:r>
          </a:p>
          <a:p>
            <a:r>
              <a:rPr lang="en-US" dirty="0" smtClean="0"/>
              <a:t>Time: 12:00 – 1:30 p.m.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10362" y="5677124"/>
            <a:ext cx="7886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scheduling is a challenge, please contact </a:t>
            </a:r>
            <a:r>
              <a:rPr lang="en-US" b="1" dirty="0" smtClean="0"/>
              <a:t>ramesesh@microsoft.com</a:t>
            </a:r>
            <a:r>
              <a:rPr lang="en-US" dirty="0" smtClean="0"/>
              <a:t> </a:t>
            </a:r>
            <a:r>
              <a:rPr lang="en-US" dirty="0"/>
              <a:t>to engage in 1 - 1 conversation on this topic or on Windows store app development in general</a:t>
            </a:r>
          </a:p>
        </p:txBody>
      </p:sp>
    </p:spTree>
    <p:extLst>
      <p:ext uri="{BB962C8B-B14F-4D97-AF65-F5344CB8AC3E}">
        <p14:creationId xmlns:p14="http://schemas.microsoft.com/office/powerpoint/2010/main" val="2732411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http://channel9.msdn.com/coding4fun/</a:t>
            </a:r>
          </a:p>
          <a:p>
            <a:r>
              <a:rPr lang="en-US" dirty="0" smtClean="0"/>
              <a:t>Windows 8 </a:t>
            </a:r>
            <a:r>
              <a:rPr lang="en-US" dirty="0" err="1" smtClean="0"/>
              <a:t>Dev</a:t>
            </a:r>
            <a:r>
              <a:rPr lang="en-US" dirty="0" smtClean="0"/>
              <a:t> Center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http://dev.windows.com/</a:t>
            </a:r>
          </a:p>
          <a:p>
            <a:r>
              <a:rPr lang="en-US" dirty="0"/>
              <a:t>Visual </a:t>
            </a:r>
            <a:r>
              <a:rPr lang="en-US" dirty="0" smtClean="0"/>
              <a:t>Studio 2012</a:t>
            </a:r>
            <a:endParaRPr lang="en-US" dirty="0"/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http://www.microsoft.com/visualstudio</a:t>
            </a:r>
            <a:r>
              <a:rPr lang="en-US" dirty="0" smtClean="0">
                <a:solidFill>
                  <a:srgbClr val="FFCC00"/>
                </a:solidFill>
              </a:rPr>
              <a:t>/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86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Contracts?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Contracts are common integration points provided by Windows for your application</a:t>
            </a:r>
          </a:p>
          <a:p>
            <a:r>
              <a:rPr lang="en-US" dirty="0" smtClean="0"/>
              <a:t>Simple to use and provide a consistent manner for all Windows Store applications to handle common tasks</a:t>
            </a:r>
          </a:p>
          <a:p>
            <a:r>
              <a:rPr lang="en-US" dirty="0" smtClean="0"/>
              <a:t>Works across all Windows Store platforms (C#/VB + XAML, HTML/JS, C++/XAML/DirectX)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441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Contracts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4" y="1484313"/>
            <a:ext cx="5070406" cy="4770437"/>
          </a:xfrm>
        </p:spPr>
        <p:txBody>
          <a:bodyPr numCol="2" spcCol="228600">
            <a:normAutofit fontScale="77500" lnSpcReduction="20000"/>
          </a:bodyPr>
          <a:lstStyle/>
          <a:p>
            <a:r>
              <a:rPr lang="en-US" dirty="0" smtClean="0"/>
              <a:t>Account Picture Provider</a:t>
            </a:r>
            <a:endParaRPr lang="en-US" dirty="0"/>
          </a:p>
          <a:p>
            <a:r>
              <a:rPr lang="en-US" dirty="0"/>
              <a:t>AutoPlay</a:t>
            </a:r>
          </a:p>
          <a:p>
            <a:r>
              <a:rPr lang="en-US" dirty="0"/>
              <a:t>Background tasks</a:t>
            </a:r>
          </a:p>
          <a:p>
            <a:r>
              <a:rPr lang="en-US" dirty="0"/>
              <a:t>Cached file updater</a:t>
            </a:r>
          </a:p>
          <a:p>
            <a:r>
              <a:rPr lang="en-US" dirty="0"/>
              <a:t>Camera </a:t>
            </a:r>
            <a:r>
              <a:rPr lang="en-US" dirty="0" smtClean="0"/>
              <a:t>settings</a:t>
            </a:r>
          </a:p>
          <a:p>
            <a:r>
              <a:rPr lang="en-US" dirty="0" smtClean="0"/>
              <a:t>Certificates</a:t>
            </a:r>
            <a:endParaRPr lang="en-US" dirty="0"/>
          </a:p>
          <a:p>
            <a:r>
              <a:rPr lang="en-US" dirty="0"/>
              <a:t>Contact Picker</a:t>
            </a:r>
          </a:p>
          <a:p>
            <a:r>
              <a:rPr lang="en-US" dirty="0"/>
              <a:t>File </a:t>
            </a:r>
            <a:r>
              <a:rPr lang="en-US" dirty="0" smtClean="0"/>
              <a:t>activation</a:t>
            </a:r>
          </a:p>
          <a:p>
            <a:r>
              <a:rPr lang="en-US" dirty="0"/>
              <a:t>File Open/Save Picker</a:t>
            </a:r>
          </a:p>
          <a:p>
            <a:r>
              <a:rPr lang="en-US" dirty="0"/>
              <a:t>Game </a:t>
            </a:r>
            <a:r>
              <a:rPr lang="en-US" dirty="0" smtClean="0"/>
              <a:t>Explorer</a:t>
            </a:r>
            <a:endParaRPr lang="en-US" dirty="0"/>
          </a:p>
          <a:p>
            <a:r>
              <a:rPr lang="en-US" dirty="0"/>
              <a:t>Play To contract</a:t>
            </a:r>
          </a:p>
          <a:p>
            <a:r>
              <a:rPr lang="en-US" dirty="0"/>
              <a:t>Print task settings</a:t>
            </a:r>
          </a:p>
          <a:p>
            <a:r>
              <a:rPr lang="en-US" dirty="0"/>
              <a:t>Protocol activation</a:t>
            </a:r>
          </a:p>
          <a:p>
            <a:r>
              <a:rPr lang="en-US" dirty="0"/>
              <a:t>Search contract</a:t>
            </a:r>
          </a:p>
          <a:p>
            <a:r>
              <a:rPr lang="en-US" dirty="0"/>
              <a:t>Settings contract</a:t>
            </a:r>
          </a:p>
          <a:p>
            <a:r>
              <a:rPr lang="en-US" dirty="0"/>
              <a:t>Share contract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710" y="1262795"/>
            <a:ext cx="2571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08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Charms Bar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contracts interact with Charms Bar</a:t>
            </a:r>
          </a:p>
          <a:p>
            <a:pPr lvl="1"/>
            <a:r>
              <a:rPr lang="en-US" dirty="0" smtClean="0"/>
              <a:t>Swipe in from the right on a touch device</a:t>
            </a:r>
          </a:p>
          <a:p>
            <a:pPr lvl="1"/>
            <a:r>
              <a:rPr lang="en-US" dirty="0" smtClean="0"/>
              <a:t>Hover in the top/bottom-right corner with the mouse</a:t>
            </a:r>
          </a:p>
          <a:p>
            <a:pPr lvl="1"/>
            <a:r>
              <a:rPr lang="en-US" dirty="0" smtClean="0"/>
              <a:t>Press </a:t>
            </a:r>
            <a:r>
              <a:rPr lang="en-US" dirty="0" err="1" smtClean="0"/>
              <a:t>Win+C</a:t>
            </a:r>
            <a:r>
              <a:rPr lang="en-US" dirty="0" smtClean="0"/>
              <a:t> on the keyboard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664" y="3212320"/>
            <a:ext cx="5588244" cy="313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92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some existing samples included with Windows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7" y="2480773"/>
            <a:ext cx="4411862" cy="31384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5627" y="2480773"/>
            <a:ext cx="4298688" cy="313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42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 application we </a:t>
            </a:r>
            <a:r>
              <a:rPr lang="en-US" smtClean="0"/>
              <a:t>will expand upon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838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two sides to sharing in Windows Store Apps:  Source and Target</a:t>
            </a:r>
          </a:p>
          <a:p>
            <a:r>
              <a:rPr lang="en-US" dirty="0" smtClean="0"/>
              <a:t>Source</a:t>
            </a:r>
          </a:p>
          <a:p>
            <a:pPr lvl="1"/>
            <a:r>
              <a:rPr lang="en-US" dirty="0" smtClean="0"/>
              <a:t>Sharing an item from your application to another</a:t>
            </a:r>
          </a:p>
          <a:p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Accepting a shared item from another application</a:t>
            </a:r>
            <a:endParaRPr lang="en-US" dirty="0"/>
          </a:p>
          <a:p>
            <a:r>
              <a:rPr lang="en-US" dirty="0" smtClean="0"/>
              <a:t>It may not make sense for your application to support both a source and target – use what makes sense</a:t>
            </a:r>
          </a:p>
        </p:txBody>
      </p:sp>
    </p:spTree>
    <p:extLst>
      <p:ext uri="{BB962C8B-B14F-4D97-AF65-F5344CB8AC3E}">
        <p14:creationId xmlns:p14="http://schemas.microsoft.com/office/powerpoint/2010/main" val="21466131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Chicag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678</TotalTime>
  <Words>2274</Words>
  <Application>Microsoft Office PowerPoint</Application>
  <PresentationFormat>On-screen Show (4:3)</PresentationFormat>
  <Paragraphs>330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Arial</vt:lpstr>
      <vt:lpstr>Arial Black</vt:lpstr>
      <vt:lpstr>Franklin Gothic Medium</vt:lpstr>
      <vt:lpstr>Lucida Console</vt:lpstr>
      <vt:lpstr>Times</vt:lpstr>
      <vt:lpstr>Times New Roman</vt:lpstr>
      <vt:lpstr>Visual Studio Live! Chicago 2013</vt:lpstr>
      <vt:lpstr>Windows Store Application Contracts and Extensibility </vt:lpstr>
      <vt:lpstr>PowerPoint Presentation</vt:lpstr>
      <vt:lpstr>Agenda</vt:lpstr>
      <vt:lpstr>What are Contracts?</vt:lpstr>
      <vt:lpstr>What Contracts Exist?</vt:lpstr>
      <vt:lpstr>Charms Bar</vt:lpstr>
      <vt:lpstr>Examples</vt:lpstr>
      <vt:lpstr>Example</vt:lpstr>
      <vt:lpstr>Share Overview</vt:lpstr>
      <vt:lpstr>Share Source Example (IE)</vt:lpstr>
      <vt:lpstr>Share Source</vt:lpstr>
      <vt:lpstr>Example</vt:lpstr>
      <vt:lpstr>Share Target Example (IE / Mail)</vt:lpstr>
      <vt:lpstr>Share Target</vt:lpstr>
      <vt:lpstr>Share Target (The Easy Way)</vt:lpstr>
      <vt:lpstr>Example</vt:lpstr>
      <vt:lpstr>Search Overview</vt:lpstr>
      <vt:lpstr>Search Example (Store)</vt:lpstr>
      <vt:lpstr>Search</vt:lpstr>
      <vt:lpstr>Search (The Easy Way)</vt:lpstr>
      <vt:lpstr>Example</vt:lpstr>
      <vt:lpstr>Search Suggestions</vt:lpstr>
      <vt:lpstr>Suggestions Implementation</vt:lpstr>
      <vt:lpstr>Example</vt:lpstr>
      <vt:lpstr>File Open Picker Overview</vt:lpstr>
      <vt:lpstr>File Open Picker UI</vt:lpstr>
      <vt:lpstr>File Open Picker</vt:lpstr>
      <vt:lpstr>File Open Picker (The Easy Way)</vt:lpstr>
      <vt:lpstr>File Open Picker Example</vt:lpstr>
      <vt:lpstr>Printing Example (IE)</vt:lpstr>
      <vt:lpstr>Printing Basics</vt:lpstr>
      <vt:lpstr>PrintDocument Events</vt:lpstr>
      <vt:lpstr>Example</vt:lpstr>
      <vt:lpstr>Conclusion</vt:lpstr>
      <vt:lpstr>Feedback on Windows 8 app development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Brent Sutton</dc:creator>
  <cp:lastModifiedBy>Brian Peek</cp:lastModifiedBy>
  <cp:revision>60</cp:revision>
  <dcterms:created xsi:type="dcterms:W3CDTF">2004-06-15T18:50:25Z</dcterms:created>
  <dcterms:modified xsi:type="dcterms:W3CDTF">2013-08-16T21:28:16Z</dcterms:modified>
</cp:coreProperties>
</file>