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3" r:id="rId1"/>
  </p:sldMasterIdLst>
  <p:notesMasterIdLst>
    <p:notesMasterId r:id="rId22"/>
  </p:notesMasterIdLst>
  <p:handoutMasterIdLst>
    <p:handoutMasterId r:id="rId23"/>
  </p:handoutMasterIdLst>
  <p:sldIdLst>
    <p:sldId id="318" r:id="rId2"/>
    <p:sldId id="344" r:id="rId3"/>
    <p:sldId id="326" r:id="rId4"/>
    <p:sldId id="327" r:id="rId5"/>
    <p:sldId id="328" r:id="rId6"/>
    <p:sldId id="329" r:id="rId7"/>
    <p:sldId id="330" r:id="rId8"/>
    <p:sldId id="331" r:id="rId9"/>
    <p:sldId id="332" r:id="rId10"/>
    <p:sldId id="333" r:id="rId11"/>
    <p:sldId id="334" r:id="rId12"/>
    <p:sldId id="335" r:id="rId13"/>
    <p:sldId id="336" r:id="rId14"/>
    <p:sldId id="337" r:id="rId15"/>
    <p:sldId id="338" r:id="rId16"/>
    <p:sldId id="339" r:id="rId17"/>
    <p:sldId id="340" r:id="rId18"/>
    <p:sldId id="341" r:id="rId19"/>
    <p:sldId id="342" r:id="rId20"/>
    <p:sldId id="343" r:id="rId21"/>
  </p:sldIdLst>
  <p:sldSz cx="9144000" cy="6858000" type="screen4x3"/>
  <p:notesSz cx="7010400" cy="92964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5pPr>
    <a:lvl6pPr marL="22860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6pPr>
    <a:lvl7pPr marL="27432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7pPr>
    <a:lvl8pPr marL="32004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8pPr>
    <a:lvl9pPr marL="3657600" algn="l" defTabSz="914400" rtl="0" eaLnBrk="1" latinLnBrk="0" hangingPunct="1">
      <a:defRPr sz="1600" kern="1200">
        <a:solidFill>
          <a:schemeClr val="tx1"/>
        </a:solidFill>
        <a:latin typeface="Lucida Console" pitchFamily="49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28" userDrawn="1">
          <p15:clr>
            <a:srgbClr val="A4A3A4"/>
          </p15:clr>
        </p15:guide>
        <p15:guide id="2" pos="2208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clrMode="bw" hiddenSlides="1" frameSlides="1"/>
  <p:clrMru>
    <a:srgbClr val="FFCC00"/>
    <a:srgbClr val="80FF00"/>
    <a:srgbClr val="00FF00"/>
    <a:srgbClr val="669B48"/>
    <a:srgbClr val="4682C7"/>
    <a:srgbClr val="0095D5"/>
    <a:srgbClr val="00B0EB"/>
    <a:srgbClr val="0C0C0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8799B23B-EC83-4686-B30A-512413B5E67A}" styleName="Light Style 3 - Accent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 w="12700" cmpd="sng">
              <a:solidFill>
                <a:schemeClr val="accent3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637" autoAdjust="0"/>
    <p:restoredTop sz="69951" autoAdjust="0"/>
  </p:normalViewPr>
  <p:slideViewPr>
    <p:cSldViewPr snapToGrid="0">
      <p:cViewPr varScale="1">
        <p:scale>
          <a:sx n="77" d="100"/>
          <a:sy n="77" d="100"/>
        </p:scale>
        <p:origin x="2087" y="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>
        <p:scale>
          <a:sx n="100" d="100"/>
          <a:sy n="100" d="100"/>
        </p:scale>
        <p:origin x="3552" y="138"/>
      </p:cViewPr>
      <p:guideLst>
        <p:guide orient="horz" pos="2928"/>
        <p:guide pos="220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 b="1">
                <a:latin typeface="Arial" charset="0"/>
              </a:defRPr>
            </a:lvl1pPr>
          </a:lstStyle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7256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endParaRPr lang="en-US"/>
          </a:p>
        </p:txBody>
      </p:sp>
      <p:sp>
        <p:nvSpPr>
          <p:cNvPr id="1946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831580"/>
            <a:ext cx="6322342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7" rIns="93172" bIns="4658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>
                <a:latin typeface="Arial" charset="0"/>
              </a:defRPr>
            </a:lvl1pPr>
          </a:lstStyle>
          <a:p>
            <a:r>
              <a:rPr lang="en-US" smtClean="0"/>
              <a:t>©  2013 Visual Studio Live! All rights reserved.</a:t>
            </a:r>
            <a:endParaRPr lang="en-US"/>
          </a:p>
        </p:txBody>
      </p:sp>
      <p:sp>
        <p:nvSpPr>
          <p:cNvPr id="1946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6385633" y="8831580"/>
            <a:ext cx="624769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7" rIns="93172" bIns="4658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 b="1">
                <a:latin typeface="Arial" charset="0"/>
              </a:defRPr>
            </a:lvl1pPr>
          </a:lstStyle>
          <a:p>
            <a:fld id="{DE7A66A1-37FE-4413-BCCD-DA932D8A8DE7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5554512"/>
      </p:ext>
    </p:extLst>
  </p:cSld>
  <p:clrMap bg1="lt1" tx1="dk1" bg2="lt2" tx2="dk2" accent1="accent1" accent2="accent2" accent3="accent3" accent4="accent4" accent5="accent5" accent6="accent6" hlink="hlink" folHlink="folHlink"/>
  <p:hf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Franklin Gothic Medium" pitchFamily="34" charset="0"/>
              </a:defRPr>
            </a:lvl1pPr>
          </a:lstStyle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938" y="0"/>
            <a:ext cx="3037840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endParaRPr lang="en-US"/>
          </a:p>
        </p:txBody>
      </p:sp>
      <p:sp>
        <p:nvSpPr>
          <p:cNvPr id="297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1100" y="696913"/>
            <a:ext cx="4648200" cy="34861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97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7" rIns="93172" bIns="46587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97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938101"/>
            <a:ext cx="5793317" cy="35668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7" rIns="93172" bIns="46587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800" i="1">
                <a:latin typeface="Franklin Gothic Medium" pitchFamily="34" charset="0"/>
              </a:defRPr>
            </a:lvl1pPr>
          </a:lstStyle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297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07310" y="8829967"/>
            <a:ext cx="1301468" cy="464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2" tIns="46587" rIns="93172" bIns="46587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Franklin Gothic Medium" pitchFamily="34" charset="0"/>
              </a:defRPr>
            </a:lvl1pPr>
          </a:lstStyle>
          <a:p>
            <a:fld id="{17E27147-5EC7-48E7-9B29-3508FD6F7252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4899340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1pPr>
    <a:lvl2pPr marL="233363" indent="9525" algn="l" rtl="0" fontAlgn="base">
      <a:spcBef>
        <a:spcPct val="30000"/>
      </a:spcBef>
      <a:spcAft>
        <a:spcPct val="0"/>
      </a:spcAft>
      <a:buChar char="•"/>
      <a:defRPr sz="10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2pPr>
    <a:lvl3pPr marL="457200" indent="-952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3pPr>
    <a:lvl4pPr marL="681038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4pPr>
    <a:lvl5pPr marL="904875" algn="l" rtl="0" fontAlgn="base">
      <a:spcBef>
        <a:spcPct val="30000"/>
      </a:spcBef>
      <a:spcAft>
        <a:spcPct val="0"/>
      </a:spcAft>
      <a:buChar char="•"/>
      <a:defRPr sz="900" kern="1200">
        <a:solidFill>
          <a:schemeClr val="tx1"/>
        </a:solidFill>
        <a:latin typeface="Franklin Gothic Medium" pitchFamily="34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hdr" sz="quarter"/>
          </p:nvPr>
        </p:nvSpPr>
        <p:spPr>
          <a:ln/>
        </p:spPr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ftr" sz="quarter" idx="4"/>
          </p:nvPr>
        </p:nvSpPr>
        <p:spPr>
          <a:ln/>
        </p:spPr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18944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449512" y="4349620"/>
            <a:ext cx="6111381" cy="4669181"/>
          </a:xfrm>
          <a:ln/>
        </p:spPr>
        <p:txBody>
          <a:bodyPr lIns="94369" tIns="47985" rIns="94369" bIns="47985"/>
          <a:lstStyle/>
          <a:p>
            <a:endParaRPr lang="en-US"/>
          </a:p>
        </p:txBody>
      </p:sp>
      <p:sp>
        <p:nvSpPr>
          <p:cNvPr id="189443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blackWhite">
          <a:xfrm>
            <a:off x="1136650" y="687388"/>
            <a:ext cx="4681538" cy="3509962"/>
          </a:xfrm>
          <a:ln w="12700" cap="flat"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10945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0C159-3446-4C6C-B490-94FD05A2639E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78987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0C159-3446-4C6C-B490-94FD05A2639E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5615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1092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0C159-3446-4C6C-B490-94FD05A2639E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29407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0C159-3446-4C6C-B490-94FD05A2639E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31164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0C159-3446-4C6C-B490-94FD05A2639E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874604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0C159-3446-4C6C-B490-94FD05A2639E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418038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42594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0C159-3446-4C6C-B490-94FD05A2639E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10731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624148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752689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702704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47930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79814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321675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049647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075060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s-ES" smtClean="0"/>
              <a:t>Visual Studio Live! Las Vegas 2013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i="0" smtClean="0"/>
              <a:t>©  2013 Visual Studio Live! All rights reserved.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E27147-5EC7-48E7-9B29-3508FD6F7252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7070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B0C159-3446-4C6C-B490-94FD05A2639E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71841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6065910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342257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426200" y="131763"/>
            <a:ext cx="1843088" cy="6122987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93763" y="131763"/>
            <a:ext cx="5380037" cy="612298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5873538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1406643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168044108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00113" y="1484313"/>
            <a:ext cx="3608387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0900" y="1484313"/>
            <a:ext cx="3608388" cy="4770437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136036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051694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960888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51834664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25894518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5671788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898" name="Rectangle 2"/>
          <p:cNvSpPr>
            <a:spLocks noChangeArrowheads="1"/>
          </p:cNvSpPr>
          <p:nvPr/>
        </p:nvSpPr>
        <p:spPr bwMode="hidden">
          <a:xfrm>
            <a:off x="0" y="0"/>
            <a:ext cx="9144000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gradFill rotWithShape="0">
                  <a:gsLst>
                    <a:gs pos="0">
                      <a:srgbClr val="C0C0C0"/>
                    </a:gs>
                    <a:gs pos="100000">
                      <a:srgbClr val="C0C0C0">
                        <a:gamma/>
                        <a:tint val="6275"/>
                        <a:invGamma/>
                      </a:srgbClr>
                    </a:gs>
                  </a:gsLst>
                  <a:lin ang="5400000" scaled="1"/>
                </a:gra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8899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893763" y="131763"/>
            <a:ext cx="7369175" cy="1190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208900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00113" y="1484313"/>
            <a:ext cx="7369175" cy="47704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0379" tIns="44448" rIns="90379" bIns="4444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68" r:id="rId1"/>
    <p:sldLayoutId id="2147483669" r:id="rId2"/>
    <p:sldLayoutId id="2147483670" r:id="rId3"/>
    <p:sldLayoutId id="2147483671" r:id="rId4"/>
    <p:sldLayoutId id="2147483672" r:id="rId5"/>
    <p:sldLayoutId id="2147483673" r:id="rId6"/>
    <p:sldLayoutId id="2147483674" r:id="rId7"/>
    <p:sldLayoutId id="2147483675" r:id="rId8"/>
    <p:sldLayoutId id="2147483676" r:id="rId9"/>
    <p:sldLayoutId id="2147483677" r:id="rId10"/>
    <p:sldLayoutId id="2147483678" r:id="rId11"/>
  </p:sldLayoutIdLst>
  <p:transition/>
  <p:txStyles>
    <p:titleStyle>
      <a:lvl1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2pPr>
      <a:lvl3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3pPr>
      <a:lvl4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4pPr>
      <a:lvl5pPr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5pPr>
      <a:lvl6pPr marL="4572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6pPr>
      <a:lvl7pPr marL="9144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7pPr>
      <a:lvl8pPr marL="13716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8pPr>
      <a:lvl9pPr marL="1828800" algn="l" defTabSz="896938" rtl="0" eaLnBrk="0" fontAlgn="base" hangingPunct="0">
        <a:spcBef>
          <a:spcPct val="0"/>
        </a:spcBef>
        <a:spcAft>
          <a:spcPct val="0"/>
        </a:spcAft>
        <a:defRPr sz="3000">
          <a:solidFill>
            <a:srgbClr val="00B0EB"/>
          </a:solidFill>
          <a:effectLst>
            <a:outerShdw blurRad="38100" dist="38100" dir="2700000" algn="tl">
              <a:srgbClr val="000000"/>
            </a:outerShdw>
          </a:effectLst>
          <a:latin typeface="Arial Black" pitchFamily="28" charset="0"/>
        </a:defRPr>
      </a:lvl9pPr>
    </p:titleStyle>
    <p:bodyStyle>
      <a:lvl1pPr marL="431800" indent="-431800" algn="l" defTabSz="896938" rtl="0" eaLnBrk="0" fontAlgn="base" hangingPunct="0">
        <a:spcBef>
          <a:spcPct val="10000"/>
        </a:spcBef>
        <a:spcAft>
          <a:spcPct val="15000"/>
        </a:spcAft>
        <a:buClr>
          <a:srgbClr val="0095D5"/>
        </a:buClr>
        <a:buSzPct val="75000"/>
        <a:buFont typeface="Times" pitchFamily="28" charset="0"/>
        <a:buChar char="•"/>
        <a:tabLst>
          <a:tab pos="1387475" algn="l"/>
          <a:tab pos="1706563" algn="l"/>
          <a:tab pos="2079625" algn="l"/>
        </a:tabLst>
        <a:defRPr sz="2600" b="1">
          <a:solidFill>
            <a:schemeClr val="tx1"/>
          </a:solidFill>
          <a:latin typeface="+mn-lt"/>
          <a:ea typeface="+mn-ea"/>
          <a:cs typeface="+mn-cs"/>
        </a:defRPr>
      </a:lvl1pPr>
      <a:lvl2pPr marL="763588" indent="-225425" algn="l" defTabSz="896938" rtl="0" eaLnBrk="0" fontAlgn="base" hangingPunct="0">
        <a:spcBef>
          <a:spcPct val="0"/>
        </a:spcBef>
        <a:spcAft>
          <a:spcPct val="25000"/>
        </a:spcAft>
        <a:buClr>
          <a:srgbClr val="4682C7"/>
        </a:buClr>
        <a:buSzPct val="100000"/>
        <a:buChar char="–"/>
        <a:tabLst>
          <a:tab pos="1387475" algn="l"/>
          <a:tab pos="1706563" algn="l"/>
          <a:tab pos="2079625" algn="l"/>
        </a:tabLst>
        <a:defRPr sz="2100">
          <a:solidFill>
            <a:srgbClr val="D4D4D4"/>
          </a:solidFill>
          <a:latin typeface="+mn-lt"/>
        </a:defRPr>
      </a:lvl2pPr>
      <a:lvl3pPr marL="869950" algn="l" defTabSz="896938" rtl="0" eaLnBrk="0" fontAlgn="base" hangingPunct="0">
        <a:spcBef>
          <a:spcPct val="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900" b="1">
          <a:solidFill>
            <a:srgbClr val="FFCC00"/>
          </a:solidFill>
          <a:latin typeface="+mn-lt"/>
        </a:defRPr>
      </a:lvl3pPr>
      <a:lvl4pPr marL="998538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4pPr>
      <a:lvl5pPr marL="13446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5pPr>
      <a:lvl6pPr marL="18018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6pPr>
      <a:lvl7pPr marL="22590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7pPr>
      <a:lvl8pPr marL="27162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8pPr>
      <a:lvl9pPr marL="3173413" algn="l" defTabSz="896938" rtl="0" eaLnBrk="0" fontAlgn="base" hangingPunct="0">
        <a:spcBef>
          <a:spcPct val="20000"/>
        </a:spcBef>
        <a:spcAft>
          <a:spcPct val="0"/>
        </a:spcAft>
        <a:tabLst>
          <a:tab pos="1387475" algn="l"/>
          <a:tab pos="1706563" algn="l"/>
          <a:tab pos="2079625" algn="l"/>
        </a:tabLst>
        <a:defRPr sz="17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3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8419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037443" y="1893897"/>
            <a:ext cx="6642997" cy="979487"/>
          </a:xfrm>
          <a:extLst>
            <a:ext uri="{AF507438-7753-43E0-B8FC-AC1667EBCBE1}">
              <a14:hiddenEffects xmlns:a14="http://schemas.microsoft.com/office/drawing/2010/main">
                <a:effectLst>
                  <a:outerShdw blurRad="292100" dist="35921" dir="2700000" algn="ctr" rotWithShape="0">
                    <a:schemeClr val="tx1"/>
                  </a:outerShdw>
                </a:effectLst>
              </a14:hiddenEffects>
            </a:ext>
          </a:extLst>
        </p:spPr>
        <p:txBody>
          <a:bodyPr/>
          <a:lstStyle/>
          <a:p>
            <a:pPr algn="r"/>
            <a:r>
              <a:rPr lang="en-US" dirty="0">
                <a:solidFill>
                  <a:srgbClr val="FFCC00"/>
                </a:solidFill>
              </a:rPr>
              <a:t>Building a Windows Runtime Component with C#</a:t>
            </a:r>
          </a:p>
        </p:txBody>
      </p:sp>
      <p:sp>
        <p:nvSpPr>
          <p:cNvPr id="188420" name="Rectangle 4"/>
          <p:cNvSpPr>
            <a:spLocks noChangeArrowheads="1"/>
          </p:cNvSpPr>
          <p:nvPr/>
        </p:nvSpPr>
        <p:spPr bwMode="auto">
          <a:xfrm>
            <a:off x="4597390" y="3864412"/>
            <a:ext cx="3987800" cy="1098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5923" tIns="42962" rIns="85923" bIns="42962"/>
          <a:lstStyle/>
          <a:p>
            <a:pPr algn="r" eaLnBrk="1" hangingPunct="1"/>
            <a:r>
              <a:rPr lang="en-US" sz="2400" b="1" dirty="0" smtClean="0"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</a:rPr>
              <a:t>Brian Peek</a:t>
            </a:r>
            <a:endParaRPr lang="en-US" sz="2200" b="1" dirty="0"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</a:endParaRP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Sr. Technical Evangelist</a:t>
            </a:r>
          </a:p>
          <a:p>
            <a:pPr algn="r" eaLnBrk="1" hangingPunct="1"/>
            <a:r>
              <a:rPr lang="en-US" sz="1800" b="1" dirty="0" smtClean="0">
                <a:solidFill>
                  <a:srgbClr val="00B0EB"/>
                </a:solidFill>
                <a:latin typeface="Arial" charset="0"/>
              </a:rPr>
              <a:t>Microsoft</a:t>
            </a:r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b="1" dirty="0">
              <a:solidFill>
                <a:srgbClr val="FFCC00"/>
              </a:solidFill>
              <a:latin typeface="Arial" charset="0"/>
            </a:endParaRPr>
          </a:p>
          <a:p>
            <a:pPr eaLnBrk="1" hangingPunct="1"/>
            <a:endParaRPr lang="en-US" sz="1400" dirty="0">
              <a:latin typeface="Times New Roman" pitchFamily="28" charset="0"/>
            </a:endParaRPr>
          </a:p>
        </p:txBody>
      </p:sp>
      <p:sp>
        <p:nvSpPr>
          <p:cNvPr id="188423" name="Text Box 7"/>
          <p:cNvSpPr txBox="1">
            <a:spLocks noChangeArrowheads="1"/>
          </p:cNvSpPr>
          <p:nvPr/>
        </p:nvSpPr>
        <p:spPr bwMode="auto">
          <a:xfrm>
            <a:off x="6767503" y="4977250"/>
            <a:ext cx="1912937" cy="5810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r"/>
            <a:r>
              <a:rPr lang="en-US">
                <a:latin typeface="Arial" charset="0"/>
              </a:rPr>
              <a:t>Level: </a:t>
            </a:r>
            <a:r>
              <a:rPr lang="en-US">
                <a:solidFill>
                  <a:srgbClr val="00B0EB"/>
                </a:solidFill>
                <a:latin typeface="Arial" charset="0"/>
              </a:rPr>
              <a:t>Intermediate</a:t>
            </a:r>
            <a:endParaRPr lang="en-US">
              <a:solidFill>
                <a:srgbClr val="80FF00"/>
              </a:solidFill>
              <a:latin typeface="Arial" charset="0"/>
            </a:endParaRPr>
          </a:p>
          <a:p>
            <a:pPr algn="r"/>
            <a:endParaRPr lang="en-US" b="1">
              <a:latin typeface="Arial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There are a variety of other mappings between Windows Runtime types and .NET Framework types</a:t>
            </a:r>
          </a:p>
          <a:p>
            <a:r>
              <a:rPr lang="en-US" dirty="0" smtClean="0"/>
              <a:t>A few examples: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43324002"/>
              </p:ext>
            </p:extLst>
          </p:nvPr>
        </p:nvGraphicFramePr>
        <p:xfrm>
          <a:off x="990600" y="3810000"/>
          <a:ext cx="7315199" cy="1854200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3810000"/>
                <a:gridCol w="3505199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Windows</a:t>
                      </a:r>
                      <a:r>
                        <a:rPr lang="en-US" baseline="0" dirty="0" smtClean="0"/>
                        <a:t> Runtime Type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.NET Type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onsolas" pitchFamily="49" charset="0"/>
                          <a:cs typeface="Consolas" pitchFamily="49" charset="0"/>
                        </a:rPr>
                        <a:t>Windows.Foundation.Uri</a:t>
                      </a:r>
                      <a:endParaRPr lang="en-US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Consolas" pitchFamily="49" charset="0"/>
                          <a:cs typeface="Consolas" pitchFamily="49" charset="0"/>
                          <a:sym typeface="Wingdings" pitchFamily="2" charset="2"/>
                        </a:rPr>
                        <a:t>System.Uri</a:t>
                      </a:r>
                      <a:endParaRPr lang="en-US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onsolas" pitchFamily="49" charset="0"/>
                          <a:cs typeface="Consolas" pitchFamily="49" charset="0"/>
                          <a:sym typeface="Wingdings" pitchFamily="2" charset="2"/>
                        </a:rPr>
                        <a:t>Windows.Foundation.HResult</a:t>
                      </a:r>
                      <a:endParaRPr lang="en-US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Consolas" pitchFamily="49" charset="0"/>
                          <a:cs typeface="Consolas" pitchFamily="49" charset="0"/>
                          <a:sym typeface="Wingdings" pitchFamily="2" charset="2"/>
                        </a:rPr>
                        <a:t>System.Exception</a:t>
                      </a:r>
                      <a:endParaRPr lang="en-US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onsolas" pitchFamily="49" charset="0"/>
                          <a:cs typeface="Consolas" pitchFamily="49" charset="0"/>
                          <a:sym typeface="Wingdings" pitchFamily="2" charset="2"/>
                        </a:rPr>
                        <a:t>Windows.Foundation.DateTime</a:t>
                      </a:r>
                      <a:endParaRPr lang="en-US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Consolas" pitchFamily="49" charset="0"/>
                          <a:cs typeface="Consolas" pitchFamily="49" charset="0"/>
                          <a:sym typeface="Wingdings" pitchFamily="2" charset="2"/>
                        </a:rPr>
                        <a:t>System.DateTimeOffset</a:t>
                      </a:r>
                      <a:endParaRPr lang="en-US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err="1" smtClean="0">
                          <a:latin typeface="Consolas" pitchFamily="49" charset="0"/>
                          <a:cs typeface="Consolas" pitchFamily="49" charset="0"/>
                        </a:rPr>
                        <a:t>Windows.Foundation.IClosable</a:t>
                      </a:r>
                      <a:endParaRPr lang="en-US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1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dirty="0" err="1" smtClean="0">
                          <a:latin typeface="Consolas" pitchFamily="49" charset="0"/>
                          <a:cs typeface="Consolas" pitchFamily="49" charset="0"/>
                        </a:rPr>
                        <a:t>System.IDisposable</a:t>
                      </a:r>
                      <a:endParaRPr lang="en-US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29847445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- Collections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endParaRPr lang="en-US" dirty="0" smtClean="0"/>
          </a:p>
          <a:p>
            <a:pPr lvl="1"/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772876"/>
              </p:ext>
            </p:extLst>
          </p:nvPr>
        </p:nvGraphicFramePr>
        <p:xfrm>
          <a:off x="228601" y="1828800"/>
          <a:ext cx="8686800" cy="4397064"/>
        </p:xfrm>
        <a:graphic>
          <a:graphicData uri="http://schemas.openxmlformats.org/drawingml/2006/table">
            <a:tbl>
              <a:tblPr firstRow="1">
                <a:tableStyleId>{3C2FFA5D-87B4-456A-9821-1D502468CF0F}</a:tableStyleId>
              </a:tblPr>
              <a:tblGrid>
                <a:gridCol w="3200399"/>
                <a:gridCol w="5486401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Windows Runtime</a:t>
                      </a:r>
                      <a:endParaRPr lang="en-US" sz="1600" b="1" dirty="0"/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.NET Framework</a:t>
                      </a:r>
                      <a:endParaRPr lang="en-US" sz="1600" b="1" dirty="0"/>
                    </a:p>
                  </a:txBody>
                  <a:tcPr marL="79403" marR="79403" marT="39701" marB="39701" anchor="ctr"/>
                </a:tc>
              </a:tr>
              <a:tr h="256172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IIterable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&lt;T&gt; </a:t>
                      </a: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IEnumerable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&lt;T&gt; </a:t>
                      </a:r>
                    </a:p>
                  </a:txBody>
                  <a:tcPr marL="79403" marR="79403" marT="39701" marB="39701" anchor="ctr"/>
                </a:tc>
              </a:tr>
              <a:tr h="256172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IVector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&lt;T&gt; </a:t>
                      </a: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>
                          <a:latin typeface="Consolas" pitchFamily="49" charset="0"/>
                          <a:cs typeface="Consolas" pitchFamily="49" charset="0"/>
                        </a:rPr>
                        <a:t>IList&lt;T&gt; </a:t>
                      </a:r>
                    </a:p>
                  </a:txBody>
                  <a:tcPr marL="79403" marR="79403" marT="39701" marB="39701" anchor="ctr"/>
                </a:tc>
              </a:tr>
              <a:tr h="256172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IVectorView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&lt;T&gt; </a:t>
                      </a: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IReadOnlyList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&lt;T&gt; </a:t>
                      </a:r>
                    </a:p>
                  </a:txBody>
                  <a:tcPr marL="79403" marR="79403" marT="39701" marB="39701" anchor="ctr"/>
                </a:tc>
              </a:tr>
              <a:tr h="256172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IMap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&lt;K, V&gt; </a:t>
                      </a: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>
                          <a:latin typeface="Consolas" pitchFamily="49" charset="0"/>
                          <a:cs typeface="Consolas" pitchFamily="49" charset="0"/>
                        </a:rPr>
                        <a:t>IDictionary&lt;TKey, TValue&gt; </a:t>
                      </a:r>
                    </a:p>
                  </a:txBody>
                  <a:tcPr marL="79403" marR="79403" marT="39701" marB="39701" anchor="ctr"/>
                </a:tc>
              </a:tr>
              <a:tr h="256172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IMapView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&lt;K, V&gt; </a:t>
                      </a: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IReadOnlyDictionary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</a:t>
                      </a:r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TKey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, </a:t>
                      </a:r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TValue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&gt; </a:t>
                      </a:r>
                    </a:p>
                  </a:txBody>
                  <a:tcPr marL="79403" marR="79403" marT="39701" marB="39701" anchor="ctr"/>
                </a:tc>
              </a:tr>
              <a:tr h="256172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IKeyValuePair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&lt;K, V&gt; </a:t>
                      </a: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KeyValuePair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&lt;</a:t>
                      </a:r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TKey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, </a:t>
                      </a:r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TValue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&gt; </a:t>
                      </a:r>
                    </a:p>
                  </a:txBody>
                  <a:tcPr marL="79403" marR="79403" marT="39701" marB="39701" anchor="ctr"/>
                </a:tc>
              </a:tr>
              <a:tr h="256172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IBindableIterable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IEnumerable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</a:p>
                  </a:txBody>
                  <a:tcPr marL="79403" marR="79403" marT="39701" marB="39701" anchor="ctr"/>
                </a:tc>
              </a:tr>
              <a:tr h="256172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IBindableVector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IList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</a:p>
                  </a:txBody>
                  <a:tcPr marL="79403" marR="79403" marT="39701" marB="39701" anchor="ctr"/>
                </a:tc>
              </a:tr>
              <a:tr h="449417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Windows.UI.Xaml.Data</a:t>
                      </a:r>
                      <a:r>
                        <a:rPr lang="en-US" sz="1500" dirty="0" smtClean="0">
                          <a:latin typeface="Consolas" pitchFamily="49" charset="0"/>
                          <a:cs typeface="Consolas" pitchFamily="49" charset="0"/>
                        </a:rPr>
                        <a:t>.</a:t>
                      </a:r>
                    </a:p>
                    <a:p>
                      <a:r>
                        <a:rPr lang="en-US" sz="1500" dirty="0" err="1" smtClean="0">
                          <a:latin typeface="Consolas" pitchFamily="49" charset="0"/>
                          <a:cs typeface="Consolas" pitchFamily="49" charset="0"/>
                        </a:rPr>
                        <a:t>INotifyPropertyChanged</a:t>
                      </a:r>
                      <a:r>
                        <a:rPr lang="en-US" sz="1500" dirty="0" smtClean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endParaRPr lang="en-US" sz="1500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System.ComponentModel.INotifyPropertyChanged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</a:p>
                  </a:txBody>
                  <a:tcPr marL="79403" marR="79403" marT="39701" marB="39701" anchor="ctr"/>
                </a:tc>
              </a:tr>
              <a:tr h="449417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Windows.UI.Xaml.Data</a:t>
                      </a:r>
                      <a:r>
                        <a:rPr lang="en-US" sz="1500" dirty="0" smtClean="0">
                          <a:latin typeface="Consolas" pitchFamily="49" charset="0"/>
                          <a:cs typeface="Consolas" pitchFamily="49" charset="0"/>
                        </a:rPr>
                        <a:t>.</a:t>
                      </a:r>
                    </a:p>
                    <a:p>
                      <a:r>
                        <a:rPr lang="en-US" sz="1500" dirty="0" err="1" smtClean="0">
                          <a:latin typeface="Consolas" pitchFamily="49" charset="0"/>
                          <a:cs typeface="Consolas" pitchFamily="49" charset="0"/>
                        </a:rPr>
                        <a:t>PropertyChangedEventHandler</a:t>
                      </a:r>
                      <a:r>
                        <a:rPr lang="en-US" sz="1500" dirty="0" smtClean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endParaRPr lang="en-US" sz="1500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System.ComponentModel.PropertyChangedEventHandler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</a:p>
                  </a:txBody>
                  <a:tcPr marL="79403" marR="79403" marT="39701" marB="39701" anchor="ctr"/>
                </a:tc>
              </a:tr>
              <a:tr h="449417"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Windows.UI.Xaml.Data</a:t>
                      </a:r>
                      <a:r>
                        <a:rPr lang="en-US" sz="1500" dirty="0" smtClean="0">
                          <a:latin typeface="Consolas" pitchFamily="49" charset="0"/>
                          <a:cs typeface="Consolas" pitchFamily="49" charset="0"/>
                        </a:rPr>
                        <a:t>.</a:t>
                      </a:r>
                    </a:p>
                    <a:p>
                      <a:r>
                        <a:rPr lang="en-US" sz="1500" dirty="0" err="1" smtClean="0">
                          <a:latin typeface="Consolas" pitchFamily="49" charset="0"/>
                          <a:cs typeface="Consolas" pitchFamily="49" charset="0"/>
                        </a:rPr>
                        <a:t>PropertyChangedEventArgs</a:t>
                      </a:r>
                      <a:r>
                        <a:rPr lang="en-US" sz="1500" dirty="0" smtClean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  <a:endParaRPr lang="en-US" sz="1500" dirty="0">
                        <a:latin typeface="Consolas" pitchFamily="49" charset="0"/>
                        <a:cs typeface="Consolas" pitchFamily="49" charset="0"/>
                      </a:endParaRPr>
                    </a:p>
                  </a:txBody>
                  <a:tcPr marL="79403" marR="79403" marT="39701" marB="39701" anchor="ctr"/>
                </a:tc>
                <a:tc>
                  <a:txBody>
                    <a:bodyPr/>
                    <a:lstStyle/>
                    <a:p>
                      <a:r>
                        <a:rPr lang="en-US" sz="1500" dirty="0" err="1">
                          <a:latin typeface="Consolas" pitchFamily="49" charset="0"/>
                          <a:cs typeface="Consolas" pitchFamily="49" charset="0"/>
                        </a:rPr>
                        <a:t>System.ComponentModel.PropertyChangedEventArgs</a:t>
                      </a:r>
                      <a:r>
                        <a:rPr lang="en-US" sz="1500" dirty="0">
                          <a:latin typeface="Consolas" pitchFamily="49" charset="0"/>
                          <a:cs typeface="Consolas" pitchFamily="49" charset="0"/>
                        </a:rPr>
                        <a:t> </a:t>
                      </a:r>
                    </a:p>
                  </a:txBody>
                  <a:tcPr marL="79403" marR="79403" marT="39701" marB="39701"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39993698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- Arrays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dirty="0" smtClean="0"/>
              <a:t>Parameters are for input OR output…never both!</a:t>
            </a:r>
          </a:p>
          <a:p>
            <a:r>
              <a:rPr lang="en-US" dirty="0" smtClean="0"/>
              <a:t>Because .NET arrays are reference types, and their contents are mutable, they break this Windows Runtime rule</a:t>
            </a:r>
          </a:p>
          <a:p>
            <a:r>
              <a:rPr lang="en-US" dirty="0" smtClean="0"/>
              <a:t>So, we need to mark the intended usage of arrays with attributes</a:t>
            </a:r>
          </a:p>
          <a:p>
            <a:pPr lvl="1"/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r>
              <a:rPr lang="en-US" dirty="0" smtClean="0"/>
              <a:t>If you need to pass in an array, modify, and return, mark the input with the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ReadOnlyArrayAttribute</a:t>
            </a:r>
            <a:r>
              <a:rPr lang="en-US" dirty="0" smtClean="0"/>
              <a:t>,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Clone</a:t>
            </a:r>
            <a:r>
              <a:rPr lang="en-US" dirty="0" smtClean="0"/>
              <a:t> it internally, then return the results marked with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WriteOnlyArrayAttribute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03833437"/>
              </p:ext>
            </p:extLst>
          </p:nvPr>
        </p:nvGraphicFramePr>
        <p:xfrm>
          <a:off x="1432560" y="3131820"/>
          <a:ext cx="6781800" cy="192532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3390900"/>
                <a:gridCol w="3390900"/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Return value or </a:t>
                      </a:r>
                      <a:r>
                        <a:rPr lang="en-US" sz="1800" kern="1200" baseline="0" dirty="0" smtClean="0">
                          <a:latin typeface="Consolas" pitchFamily="49" charset="0"/>
                          <a:cs typeface="Consolas" pitchFamily="49" charset="0"/>
                        </a:rPr>
                        <a:t>out</a:t>
                      </a:r>
                      <a:r>
                        <a:rPr lang="en-US" dirty="0" smtClean="0"/>
                        <a:t> parameter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Nothing necessary, assumed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WriteOnlyArrayAttribute</a:t>
                      </a:r>
                      <a:endParaRPr lang="en-US" sz="1800" kern="1200" baseline="0" dirty="0">
                        <a:solidFill>
                          <a:schemeClr val="dk1"/>
                        </a:solidFill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sz="1800" kern="1200" baseline="0" dirty="0" smtClean="0">
                          <a:solidFill>
                            <a:schemeClr val="dk1"/>
                          </a:solidFill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ref</a:t>
                      </a:r>
                      <a:r>
                        <a:rPr lang="en-US" sz="1800" kern="1200" baseline="0" dirty="0" smtClean="0"/>
                        <a:t> </a:t>
                      </a:r>
                      <a:r>
                        <a:rPr lang="en-US" sz="1800" kern="1200" dirty="0" smtClean="0"/>
                        <a:t>parameter</a:t>
                      </a:r>
                      <a:endParaRPr lang="en-US" sz="1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Not allowed</a:t>
                      </a:r>
                      <a:endParaRPr lang="en-US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Parameters passed</a:t>
                      </a:r>
                      <a:r>
                        <a:rPr lang="en-US" baseline="0" dirty="0" smtClean="0"/>
                        <a:t> by value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Must mark with</a:t>
                      </a:r>
                      <a:r>
                        <a:rPr lang="en-US" baseline="0" dirty="0" smtClean="0"/>
                        <a:t>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ReadOnlyArrayAttribute</a:t>
                      </a:r>
                      <a:r>
                        <a:rPr lang="en-US" baseline="0" dirty="0" smtClean="0"/>
                        <a:t> or </a:t>
                      </a:r>
                      <a:r>
                        <a:rPr lang="en-US" sz="1800" kern="1200" baseline="0" dirty="0" err="1" smtClean="0">
                          <a:solidFill>
                            <a:schemeClr val="dk1"/>
                          </a:solidFill>
                          <a:latin typeface="Consolas" pitchFamily="49" charset="0"/>
                          <a:ea typeface="+mn-ea"/>
                          <a:cs typeface="Consolas" pitchFamily="49" charset="0"/>
                        </a:rPr>
                        <a:t>WriteOnlyArrayAttribute</a:t>
                      </a:r>
                      <a:endParaRPr lang="en-US" sz="1800" kern="1200" baseline="0" dirty="0">
                        <a:solidFill>
                          <a:schemeClr val="dk1"/>
                        </a:solidFill>
                        <a:latin typeface="Consolas" pitchFamily="49" charset="0"/>
                        <a:ea typeface="+mn-ea"/>
                        <a:cs typeface="Consolas" pitchFamily="49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37092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Other Types – Array Usage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Managed Code</a:t>
            </a:r>
          </a:p>
          <a:p>
            <a:pPr lvl="1"/>
            <a:r>
              <a:rPr lang="en-US" dirty="0" smtClean="0"/>
              <a:t>Array contents are mutable and changes make their way back to the caller (no change!)</a:t>
            </a:r>
          </a:p>
          <a:p>
            <a:r>
              <a:rPr lang="en-US" dirty="0" smtClean="0"/>
              <a:t>Native (C++ / JS)</a:t>
            </a:r>
          </a:p>
          <a:p>
            <a:pPr lvl="1"/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ReadOnlyArrayAttribute</a:t>
            </a:r>
            <a:r>
              <a:rPr lang="en-US" dirty="0" smtClean="0"/>
              <a:t> – Array is copied across ABI, so changes are not visible to caller</a:t>
            </a:r>
          </a:p>
          <a:p>
            <a:pPr lvl="1"/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WriteOnlyArrayAttribute</a:t>
            </a:r>
            <a:r>
              <a:rPr lang="en-US" dirty="0" smtClean="0"/>
              <a:t> – Called method makes no assumptions as to state of the array and must initialize it and set values</a:t>
            </a:r>
          </a:p>
          <a:p>
            <a:r>
              <a:rPr lang="en-US" dirty="0" smtClean="0"/>
              <a:t>C++</a:t>
            </a:r>
          </a:p>
          <a:p>
            <a:pPr lvl="1"/>
            <a:r>
              <a:rPr lang="en-US" dirty="0" smtClean="0"/>
              <a:t>These are actually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Platform::Array </a:t>
            </a:r>
            <a:r>
              <a:rPr lang="en-US" dirty="0" smtClean="0"/>
              <a:t>objects, not native arrays, and must be converted as such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9955883"/>
      </p:ext>
    </p:extLst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Method Overloads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If an overload has the same number of parameters, the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Windows.Foundation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.</a:t>
            </a:r>
            <a:br>
              <a:rPr lang="en-US" b="1" dirty="0" smtClean="0">
                <a:latin typeface="Consolas" pitchFamily="49" charset="0"/>
                <a:cs typeface="Consolas" pitchFamily="49" charset="0"/>
              </a:rPr>
            </a:b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MetaData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.	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DefaultOverloadAttribute</a:t>
            </a:r>
            <a:r>
              <a:rPr lang="en-US" dirty="0" smtClean="0"/>
              <a:t> </a:t>
            </a:r>
            <a:br>
              <a:rPr lang="en-US" dirty="0" smtClean="0"/>
            </a:br>
            <a:r>
              <a:rPr lang="en-US" dirty="0" smtClean="0"/>
              <a:t>must be used, and that becomes the only method JavaScript can call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41462794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Events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r>
              <a:rPr lang="en-US" dirty="0" smtClean="0"/>
              <a:t>Derive event arguments from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Object</a:t>
            </a:r>
            <a:r>
              <a:rPr lang="en-US" dirty="0" smtClean="0"/>
              <a:t>, not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EventArgs</a:t>
            </a:r>
            <a:endParaRPr lang="en-US" sz="2400" b="1" dirty="0">
              <a:latin typeface="Consolas" pitchFamily="49" charset="0"/>
              <a:cs typeface="Consolas" pitchFamily="49" charset="0"/>
            </a:endParaRPr>
          </a:p>
          <a:p>
            <a:r>
              <a:rPr lang="en-US" dirty="0" smtClean="0"/>
              <a:t>Use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EventHandler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&lt;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TEventArgs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&gt;</a:t>
            </a:r>
            <a:r>
              <a:rPr lang="en-US" dirty="0" smtClean="0"/>
              <a:t> as the type of the event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83446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Exceptions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</p:spPr>
        <p:txBody>
          <a:bodyPr>
            <a:normAutofit fontScale="85000" lnSpcReduction="20000"/>
          </a:bodyPr>
          <a:lstStyle/>
          <a:p>
            <a:r>
              <a:rPr lang="en-US" dirty="0" smtClean="0"/>
              <a:t>You can’t declare your own public exception types, but you can declare and throw non-public types</a:t>
            </a:r>
          </a:p>
          <a:p>
            <a:r>
              <a:rPr lang="en-US" dirty="0"/>
              <a:t>In C</a:t>
            </a:r>
            <a:r>
              <a:rPr lang="en-US" dirty="0" smtClean="0"/>
              <a:t>#/VB, the exception is a normal managed exception</a:t>
            </a:r>
          </a:p>
          <a:p>
            <a:r>
              <a:rPr lang="en-US" dirty="0" smtClean="0"/>
              <a:t>In JavaScript, the exception appears as an object with the exception message replaced with a stack trace</a:t>
            </a:r>
          </a:p>
          <a:p>
            <a:r>
              <a:rPr lang="en-US" dirty="0" smtClean="0"/>
              <a:t>In C++, the exception appears as a platform exception</a:t>
            </a:r>
          </a:p>
          <a:p>
            <a:pPr lvl="1"/>
            <a:r>
              <a:rPr lang="en-US" dirty="0" smtClean="0"/>
              <a:t>If the type can be converted into a corresponding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HResult</a:t>
            </a:r>
            <a:r>
              <a:rPr lang="en-US" dirty="0" smtClean="0"/>
              <a:t>, that specific exception is used</a:t>
            </a:r>
          </a:p>
          <a:p>
            <a:pPr lvl="1"/>
            <a:r>
              <a:rPr lang="en-US" dirty="0" smtClean="0"/>
              <a:t>Otherwise, it shows up as a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COMException</a:t>
            </a:r>
            <a:r>
              <a:rPr lang="en-US" dirty="0" smtClean="0"/>
              <a:t> with the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HResult</a:t>
            </a:r>
            <a:r>
              <a:rPr lang="en-US" dirty="0" smtClean="0"/>
              <a:t> property set</a:t>
            </a:r>
          </a:p>
          <a:p>
            <a:r>
              <a:rPr lang="en-US" dirty="0" smtClean="0"/>
              <a:t>Make it easy for C++ and JavaScript consumers and throw a non-public exception with an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HResult</a:t>
            </a:r>
            <a:r>
              <a:rPr lang="en-US" dirty="0" smtClean="0"/>
              <a:t> property specific to your component</a:t>
            </a:r>
          </a:p>
          <a:p>
            <a:r>
              <a:rPr lang="en-US" dirty="0" smtClean="0">
                <a:solidFill>
                  <a:srgbClr val="FF0000"/>
                </a:solidFill>
              </a:rPr>
              <a:t>Use a negative value for your </a:t>
            </a:r>
            <a:r>
              <a:rPr lang="en-US" b="1" dirty="0" err="1" smtClean="0">
                <a:solidFill>
                  <a:srgbClr val="FF0000"/>
                </a:solidFill>
                <a:latin typeface="Consolas" pitchFamily="49" charset="0"/>
                <a:cs typeface="Consolas" pitchFamily="49" charset="0"/>
              </a:rPr>
              <a:t>HResult</a:t>
            </a:r>
            <a:r>
              <a:rPr lang="en-US" dirty="0" smtClean="0">
                <a:solidFill>
                  <a:srgbClr val="FF0000"/>
                </a:solidFill>
              </a:rPr>
              <a:t>!  Positive values indicate success!</a:t>
            </a:r>
          </a:p>
        </p:txBody>
      </p:sp>
    </p:spTree>
    <p:extLst>
      <p:ext uri="{BB962C8B-B14F-4D97-AF65-F5344CB8AC3E}">
        <p14:creationId xmlns:p14="http://schemas.microsoft.com/office/powerpoint/2010/main" val="18851760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Operations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Return one of the Windows Runtime </a:t>
            </a:r>
            <a:r>
              <a:rPr lang="en-US" dirty="0" err="1" smtClean="0"/>
              <a:t>async</a:t>
            </a:r>
            <a:r>
              <a:rPr lang="en-US" dirty="0" smtClean="0"/>
              <a:t> interfaces:</a:t>
            </a:r>
          </a:p>
          <a:p>
            <a:pPr lvl="1"/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IAsyncAction</a:t>
            </a:r>
            <a:endParaRPr lang="en-US" b="1" dirty="0" smtClean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IAsyncActionWithProgress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TProgress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&gt;</a:t>
            </a:r>
          </a:p>
          <a:p>
            <a:pPr lvl="1"/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IAsyncOperation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TResult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&gt;</a:t>
            </a:r>
          </a:p>
          <a:p>
            <a:pPr lvl="1"/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IAsyncOperationWithProgress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&lt;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TResult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,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TProgress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&gt;</a:t>
            </a:r>
          </a:p>
          <a:p>
            <a:r>
              <a:rPr lang="en-US" dirty="0" smtClean="0"/>
              <a:t>This allows it to work with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async</a:t>
            </a:r>
            <a:r>
              <a:rPr lang="en-US" dirty="0" smtClean="0"/>
              <a:t>/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await</a:t>
            </a:r>
            <a:r>
              <a:rPr lang="en-US" dirty="0" smtClean="0"/>
              <a:t> in .NET, Promises in JavaScript, and the PPL in C++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464325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 smtClean="0"/>
              <a:t>Async</a:t>
            </a:r>
            <a:r>
              <a:rPr lang="en-US" dirty="0" smtClean="0"/>
              <a:t> Helpers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If your methods don’t require cancellation or progress reporting, use the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AsAsyncAction</a:t>
            </a:r>
            <a:r>
              <a:rPr lang="en-US" dirty="0" smtClean="0"/>
              <a:t> or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AsAsyncOperation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&lt;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TResult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&gt;</a:t>
            </a:r>
            <a:r>
              <a:rPr lang="en-US" dirty="0" smtClean="0"/>
              <a:t> extension methods to convert a .NET </a:t>
            </a:r>
            <a:r>
              <a:rPr lang="en-US" b="1" dirty="0" smtClean="0">
                <a:latin typeface="Consolas" pitchFamily="49" charset="0"/>
                <a:cs typeface="Consolas" pitchFamily="49" charset="0"/>
              </a:rPr>
              <a:t>Task</a:t>
            </a:r>
            <a:r>
              <a:rPr lang="en-US" dirty="0" smtClean="0"/>
              <a:t> to the corresponding Windows Runtime interface</a:t>
            </a:r>
          </a:p>
          <a:p>
            <a:r>
              <a:rPr lang="en-US" dirty="0" smtClean="0"/>
              <a:t>If they do require cancellation or progress, use the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AsyncInfo</a:t>
            </a:r>
            <a:r>
              <a:rPr lang="en-US" dirty="0" smtClean="0"/>
              <a:t> class to generate the task and hook up cancellation/progress stuffs</a:t>
            </a:r>
          </a:p>
        </p:txBody>
      </p:sp>
    </p:spTree>
    <p:extLst>
      <p:ext uri="{BB962C8B-B14F-4D97-AF65-F5344CB8AC3E}">
        <p14:creationId xmlns:p14="http://schemas.microsoft.com/office/powerpoint/2010/main" val="3479834751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Create Windows Runtime Components where they make sense</a:t>
            </a:r>
          </a:p>
          <a:p>
            <a:r>
              <a:rPr lang="en-US" dirty="0" smtClean="0"/>
              <a:t>Make sure you play by the rules</a:t>
            </a:r>
          </a:p>
          <a:p>
            <a:pPr lvl="1"/>
            <a:r>
              <a:rPr lang="en-US" dirty="0" smtClean="0"/>
              <a:t>But don’t stress over it, because the compiler is great at stopping you from doing bad things…</a:t>
            </a:r>
          </a:p>
          <a:p>
            <a:r>
              <a:rPr lang="en-US" dirty="0" smtClean="0"/>
              <a:t>Know the differences between calling a Windows Runtime component with C#/VB, JavaScript, and C++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30071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2"/>
          <p:cNvSpPr>
            <a:spLocks noGrp="1"/>
          </p:cNvSpPr>
          <p:nvPr>
            <p:ph idx="1"/>
          </p:nvPr>
        </p:nvSpPr>
        <p:spPr>
          <a:xfrm>
            <a:off x="2036190" y="5920367"/>
            <a:ext cx="5071621" cy="1006213"/>
          </a:xfrm>
        </p:spPr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http://channel9.msdn.com/</a:t>
            </a:r>
          </a:p>
          <a:p>
            <a:pPr marL="0" indent="0" algn="ctr">
              <a:buNone/>
            </a:pPr>
            <a:r>
              <a:rPr lang="en-US" dirty="0" smtClean="0">
                <a:solidFill>
                  <a:srgbClr val="FFC000"/>
                </a:solidFill>
              </a:rPr>
              <a:t>http://www.coding4fun.com/</a:t>
            </a:r>
          </a:p>
          <a:p>
            <a:pPr algn="ctr"/>
            <a:endParaRPr lang="en-US" dirty="0"/>
          </a:p>
          <a:p>
            <a:pPr algn="ctr"/>
            <a:endParaRPr lang="en-US" dirty="0"/>
          </a:p>
        </p:txBody>
      </p:sp>
      <p:pic>
        <p:nvPicPr>
          <p:cNvPr id="14" name="Picture 2" descr="C:\Users\Brian\Desktop\a14e5a72-0074-4045-a30f-ea3b52be1e2b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5" y="160338"/>
            <a:ext cx="4191342" cy="23834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5" name="Picture 3" descr="C:\Users\Brian\Desktop\IMG_0296_thumb[2]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459" y="2228593"/>
            <a:ext cx="4313719" cy="323528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AutoShape 7" descr="https://spsites.microsoft.com/sites/channel9/Shared%20Documents/Media%20Assets/Channel%209/new_9guy%5B1%5D.pn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17" name="Picture 8" descr="C:\Users\Brian\Desktop\new_9guy[1].pn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9882" y="160338"/>
            <a:ext cx="1768507" cy="20682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10" descr="C:\Users\Brian\Desktop\c4f-colorW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9061" y="160338"/>
            <a:ext cx="3653558" cy="182639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WP_000414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573" y="2680090"/>
            <a:ext cx="4191344" cy="31435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5147449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Resources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Me</a:t>
            </a:r>
          </a:p>
          <a:p>
            <a:pPr lvl="1"/>
            <a:r>
              <a:rPr lang="en-US" dirty="0"/>
              <a:t>brpeek@microsoft.com</a:t>
            </a:r>
          </a:p>
          <a:p>
            <a:pPr lvl="1"/>
            <a:r>
              <a:rPr lang="en-US" dirty="0"/>
              <a:t>http://www.brianpeek.com/</a:t>
            </a:r>
          </a:p>
          <a:p>
            <a:pPr lvl="1"/>
            <a:r>
              <a:rPr lang="en-US" dirty="0"/>
              <a:t>http://channel9.msdn.com/coding4fun/</a:t>
            </a:r>
          </a:p>
          <a:p>
            <a:r>
              <a:rPr lang="en-US" dirty="0"/>
              <a:t>Creating Windows Runtime </a:t>
            </a:r>
            <a:r>
              <a:rPr lang="en-US" dirty="0" smtClean="0"/>
              <a:t>Components (MSDN)</a:t>
            </a:r>
          </a:p>
          <a:p>
            <a:pPr lvl="1"/>
            <a:r>
              <a:rPr lang="en-US" dirty="0"/>
              <a:t>http://</a:t>
            </a:r>
            <a:r>
              <a:rPr lang="en-US" dirty="0" smtClean="0"/>
              <a:t>bit.ly/CreateWinRT</a:t>
            </a:r>
          </a:p>
        </p:txBody>
      </p:sp>
    </p:spTree>
    <p:extLst>
      <p:ext uri="{BB962C8B-B14F-4D97-AF65-F5344CB8AC3E}">
        <p14:creationId xmlns:p14="http://schemas.microsoft.com/office/powerpoint/2010/main" val="21289960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What is the Windows Runtime?</a:t>
            </a:r>
          </a:p>
          <a:p>
            <a:r>
              <a:rPr lang="en-US" dirty="0" smtClean="0"/>
              <a:t>Why build a Windows Runtime Component?</a:t>
            </a:r>
          </a:p>
          <a:p>
            <a:r>
              <a:rPr lang="en-US" dirty="0" smtClean="0"/>
              <a:t>Building a component</a:t>
            </a:r>
          </a:p>
          <a:p>
            <a:r>
              <a:rPr lang="en-US" dirty="0" smtClean="0"/>
              <a:t>Consuming from C#, C++ and JavaScript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298939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is the Windows Runtime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Core API required for building Windows Store Apps</a:t>
            </a:r>
          </a:p>
          <a:p>
            <a:r>
              <a:rPr lang="en-US" dirty="0" smtClean="0"/>
              <a:t>Metadata-based to promote cross-platform development</a:t>
            </a:r>
          </a:p>
          <a:p>
            <a:r>
              <a:rPr lang="en-US" dirty="0" smtClean="0"/>
              <a:t>Uses asynchronous design principles to ensure fast and fluid applications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3013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Why?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You want to build a component that can be used by any of the Windows Store App “platforms”</a:t>
            </a:r>
          </a:p>
          <a:p>
            <a:pPr lvl="1"/>
            <a:r>
              <a:rPr lang="en-US" dirty="0" smtClean="0"/>
              <a:t>C++ (XAML or Direct3D)</a:t>
            </a:r>
          </a:p>
          <a:p>
            <a:pPr lvl="1"/>
            <a:r>
              <a:rPr lang="en-US" dirty="0" smtClean="0"/>
              <a:t>C#/XAML</a:t>
            </a:r>
          </a:p>
          <a:p>
            <a:pPr lvl="1"/>
            <a:r>
              <a:rPr lang="en-US" dirty="0" smtClean="0"/>
              <a:t>VB/XAML</a:t>
            </a:r>
          </a:p>
          <a:p>
            <a:pPr lvl="1"/>
            <a:r>
              <a:rPr lang="en-US" dirty="0" smtClean="0"/>
              <a:t>HTML/JavaScript</a:t>
            </a:r>
          </a:p>
          <a:p>
            <a:r>
              <a:rPr lang="en-US" dirty="0" smtClean="0"/>
              <a:t>You want to expose a native COM or Win32 API to C#/VB/JavaScript</a:t>
            </a:r>
          </a:p>
          <a:p>
            <a:pPr lvl="1"/>
            <a:r>
              <a:rPr lang="en-US" dirty="0" smtClean="0"/>
              <a:t>XAudio2 or </a:t>
            </a:r>
            <a:r>
              <a:rPr lang="en-US" dirty="0" err="1" smtClean="0"/>
              <a:t>XInput</a:t>
            </a:r>
            <a:r>
              <a:rPr lang="en-US" dirty="0" smtClean="0"/>
              <a:t>, for example</a:t>
            </a:r>
          </a:p>
          <a:p>
            <a:r>
              <a:rPr lang="en-US" dirty="0" smtClean="0"/>
              <a:t>You want to expose a supported .NET API to C++ or JavaScript</a:t>
            </a:r>
          </a:p>
          <a:p>
            <a:pPr lvl="1"/>
            <a:r>
              <a:rPr lang="en-US" dirty="0" err="1" smtClean="0"/>
              <a:t>ZipArchive</a:t>
            </a:r>
            <a:r>
              <a:rPr lang="en-US" dirty="0" smtClean="0"/>
              <a:t>, for example</a:t>
            </a:r>
          </a:p>
          <a:p>
            <a:r>
              <a:rPr lang="en-US" dirty="0" smtClean="0"/>
              <a:t>You want to write a computationally expensive portion of your app in C++ and use it elsewhere</a:t>
            </a:r>
          </a:p>
          <a:p>
            <a:pPr lvl="1"/>
            <a:r>
              <a:rPr lang="en-US" dirty="0" smtClean="0"/>
              <a:t>PPL, AMP (run code on the GPU), etc.</a:t>
            </a:r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712633480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Rules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Fields, parameters and return values of public types must be Windows Runtime types</a:t>
            </a:r>
          </a:p>
          <a:p>
            <a:r>
              <a:rPr lang="en-US" dirty="0" smtClean="0"/>
              <a:t>Public classes and interfaces can only contain methods, properties, and events</a:t>
            </a:r>
          </a:p>
          <a:p>
            <a:r>
              <a:rPr lang="en-US" dirty="0" smtClean="0"/>
              <a:t>Public types must have a root namespace that matches the assembly name</a:t>
            </a:r>
          </a:p>
          <a:p>
            <a:r>
              <a:rPr lang="en-US" dirty="0" smtClean="0"/>
              <a:t>Public </a:t>
            </a:r>
            <a:r>
              <a:rPr lang="en-US" dirty="0" err="1" smtClean="0"/>
              <a:t>structs</a:t>
            </a:r>
            <a:r>
              <a:rPr lang="en-US" dirty="0" smtClean="0"/>
              <a:t> can only have public fields, and those fields must be value types or strings</a:t>
            </a:r>
          </a:p>
          <a:p>
            <a:r>
              <a:rPr lang="en-US" dirty="0" smtClean="0"/>
              <a:t>Public classes must be sealed</a:t>
            </a:r>
          </a:p>
          <a:p>
            <a:pPr lvl="1"/>
            <a:r>
              <a:rPr lang="en-US" dirty="0" smtClean="0"/>
              <a:t>No inheritance!!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439122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Building a Component</a:t>
            </a:r>
            <a:endParaRPr lang="en-US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1600200"/>
            <a:ext cx="6529388" cy="45124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11094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Using a Component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It’s as easy as setting a reference and using the types.  That’s it!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2836701"/>
            <a:ext cx="8077200" cy="32705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83602770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Basic Types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IntelliSense will show the .NET Framework type when used from .NET</a:t>
            </a:r>
          </a:p>
          <a:p>
            <a:r>
              <a:rPr lang="en-US" dirty="0" err="1" smtClean="0"/>
              <a:t>WinRT</a:t>
            </a:r>
            <a:r>
              <a:rPr lang="en-US" dirty="0" smtClean="0"/>
              <a:t> primitives (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Int32</a:t>
            </a:r>
            <a:r>
              <a:rPr lang="en-US" dirty="0" smtClean="0"/>
              <a:t>,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Int64</a:t>
            </a:r>
            <a:r>
              <a:rPr lang="en-US" dirty="0" smtClean="0"/>
              <a:t>,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Single</a:t>
            </a:r>
            <a:r>
              <a:rPr lang="en-US" dirty="0" smtClean="0"/>
              <a:t>,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Double</a:t>
            </a:r>
            <a:r>
              <a:rPr lang="en-US" dirty="0" smtClean="0"/>
              <a:t>,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String</a:t>
            </a:r>
            <a:r>
              <a:rPr lang="en-US" dirty="0" smtClean="0"/>
              <a:t>, etc.) map to the .NET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System</a:t>
            </a:r>
            <a:r>
              <a:rPr lang="en-US" dirty="0" smtClean="0"/>
              <a:t> namespace equivalents</a:t>
            </a:r>
          </a:p>
          <a:p>
            <a:pPr lvl="1"/>
            <a:r>
              <a:rPr lang="en-US" dirty="0" smtClean="0"/>
              <a:t>For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UInt8</a:t>
            </a:r>
            <a:r>
              <a:rPr lang="en-US" dirty="0" smtClean="0"/>
              <a:t> use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System.Byte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For </a:t>
            </a:r>
            <a:r>
              <a:rPr lang="en-US" b="1" dirty="0">
                <a:latin typeface="Consolas" pitchFamily="49" charset="0"/>
                <a:cs typeface="Consolas" pitchFamily="49" charset="0"/>
              </a:rPr>
              <a:t>Char16</a:t>
            </a:r>
            <a:r>
              <a:rPr lang="en-US" dirty="0" smtClean="0"/>
              <a:t> use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System.Char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  <a:p>
            <a:pPr lvl="1"/>
            <a:r>
              <a:rPr lang="en-US" dirty="0" smtClean="0"/>
              <a:t>For </a:t>
            </a:r>
            <a:r>
              <a:rPr lang="en-US" b="1" dirty="0" err="1" smtClean="0">
                <a:latin typeface="Consolas" pitchFamily="49" charset="0"/>
                <a:cs typeface="Consolas" pitchFamily="49" charset="0"/>
              </a:rPr>
              <a:t>IInspectable</a:t>
            </a:r>
            <a:r>
              <a:rPr lang="en-US" dirty="0" smtClean="0"/>
              <a:t> use </a:t>
            </a:r>
            <a:r>
              <a:rPr lang="en-US" b="1" dirty="0" err="1">
                <a:latin typeface="Consolas" pitchFamily="49" charset="0"/>
                <a:cs typeface="Consolas" pitchFamily="49" charset="0"/>
              </a:rPr>
              <a:t>System.Object</a:t>
            </a:r>
            <a:endParaRPr lang="en-US" b="1" dirty="0">
              <a:latin typeface="Consolas" pitchFamily="49" charset="0"/>
              <a:cs typeface="Consolas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7728386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Visual Studio Live! Las Vegas 2013">
  <a:themeElements>
    <a:clrScheme name="">
      <a:dk1>
        <a:srgbClr val="000000"/>
      </a:dk1>
      <a:lt1>
        <a:srgbClr val="FFFFFF"/>
      </a:lt1>
      <a:dk2>
        <a:srgbClr val="000080"/>
      </a:dk2>
      <a:lt2>
        <a:srgbClr val="FFFF00"/>
      </a:lt2>
      <a:accent1>
        <a:srgbClr val="000080"/>
      </a:accent1>
      <a:accent2>
        <a:srgbClr val="3333CC"/>
      </a:accent2>
      <a:accent3>
        <a:srgbClr val="AAAAC0"/>
      </a:accent3>
      <a:accent4>
        <a:srgbClr val="DADADA"/>
      </a:accent4>
      <a:accent5>
        <a:srgbClr val="AAAAC0"/>
      </a:accent5>
      <a:accent6>
        <a:srgbClr val="2D2DB9"/>
      </a:accent6>
      <a:hlink>
        <a:srgbClr val="6699FF"/>
      </a:hlink>
      <a:folHlink>
        <a:srgbClr val="CC0000"/>
      </a:folHlink>
    </a:clrScheme>
    <a:fontScheme name="Visual Studio Live! Las Vegas 2012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triangle" w="med" len="med"/>
          <a:tailEnd type="triangl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6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Lucida Console" pitchFamily="49" charset="0"/>
          </a:defRPr>
        </a:defPPr>
      </a:lstStyle>
    </a:lnDef>
  </a:objectDefaults>
  <a:extraClrSchemeLst>
    <a:extraClrScheme>
      <a:clrScheme name="Visual Studio Live! Las Vegas 2012 1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33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Visual Studio Live! Las Vegas 2012 3">
        <a:dk1>
          <a:srgbClr val="000000"/>
        </a:dk1>
        <a:lt1>
          <a:srgbClr val="FFFFCC"/>
        </a:lt1>
        <a:dk2>
          <a:srgbClr val="999933"/>
        </a:dk2>
        <a:lt2>
          <a:srgbClr val="808000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4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5">
        <a:dk1>
          <a:srgbClr val="000000"/>
        </a:dk1>
        <a:lt1>
          <a:srgbClr val="FFFFFF"/>
        </a:lt1>
        <a:dk2>
          <a:srgbClr val="000000"/>
        </a:dk2>
        <a:lt2>
          <a:srgbClr val="9F9F9F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6">
        <a:dk1>
          <a:srgbClr val="000000"/>
        </a:dk1>
        <a:lt1>
          <a:srgbClr val="FFFFFF"/>
        </a:lt1>
        <a:dk2>
          <a:srgbClr val="000000"/>
        </a:dk2>
        <a:lt2>
          <a:srgbClr val="868686"/>
        </a:lt2>
        <a:accent1>
          <a:srgbClr val="CBCBCB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005CE7"/>
        </a:accent6>
        <a:hlink>
          <a:srgbClr val="FF0033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Visual Studio Live! Las Vegas 2012 7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1149</Words>
  <Application>Microsoft Office PowerPoint</Application>
  <PresentationFormat>On-screen Show (4:3)</PresentationFormat>
  <Paragraphs>189</Paragraphs>
  <Slides>20</Slides>
  <Notes>20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29" baseType="lpstr">
      <vt:lpstr>Arial</vt:lpstr>
      <vt:lpstr>Arial Black</vt:lpstr>
      <vt:lpstr>Consolas</vt:lpstr>
      <vt:lpstr>Franklin Gothic Medium</vt:lpstr>
      <vt:lpstr>Lucida Console</vt:lpstr>
      <vt:lpstr>Times</vt:lpstr>
      <vt:lpstr>Times New Roman</vt:lpstr>
      <vt:lpstr>Wingdings</vt:lpstr>
      <vt:lpstr>Visual Studio Live! Las Vegas 2013</vt:lpstr>
      <vt:lpstr>Building a Windows Runtime Component with C#</vt:lpstr>
      <vt:lpstr>PowerPoint Presentation</vt:lpstr>
      <vt:lpstr>Agenda</vt:lpstr>
      <vt:lpstr>What is the Windows Runtime</vt:lpstr>
      <vt:lpstr>Why?</vt:lpstr>
      <vt:lpstr>The Rules</vt:lpstr>
      <vt:lpstr>Building a Component</vt:lpstr>
      <vt:lpstr>Using a Component</vt:lpstr>
      <vt:lpstr>Basic Types</vt:lpstr>
      <vt:lpstr>Other Types</vt:lpstr>
      <vt:lpstr>Other Types - Collections</vt:lpstr>
      <vt:lpstr>Other Types - Arrays</vt:lpstr>
      <vt:lpstr>Other Types – Array Usage</vt:lpstr>
      <vt:lpstr>Method Overloads</vt:lpstr>
      <vt:lpstr>Events</vt:lpstr>
      <vt:lpstr>Exceptions</vt:lpstr>
      <vt:lpstr>Async Operations</vt:lpstr>
      <vt:lpstr>Async Helpers</vt:lpstr>
      <vt:lpstr>Conclusion</vt:lpstr>
      <vt:lpstr>Resources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2013-03-28T06:09:50Z</dcterms:created>
  <dcterms:modified xsi:type="dcterms:W3CDTF">2013-03-28T06:09:58Z</dcterms:modified>
</cp:coreProperties>
</file>