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8" r:id="rId2"/>
    <p:sldId id="261" r:id="rId3"/>
    <p:sldId id="262" r:id="rId4"/>
    <p:sldId id="263" r:id="rId5"/>
    <p:sldId id="264" r:id="rId6"/>
    <p:sldId id="281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4" r:id="rId15"/>
    <p:sldId id="272" r:id="rId16"/>
    <p:sldId id="275" r:id="rId17"/>
    <p:sldId id="273" r:id="rId18"/>
    <p:sldId id="282" r:id="rId19"/>
    <p:sldId id="276" r:id="rId20"/>
    <p:sldId id="277" r:id="rId21"/>
    <p:sldId id="279" r:id="rId22"/>
    <p:sldId id="280" r:id="rId23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1" autoAdjust="0"/>
    <p:restoredTop sz="80355" autoAdjust="0"/>
  </p:normalViewPr>
  <p:slideViewPr>
    <p:cSldViewPr>
      <p:cViewPr varScale="1">
        <p:scale>
          <a:sx n="128" d="100"/>
          <a:sy n="128" d="100"/>
        </p:scale>
        <p:origin x="468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836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3746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 sz="1300" b="1" dirty="0">
                <a:latin typeface="Arial" pitchFamily="34" charset="0"/>
                <a:cs typeface="Arial" pitchFamily="34" charset="0"/>
              </a:rPr>
              <a:t>Visual Studio Live! Chicago 2014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5686213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43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7A2ECFD-0169-4599-A79A-8C44AB4A932C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E326DE0-BACA-4EA0-B73F-CC7DC1D7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38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950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723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6503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760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10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9086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9178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8230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8483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178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316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8012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89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220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564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535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709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720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665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397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7500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939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sual Studio Live! Chicago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8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7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sual Studio Live! Washington, D.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5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9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07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25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7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5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7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51E94-D08C-431E-88FC-7EB62E529A19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641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1807944"/>
            <a:ext cx="7343775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sz="4000" b="1" dirty="0" smtClean="0">
                <a:solidFill>
                  <a:srgbClr val="FFFF00"/>
                </a:solidFill>
              </a:rPr>
              <a:t>Performance and Diagnostics Hub in Visual Studio 2013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24200" y="2800350"/>
            <a:ext cx="4886325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2400" b="1" dirty="0" err="1" smtClean="0">
                <a:solidFill>
                  <a:srgbClr val="FFFF00"/>
                </a:solidFill>
                <a:latin typeface="Arial" charset="0"/>
                <a:cs typeface="+mn-cs"/>
              </a:rPr>
              <a:t>Sr</a:t>
            </a: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 Program Manager, Microsoft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</a:rPr>
              <a:t>@BrianPeek</a:t>
            </a:r>
          </a:p>
          <a:p>
            <a:pPr algn="r" eaLnBrk="1" hangingPunct="1">
              <a:defRPr/>
            </a:pPr>
            <a:r>
              <a:rPr lang="en-US" sz="2400" b="1" smtClean="0">
                <a:solidFill>
                  <a:srgbClr val="FFFF00"/>
                </a:solidFill>
                <a:latin typeface="Arial" charset="0"/>
                <a:cs typeface="+mn-cs"/>
              </a:rPr>
              <a:t>brpeek@microsoft.com</a:t>
            </a:r>
            <a:endParaRPr lang="en-US" sz="2400" b="1" dirty="0">
              <a:solidFill>
                <a:srgbClr val="FFFF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313" y="4095750"/>
            <a:ext cx="23632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sz="2000" dirty="0">
                <a:latin typeface="Arial" charset="0"/>
              </a:rPr>
              <a:t>Level: 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Intermediate</a:t>
            </a:r>
          </a:p>
          <a:p>
            <a:pPr algn="r"/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Memory usage by DOM or Type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646" y="1733550"/>
            <a:ext cx="7376708" cy="299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44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Function Timing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 JavaScript methods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40" y="1851423"/>
            <a:ext cx="820276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30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CPU is interrupted at set intervals</a:t>
            </a:r>
          </a:p>
          <a:p>
            <a:r>
              <a:rPr lang="en-US" dirty="0" smtClean="0"/>
              <a:t>Function call stack is collected</a:t>
            </a:r>
          </a:p>
          <a:p>
            <a:r>
              <a:rPr lang="en-US" dirty="0" smtClean="0"/>
              <a:t>Exclusive sample count == method currently executing</a:t>
            </a:r>
          </a:p>
          <a:p>
            <a:r>
              <a:rPr lang="en-US" dirty="0" smtClean="0"/>
              <a:t>Inclusive sample count == any method on the call stack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46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Surprise!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77864"/>
            <a:ext cx="4343400" cy="2683371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en-US" dirty="0"/>
              <a:t>These tools are built into IE11</a:t>
            </a:r>
          </a:p>
          <a:p>
            <a:r>
              <a:rPr lang="en-US" dirty="0"/>
              <a:t>Press F12!</a:t>
            </a:r>
          </a:p>
          <a:p>
            <a:r>
              <a:rPr lang="en-US" dirty="0"/>
              <a:t>Use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performance.mark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dirty="0"/>
              <a:t>to set user marks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123950"/>
            <a:ext cx="4114800" cy="350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6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CPU Usage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CPU usage by method</a:t>
            </a:r>
          </a:p>
          <a:p>
            <a:r>
              <a:rPr lang="en-US" dirty="0" smtClean="0"/>
              <a:t>Replacing the CPU Sampling tool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287874"/>
            <a:ext cx="7911358" cy="232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7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XAML UI Responsiveness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 view of various XAML events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251" y="1710943"/>
            <a:ext cx="6879498" cy="302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6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Usage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Shows objects by type and memory consumption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94" y="2266950"/>
            <a:ext cx="7621011" cy="232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74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Consumption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 view of CPU and network usage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" y="1733550"/>
            <a:ext cx="6934200" cy="303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1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Wizard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Profile Desktop and Web apps in various ways</a:t>
            </a:r>
          </a:p>
          <a:p>
            <a:r>
              <a:rPr lang="en-US" dirty="0" smtClean="0"/>
              <a:t>Can only one run item at a time</a:t>
            </a:r>
          </a:p>
          <a:p>
            <a:r>
              <a:rPr lang="en-US" dirty="0" smtClean="0"/>
              <a:t>Similar output to the previous examples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2075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Attach to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tools can also be used to attach to existing processes or installed applications</a:t>
            </a:r>
          </a:p>
          <a:p>
            <a:r>
              <a:rPr lang="en-US" dirty="0" smtClean="0"/>
              <a:t>Based on app selected, tools will be enabled or disabled (XAML vs. </a:t>
            </a:r>
            <a:r>
              <a:rPr lang="en-US" dirty="0" err="1" smtClean="0"/>
              <a:t>WinJS</a:t>
            </a:r>
            <a:r>
              <a:rPr lang="en-US" dirty="0" smtClean="0"/>
              <a:t> vs. native/desktop/web)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74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aseline="0" dirty="0" smtClean="0"/>
              <a:t>Overview of the hub</a:t>
            </a:r>
          </a:p>
          <a:p>
            <a:r>
              <a:rPr lang="en-US" baseline="0" dirty="0" smtClean="0"/>
              <a:t>Examples of how to use it</a:t>
            </a:r>
          </a:p>
        </p:txBody>
      </p:sp>
    </p:spTree>
    <p:extLst>
      <p:ext uri="{BB962C8B-B14F-4D97-AF65-F5344CB8AC3E}">
        <p14:creationId xmlns:p14="http://schemas.microsoft.com/office/powerpoint/2010/main" val="397441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Tools can be run from the command line (VSPerf.exe)</a:t>
            </a:r>
          </a:p>
          <a:p>
            <a:pPr lvl="1"/>
            <a:r>
              <a:rPr lang="en-US" dirty="0" smtClean="0"/>
              <a:t>Part of the free Remote Tools for Visual Studio package</a:t>
            </a:r>
          </a:p>
          <a:p>
            <a:pPr lvl="1"/>
            <a:r>
              <a:rPr lang="en-US" dirty="0" smtClean="0"/>
              <a:t>Copy installer from &lt;</a:t>
            </a:r>
            <a:r>
              <a:rPr lang="en-US" dirty="0" err="1" smtClean="0"/>
              <a:t>VSDir</a:t>
            </a:r>
            <a:r>
              <a:rPr lang="en-US" dirty="0" smtClean="0"/>
              <a:t>&gt;\Team Tools\Performance Tools\Setups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7007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these tools to create fast, fluid applications</a:t>
            </a:r>
            <a:r>
              <a:rPr lang="en-US" dirty="0"/>
              <a:t> </a:t>
            </a:r>
            <a:r>
              <a:rPr lang="en-US" dirty="0" smtClean="0"/>
              <a:t>and websites</a:t>
            </a:r>
          </a:p>
          <a:p>
            <a:r>
              <a:rPr lang="en-US" dirty="0" smtClean="0"/>
              <a:t>Don’t forget that the JavaScript tools live in IE11!</a:t>
            </a:r>
          </a:p>
        </p:txBody>
      </p:sp>
    </p:spTree>
    <p:extLst>
      <p:ext uri="{BB962C8B-B14F-4D97-AF65-F5344CB8AC3E}">
        <p14:creationId xmlns:p14="http://schemas.microsoft.com/office/powerpoint/2010/main" val="251156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http://www.brianpeek.com/</a:t>
            </a:r>
          </a:p>
          <a:p>
            <a:r>
              <a:rPr lang="en-US" dirty="0" smtClean="0"/>
              <a:t>More Information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http://bit.ly/PerfDiagHub</a:t>
            </a:r>
          </a:p>
          <a:p>
            <a:endParaRPr lang="en-US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01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It?</a:t>
            </a:r>
            <a:endParaRPr lang="en-US" dirty="0"/>
          </a:p>
        </p:txBody>
      </p:sp>
      <p:pic>
        <p:nvPicPr>
          <p:cNvPr id="5" name="Picture 2" descr="http://blogs.msdn.com/cfs-filesystemfile.ashx/__key/communityserver-blogs-components-weblogfiles/00-00-00-45-92-metablogapi/1663.DebugMenu_5F00_055757DB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31642"/>
            <a:ext cx="2810891" cy="151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blogs.msdn.com/cfs-filesystemfile.ashx/__key/communityserver-blogs-components-weblogfiles/00-00-00-45-92-metablogapi/6607.DiagnosticsHub_5F00_7238BBD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221" y="1115715"/>
            <a:ext cx="5498154" cy="357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876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What Tools</a:t>
            </a:r>
            <a:r>
              <a:rPr lang="en-US" baseline="0" dirty="0" smtClean="0"/>
              <a:t>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JavaScript Memory</a:t>
            </a:r>
          </a:p>
          <a:p>
            <a:pPr lvl="1"/>
            <a:r>
              <a:rPr lang="en-US" dirty="0" smtClean="0"/>
              <a:t>Understand memory usage and find leaks in Windows Store JS apps</a:t>
            </a:r>
          </a:p>
          <a:p>
            <a:r>
              <a:rPr lang="en-US" dirty="0" smtClean="0"/>
              <a:t>HTML</a:t>
            </a:r>
            <a:r>
              <a:rPr lang="en-US" baseline="0" dirty="0" smtClean="0"/>
              <a:t> UI Responsiveness</a:t>
            </a:r>
          </a:p>
          <a:p>
            <a:pPr lvl="1"/>
            <a:r>
              <a:rPr lang="en-US" dirty="0" smtClean="0"/>
              <a:t>Isolate UI performance issues in Windows Store JS apps</a:t>
            </a:r>
            <a:endParaRPr lang="en-US" baseline="0" dirty="0" smtClean="0"/>
          </a:p>
          <a:p>
            <a:r>
              <a:rPr lang="en-US" baseline="0" dirty="0" smtClean="0"/>
              <a:t>XAML UI Responsiveness</a:t>
            </a:r>
          </a:p>
          <a:p>
            <a:pPr lvl="1">
              <a:defRPr/>
            </a:pPr>
            <a:r>
              <a:rPr lang="en-US" dirty="0"/>
              <a:t>Isolate UI performance issues in Windows Store XAML apps</a:t>
            </a:r>
          </a:p>
        </p:txBody>
      </p:sp>
    </p:spTree>
    <p:extLst>
      <p:ext uri="{BB962C8B-B14F-4D97-AF65-F5344CB8AC3E}">
        <p14:creationId xmlns:p14="http://schemas.microsoft.com/office/powerpoint/2010/main" val="4790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Tools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Energy Consumption</a:t>
            </a:r>
          </a:p>
          <a:p>
            <a:pPr lvl="1"/>
            <a:r>
              <a:rPr lang="en-US" dirty="0"/>
              <a:t>Estimate energy usage by your app</a:t>
            </a:r>
          </a:p>
          <a:p>
            <a:r>
              <a:rPr lang="en-US" dirty="0"/>
              <a:t>CPU </a:t>
            </a:r>
            <a:r>
              <a:rPr lang="en-US" dirty="0" smtClean="0"/>
              <a:t>Usage</a:t>
            </a:r>
            <a:endParaRPr lang="en-US" dirty="0"/>
          </a:p>
          <a:p>
            <a:pPr lvl="1"/>
            <a:r>
              <a:rPr lang="en-US" dirty="0"/>
              <a:t>Collects data about .NET or C++ CPU usage</a:t>
            </a:r>
          </a:p>
          <a:p>
            <a:r>
              <a:rPr lang="en-US" dirty="0"/>
              <a:t>JavaScript </a:t>
            </a:r>
            <a:r>
              <a:rPr lang="en-US" dirty="0" smtClean="0"/>
              <a:t>Function Timing</a:t>
            </a:r>
            <a:endParaRPr lang="en-US" dirty="0"/>
          </a:p>
          <a:p>
            <a:pPr lvl="1"/>
            <a:r>
              <a:rPr lang="en-US" dirty="0"/>
              <a:t>Uses instrumentation to collect timing information about JS function calls</a:t>
            </a:r>
          </a:p>
          <a:p>
            <a:r>
              <a:rPr lang="en-US" dirty="0"/>
              <a:t>Performance Wizard</a:t>
            </a:r>
          </a:p>
          <a:p>
            <a:pPr lvl="1"/>
            <a:r>
              <a:rPr lang="en-US" dirty="0"/>
              <a:t>Profiles desktop and server </a:t>
            </a:r>
            <a:r>
              <a:rPr lang="en-US" dirty="0" smtClean="0"/>
              <a:t>apps</a:t>
            </a:r>
          </a:p>
          <a:p>
            <a:r>
              <a:rPr lang="en-US" dirty="0" smtClean="0"/>
              <a:t>Memory Usage</a:t>
            </a:r>
          </a:p>
          <a:p>
            <a:pPr lvl="1"/>
            <a:r>
              <a:rPr lang="en-US" dirty="0" smtClean="0"/>
              <a:t>Find memory leaks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01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4029806"/>
              </p:ext>
            </p:extLst>
          </p:nvPr>
        </p:nvGraphicFramePr>
        <p:xfrm>
          <a:off x="1981200" y="209550"/>
          <a:ext cx="4717342" cy="4709160"/>
        </p:xfrm>
        <a:graphic>
          <a:graphicData uri="http://schemas.openxmlformats.org/drawingml/2006/table">
            <a:tbl>
              <a:tblPr firstRow="1" firstCol="1" bandCol="1">
                <a:tableStyleId>{5C22544A-7EE6-4342-B048-85BDC9FD1C3A}</a:tableStyleId>
              </a:tblPr>
              <a:tblGrid>
                <a:gridCol w="2783878"/>
                <a:gridCol w="322244"/>
                <a:gridCol w="322244"/>
                <a:gridCol w="322244"/>
                <a:gridCol w="322244"/>
                <a:gridCol w="322244"/>
                <a:gridCol w="322244"/>
              </a:tblGrid>
              <a:tr h="17424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Feature</a:t>
                      </a:r>
                      <a:r>
                        <a:rPr lang="en-US" baseline="0" dirty="0" smtClean="0"/>
                        <a:t> Matrix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Store JavaScript</a:t>
                      </a:r>
                      <a:endParaRPr lang="en-US" dirty="0"/>
                    </a:p>
                  </a:txBody>
                  <a:tcPr vert="vert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Store XAML</a:t>
                      </a:r>
                      <a:endParaRPr lang="en-US" dirty="0"/>
                    </a:p>
                  </a:txBody>
                  <a:tcPr vert="vert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Desktop</a:t>
                      </a:r>
                      <a:endParaRPr lang="en-US" dirty="0"/>
                    </a:p>
                  </a:txBody>
                  <a:tcPr vert="vert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Web</a:t>
                      </a:r>
                      <a:endParaRPr lang="en-US" dirty="0"/>
                    </a:p>
                  </a:txBody>
                  <a:tcPr vert="vert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IE on </a:t>
                      </a:r>
                      <a:r>
                        <a:rPr lang="en-US" dirty="0" err="1" smtClean="0"/>
                        <a:t>WinPhone</a:t>
                      </a:r>
                      <a:endParaRPr lang="en-US" dirty="0"/>
                    </a:p>
                  </a:txBody>
                  <a:tcPr vert="vert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IE on Windows</a:t>
                      </a:r>
                      <a:endParaRPr lang="en-US" dirty="0"/>
                    </a:p>
                  </a:txBody>
                  <a:tcPr vert="vert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JavaScript</a:t>
                      </a:r>
                      <a:r>
                        <a:rPr lang="en-US" baseline="0" dirty="0" smtClean="0"/>
                        <a:t> Memory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JavaScript Function Timing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HTML UI Responsiveness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XAML UI Responsiveness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Energy Consumption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CPU Usage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Performance Wizard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Memory Usage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86600" y="209550"/>
            <a:ext cx="1981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Store = Windows Phone 8.1 and Windows Store</a:t>
            </a:r>
          </a:p>
          <a:p>
            <a:endParaRPr lang="en-US" dirty="0"/>
          </a:p>
          <a:p>
            <a:r>
              <a:rPr lang="en-US" dirty="0" smtClean="0"/>
              <a:t>Store XAML = C#, VB and C++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b="1" dirty="0" smtClean="0"/>
              <a:t>Note: </a:t>
            </a:r>
            <a:r>
              <a:rPr lang="en-US" dirty="0" smtClean="0"/>
              <a:t>With VS2013 Update 2, you can run multiple tools at the same time</a:t>
            </a:r>
          </a:p>
        </p:txBody>
      </p:sp>
    </p:spTree>
    <p:extLst>
      <p:ext uri="{BB962C8B-B14F-4D97-AF65-F5344CB8AC3E}">
        <p14:creationId xmlns:p14="http://schemas.microsoft.com/office/powerpoint/2010/main" val="611675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HTML UI Responsiveness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 view of HTML events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248" y="1707008"/>
            <a:ext cx="6519503" cy="304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0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a </a:t>
            </a:r>
            <a:r>
              <a:rPr lang="en-US" dirty="0" err="1" smtClean="0">
                <a:solidFill>
                  <a:srgbClr val="FFC000"/>
                </a:solidFill>
              </a:rPr>
              <a:t>LoggingChannel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named </a:t>
            </a:r>
            <a:r>
              <a:rPr lang="en-US" dirty="0" err="1" smtClean="0">
                <a:solidFill>
                  <a:srgbClr val="FFC000"/>
                </a:solidFill>
              </a:rPr>
              <a:t>UserMarksChannel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/>
              <a:t>Call </a:t>
            </a:r>
            <a:r>
              <a:rPr lang="en-US" dirty="0" err="1" smtClean="0">
                <a:solidFill>
                  <a:srgbClr val="FFC000"/>
                </a:solidFill>
              </a:rPr>
              <a:t>logMessage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with a message and </a:t>
            </a:r>
            <a:r>
              <a:rPr lang="en-US" dirty="0" err="1" smtClean="0">
                <a:solidFill>
                  <a:srgbClr val="FFC000"/>
                </a:solidFill>
              </a:rPr>
              <a:t>LoggingLevel.Information</a:t>
            </a:r>
            <a:endParaRPr lang="en-US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46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snapshot of memory usage at any point</a:t>
            </a:r>
          </a:p>
          <a:p>
            <a:r>
              <a:rPr lang="en-US" dirty="0" smtClean="0"/>
              <a:t>Compare against previous snapshots if available</a:t>
            </a:r>
          </a:p>
          <a:p>
            <a:r>
              <a:rPr lang="en-US" dirty="0" smtClean="0"/>
              <a:t>Shows memory usage by DOM, types, and roots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00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Chicago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571</Words>
  <Application>Microsoft Office PowerPoint</Application>
  <PresentationFormat>On-screen Show (16:9)</PresentationFormat>
  <Paragraphs>151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Consolas</vt:lpstr>
      <vt:lpstr>Times New Roman</vt:lpstr>
      <vt:lpstr>Wingdings</vt:lpstr>
      <vt:lpstr>Visual Studio Live! Chicago 2014</vt:lpstr>
      <vt:lpstr>PowerPoint Presentation</vt:lpstr>
      <vt:lpstr>Agenda</vt:lpstr>
      <vt:lpstr>Where Is It?</vt:lpstr>
      <vt:lpstr>What Tools Exist?</vt:lpstr>
      <vt:lpstr>What Tools Exist?</vt:lpstr>
      <vt:lpstr>PowerPoint Presentation</vt:lpstr>
      <vt:lpstr>HTML UI Responsiveness</vt:lpstr>
      <vt:lpstr>User Marks</vt:lpstr>
      <vt:lpstr>JavaScript Memory</vt:lpstr>
      <vt:lpstr>JavaScript Memory</vt:lpstr>
      <vt:lpstr>JavaScript Function Timing</vt:lpstr>
      <vt:lpstr>Sampling</vt:lpstr>
      <vt:lpstr>Surprise!</vt:lpstr>
      <vt:lpstr>CPU Usage</vt:lpstr>
      <vt:lpstr>XAML UI Responsiveness</vt:lpstr>
      <vt:lpstr>Memory Usage</vt:lpstr>
      <vt:lpstr>Energy Consumption</vt:lpstr>
      <vt:lpstr>Performance Wizard</vt:lpstr>
      <vt:lpstr>Attach to App</vt:lpstr>
      <vt:lpstr>Additional Notes</vt:lpstr>
      <vt:lpstr>Conclusion</vt:lpstr>
      <vt:lpstr>Resources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2014-05-15T17:10:35Z</dcterms:created>
  <dcterms:modified xsi:type="dcterms:W3CDTF">2014-05-15T17:10:37Z</dcterms:modified>
</cp:coreProperties>
</file>