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8" r:id="rId2"/>
    <p:sldId id="259" r:id="rId3"/>
    <p:sldId id="276" r:id="rId4"/>
    <p:sldId id="260" r:id="rId5"/>
    <p:sldId id="277" r:id="rId6"/>
    <p:sldId id="267" r:id="rId7"/>
    <p:sldId id="280" r:id="rId8"/>
    <p:sldId id="268" r:id="rId9"/>
    <p:sldId id="262" r:id="rId10"/>
    <p:sldId id="269" r:id="rId11"/>
    <p:sldId id="270" r:id="rId12"/>
    <p:sldId id="271" r:id="rId13"/>
    <p:sldId id="273" r:id="rId14"/>
    <p:sldId id="281" r:id="rId15"/>
    <p:sldId id="274" r:id="rId16"/>
    <p:sldId id="282" r:id="rId17"/>
    <p:sldId id="272" r:id="rId18"/>
    <p:sldId id="283" r:id="rId19"/>
    <p:sldId id="265" r:id="rId20"/>
    <p:sldId id="278" r:id="rId21"/>
    <p:sldId id="279" r:id="rId22"/>
    <p:sldId id="266" r:id="rId23"/>
    <p:sldId id="275" r:id="rId24"/>
  </p:sldIdLst>
  <p:sldSz cx="9144000" cy="5143500" type="screen16x9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535A8C2-503D-41AD-8948-1D966C96E2E1}">
          <p14:sldIdLst>
            <p14:sldId id="258"/>
            <p14:sldId id="259"/>
            <p14:sldId id="276"/>
          </p14:sldIdLst>
        </p14:section>
        <p14:section name="Frameworks" id="{79E6FEE6-8BEF-4974-A201-7A52EA6DF88E}">
          <p14:sldIdLst>
            <p14:sldId id="260"/>
            <p14:sldId id="277"/>
            <p14:sldId id="267"/>
            <p14:sldId id="280"/>
            <p14:sldId id="268"/>
          </p14:sldIdLst>
        </p14:section>
        <p14:section name="Middleware" id="{2A498B8A-B9D2-4B2D-BCD0-E2306545BE87}">
          <p14:sldIdLst>
            <p14:sldId id="262"/>
            <p14:sldId id="269"/>
            <p14:sldId id="270"/>
          </p14:sldIdLst>
        </p14:section>
        <p14:section name="Engines" id="{C917F423-D939-474D-9BC4-A38CEB02898E}">
          <p14:sldIdLst>
            <p14:sldId id="271"/>
            <p14:sldId id="273"/>
            <p14:sldId id="281"/>
            <p14:sldId id="274"/>
            <p14:sldId id="282"/>
            <p14:sldId id="272"/>
            <p14:sldId id="283"/>
          </p14:sldIdLst>
        </p14:section>
        <p14:section name="More" id="{0CA866D3-3C94-4E68-BA34-E1A07054589F}">
          <p14:sldIdLst>
            <p14:sldId id="265"/>
            <p14:sldId id="278"/>
            <p14:sldId id="279"/>
            <p14:sldId id="266"/>
            <p14:sldId id="27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5" autoAdjust="0"/>
    <p:restoredTop sz="78766" autoAdjust="0"/>
  </p:normalViewPr>
  <p:slideViewPr>
    <p:cSldViewPr>
      <p:cViewPr varScale="1">
        <p:scale>
          <a:sx n="138" d="100"/>
          <a:sy n="138" d="100"/>
        </p:scale>
        <p:origin x="456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1788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3746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r>
              <a:rPr lang="en-US" sz="1300" b="1" dirty="0">
                <a:latin typeface="Arial" pitchFamily="34" charset="0"/>
                <a:cs typeface="Arial" pitchFamily="34" charset="0"/>
              </a:rPr>
              <a:t>Visual Studio Live! Washington, D.C 2014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5686213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43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7A2ECFD-0169-4599-A79A-8C44AB4A932C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E326DE0-BACA-4EA0-B73F-CC7DC1D7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38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3950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186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444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7572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9591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37836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636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607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4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636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6353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2154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9170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0667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398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7959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917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65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9375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708" indent="-174708">
              <a:buFontTx/>
              <a:buChar char="-"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7538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125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150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810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Visual Studio Live! D.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8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7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sual Studio Live! Washington, D.C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5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9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07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2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7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5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51E94-D08C-431E-88FC-7EB62E529A19}" type="datetimeFigureOut">
              <a:rPr lang="en-US" smtClean="0"/>
              <a:t>10/13/2014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64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SkyDrive\Documents\Sessions\VSLive\Videos\Unreal%20Engine%202014%20-%20Showcase%20Reel.mp4" TargetMode="External"/><Relationship Id="rId1" Type="http://schemas.microsoft.com/office/2007/relationships/media" Target="file:///C:\Users\Brian\SkyDrive\Documents\Sessions\VSLive\Videos\Unreal%20Engine%202014%20-%20Showcase%20Reel.mp4" TargetMode="External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SkyDrive\Documents\Sessions\VSLive\Videos\CRYENGINE%20Free%20SDK%20Showcase%20Trailer%20-%20GDC%202014.mp4" TargetMode="External"/><Relationship Id="rId1" Type="http://schemas.microsoft.com/office/2007/relationships/media" Target="file:///C:\Users\Brian\SkyDrive\Documents\Sessions\VSLive\Videos\CRYENGINE%20Free%20SDK%20Showcase%20Trailer%20-%20GDC%202014.mp4" TargetMode="External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SkyDrive\Documents\Sessions\VSLive\Videos\Unite%202014%20Highlight%20Reel.mp4" TargetMode="External"/><Relationship Id="rId1" Type="http://schemas.microsoft.com/office/2007/relationships/media" Target="file:///C:\Users\Brian\SkyDrive\Documents\Sessions\VSLive\Videos\Unite%202014%20Highlight%20Reel.mp4" TargetMode="External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Brian\SkyDrive\Documents\Sessions\VSLive\Videos\This%20Is%20MonoGame%202014.mp4" TargetMode="External"/><Relationship Id="rId1" Type="http://schemas.microsoft.com/office/2007/relationships/media" Target="file:///C:\Users\Brian\SkyDrive\Documents\Sessions\VSLive\Videos\This%20Is%20MonoGame%202014.mp4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1503144"/>
            <a:ext cx="7343775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sz="4000" b="1" dirty="0" smtClean="0">
                <a:solidFill>
                  <a:srgbClr val="FFFF00"/>
                </a:solidFill>
              </a:rPr>
              <a:t>Building Games for Windows and Windows Phone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022725" y="2527081"/>
            <a:ext cx="3987800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Microsoft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</a:rPr>
              <a:t>brpeek@microsoft.com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@BrianPeek</a:t>
            </a:r>
            <a:endParaRPr lang="en-US" sz="2400" b="1" dirty="0">
              <a:solidFill>
                <a:srgbClr val="FFFF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6828919" y="4400550"/>
            <a:ext cx="23632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sz="2000" dirty="0">
                <a:latin typeface="Arial" charset="0"/>
              </a:rPr>
              <a:t>Level: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Intermediate</a:t>
            </a: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Marmalade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Low-level wrapper over audio/video/input, high-level wrapper for 2D and 3D animation</a:t>
            </a:r>
          </a:p>
          <a:p>
            <a:r>
              <a:rPr lang="en-US" dirty="0" smtClean="0"/>
              <a:t>Language: C++</a:t>
            </a:r>
          </a:p>
          <a:p>
            <a:r>
              <a:rPr lang="en-US" dirty="0" smtClean="0"/>
              <a:t>Price: Free (Plus/Pro licenses available at a cost)</a:t>
            </a:r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Windows Desktop/Phone/Store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smtClean="0"/>
              <a:t>Blackberry</a:t>
            </a:r>
          </a:p>
          <a:p>
            <a:pPr lvl="1"/>
            <a:r>
              <a:rPr lang="en-US" dirty="0" smtClean="0"/>
              <a:t>Mac</a:t>
            </a:r>
          </a:p>
          <a:p>
            <a:pPr lvl="1"/>
            <a:endParaRPr lang="en-US" dirty="0" smtClean="0"/>
          </a:p>
        </p:txBody>
      </p:sp>
      <p:pic>
        <p:nvPicPr>
          <p:cNvPr id="3074" name="Picture 2" descr="Hom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5" y="158355"/>
            <a:ext cx="4972050" cy="95250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0" y="4774168"/>
            <a:ext cx="40924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C000"/>
                </a:solidFill>
              </a:rPr>
              <a:t>http://</a:t>
            </a:r>
            <a:r>
              <a:rPr lang="en-US" b="1" dirty="0">
                <a:solidFill>
                  <a:srgbClr val="FFC000"/>
                </a:solidFill>
              </a:rPr>
              <a:t>www.madewithmarmalade.com/</a:t>
            </a:r>
          </a:p>
        </p:txBody>
      </p:sp>
    </p:spTree>
    <p:extLst>
      <p:ext uri="{BB962C8B-B14F-4D97-AF65-F5344CB8AC3E}">
        <p14:creationId xmlns:p14="http://schemas.microsoft.com/office/powerpoint/2010/main" val="4138674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Cocos2d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Exists in several versions</a:t>
            </a:r>
          </a:p>
          <a:p>
            <a:pPr lvl="1"/>
            <a:r>
              <a:rPr lang="en-US" dirty="0" smtClean="0"/>
              <a:t>Cocos2d-x, Cocos2d-XNA, Cocos2d-htm5, and more</a:t>
            </a:r>
          </a:p>
          <a:p>
            <a:r>
              <a:rPr lang="en-US" dirty="0" smtClean="0"/>
              <a:t>Provides a nice framework for the basics as well as support for</a:t>
            </a:r>
            <a:br>
              <a:rPr lang="en-US" dirty="0" smtClean="0"/>
            </a:br>
            <a:r>
              <a:rPr lang="en-US" dirty="0" smtClean="0"/>
              <a:t>building GUIs, physics, scripting languages, editors, etc.</a:t>
            </a:r>
          </a:p>
          <a:p>
            <a:r>
              <a:rPr lang="en-US" dirty="0" smtClean="0"/>
              <a:t>Language: C++, JavaScript, C#/XNA</a:t>
            </a:r>
          </a:p>
          <a:p>
            <a:r>
              <a:rPr lang="en-US" dirty="0" smtClean="0"/>
              <a:t>Price: Free</a:t>
            </a:r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/>
              <a:t>Windows Desktop/Phone/Store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smtClean="0"/>
              <a:t>OS X</a:t>
            </a:r>
          </a:p>
          <a:p>
            <a:r>
              <a:rPr lang="en-US" dirty="0" smtClean="0"/>
              <a:t>Cocos2d has been ported to a variety of other frameworks, including XNA/MonoGame</a:t>
            </a:r>
          </a:p>
        </p:txBody>
      </p:sp>
      <p:pic>
        <p:nvPicPr>
          <p:cNvPr id="4102" name="Picture 6" descr="Products-ico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20541"/>
            <a:ext cx="2247900" cy="201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0" y="4774168"/>
            <a:ext cx="2838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http://www.cocos2d-x.org/</a:t>
            </a:r>
          </a:p>
        </p:txBody>
      </p:sp>
    </p:spTree>
    <p:extLst>
      <p:ext uri="{BB962C8B-B14F-4D97-AF65-F5344CB8AC3E}">
        <p14:creationId xmlns:p14="http://schemas.microsoft.com/office/powerpoint/2010/main" val="1539177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Engines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Full-on game design and development environment</a:t>
            </a:r>
          </a:p>
          <a:p>
            <a:r>
              <a:rPr lang="en-US" dirty="0" smtClean="0"/>
              <a:t>Visual editor/designer + code</a:t>
            </a:r>
          </a:p>
          <a:p>
            <a:r>
              <a:rPr lang="en-US" dirty="0" smtClean="0"/>
              <a:t>Rapid prototyping and creation</a:t>
            </a:r>
          </a:p>
        </p:txBody>
      </p:sp>
    </p:spTree>
    <p:extLst>
      <p:ext uri="{BB962C8B-B14F-4D97-AF65-F5344CB8AC3E}">
        <p14:creationId xmlns:p14="http://schemas.microsoft.com/office/powerpoint/2010/main" val="323375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Unreal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iteration of the engine from Epic, now easily usable by the general public to build games</a:t>
            </a:r>
          </a:p>
          <a:p>
            <a:r>
              <a:rPr lang="en-US" dirty="0" smtClean="0"/>
              <a:t>Language: C++</a:t>
            </a:r>
          </a:p>
          <a:p>
            <a:r>
              <a:rPr lang="en-US" dirty="0" smtClean="0"/>
              <a:t>Price: $19/</a:t>
            </a:r>
            <a:r>
              <a:rPr lang="en-US" dirty="0" err="1" smtClean="0"/>
              <a:t>mo</a:t>
            </a:r>
            <a:r>
              <a:rPr lang="en-US" baseline="0" dirty="0" smtClean="0"/>
              <a:t> + 5% of gross product</a:t>
            </a:r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Windows Desktop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smtClean="0"/>
              <a:t>OS X</a:t>
            </a:r>
          </a:p>
          <a:p>
            <a:pPr lvl="1"/>
            <a:r>
              <a:rPr lang="en-US" dirty="0" smtClean="0"/>
              <a:t>Xbox One</a:t>
            </a:r>
          </a:p>
          <a:p>
            <a:pPr lvl="1"/>
            <a:r>
              <a:rPr lang="en-US" dirty="0" err="1" smtClean="0"/>
              <a:t>Playstation</a:t>
            </a:r>
            <a:r>
              <a:rPr lang="en-US" dirty="0" smtClean="0"/>
              <a:t> 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369" y="310755"/>
            <a:ext cx="1971261" cy="6477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502" y="4759386"/>
            <a:ext cx="3325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https://www.unrealengine.com/</a:t>
            </a:r>
          </a:p>
        </p:txBody>
      </p:sp>
      <p:pic>
        <p:nvPicPr>
          <p:cNvPr id="1026" name="Picture 2" descr="layou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156223"/>
            <a:ext cx="432121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58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Unreal Engine 2014 - Showcase Ree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76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49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CryENGINE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generation of </a:t>
            </a:r>
            <a:r>
              <a:rPr lang="en-US" dirty="0" err="1" smtClean="0"/>
              <a:t>Crytek’s</a:t>
            </a:r>
            <a:r>
              <a:rPr lang="en-US" dirty="0" smtClean="0"/>
              <a:t> engine, also available to the general public</a:t>
            </a:r>
          </a:p>
          <a:p>
            <a:r>
              <a:rPr lang="en-US" dirty="0" smtClean="0"/>
              <a:t>Language:</a:t>
            </a:r>
            <a:r>
              <a:rPr lang="en-US" baseline="0" dirty="0" smtClean="0"/>
              <a:t> </a:t>
            </a:r>
            <a:r>
              <a:rPr lang="en-US" dirty="0" smtClean="0"/>
              <a:t>C++, </a:t>
            </a:r>
            <a:r>
              <a:rPr lang="en-US" dirty="0" err="1" smtClean="0"/>
              <a:t>Lua</a:t>
            </a:r>
            <a:endParaRPr lang="en-US" dirty="0" smtClean="0"/>
          </a:p>
          <a:p>
            <a:r>
              <a:rPr lang="en-US" dirty="0" smtClean="0"/>
              <a:t>Price: $9.90/</a:t>
            </a:r>
            <a:r>
              <a:rPr lang="en-US" dirty="0" err="1" smtClean="0"/>
              <a:t>mo</a:t>
            </a:r>
            <a:endParaRPr lang="en-US" dirty="0" smtClean="0"/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/>
              <a:t>Windows Desktop</a:t>
            </a:r>
          </a:p>
          <a:p>
            <a:pPr lvl="1"/>
            <a:r>
              <a:rPr lang="en-US" dirty="0"/>
              <a:t>Android</a:t>
            </a:r>
          </a:p>
          <a:p>
            <a:pPr lvl="1"/>
            <a:r>
              <a:rPr lang="en-US" dirty="0"/>
              <a:t>iOS</a:t>
            </a:r>
          </a:p>
          <a:p>
            <a:pPr lvl="1"/>
            <a:r>
              <a:rPr lang="en-US" dirty="0"/>
              <a:t>Xbox One</a:t>
            </a:r>
          </a:p>
          <a:p>
            <a:pPr lvl="1"/>
            <a:r>
              <a:rPr lang="en-US" dirty="0"/>
              <a:t>PlayStation 4</a:t>
            </a:r>
          </a:p>
          <a:p>
            <a:pPr lvl="1"/>
            <a:r>
              <a:rPr lang="en-US" dirty="0"/>
              <a:t>Wii </a:t>
            </a:r>
            <a:r>
              <a:rPr lang="en-US" dirty="0" smtClean="0"/>
              <a:t>U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0266" y="329805"/>
            <a:ext cx="3183467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4761063"/>
            <a:ext cx="23387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http://cryengine.com/</a:t>
            </a:r>
          </a:p>
        </p:txBody>
      </p:sp>
      <p:pic>
        <p:nvPicPr>
          <p:cNvPr id="2050" name="Picture 2" descr="http://docs.cryengine.com/download/attachments/1048817/sandbox_overview.png?version=1&amp;modificationDate=1400144171000&amp;api=v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167" y="1608657"/>
            <a:ext cx="5505233" cy="3096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2116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RYENGINE Free SDK Showcase Trailer - GDC 201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618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0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2D and 3D game creation for any platform you care about</a:t>
            </a:r>
          </a:p>
          <a:p>
            <a:r>
              <a:rPr lang="en-US" dirty="0" smtClean="0"/>
              <a:t>Easy to use, free to use and distribute games in many cases</a:t>
            </a:r>
          </a:p>
          <a:p>
            <a:r>
              <a:rPr lang="en-US" dirty="0" smtClean="0"/>
              <a:t>Asset Store where you can buy plugins, artwork, code, etc. to aid in building your game</a:t>
            </a:r>
          </a:p>
          <a:p>
            <a:r>
              <a:rPr lang="en-US" dirty="0" smtClean="0"/>
              <a:t>Language: C#</a:t>
            </a:r>
          </a:p>
          <a:p>
            <a:r>
              <a:rPr lang="en-US" dirty="0" smtClean="0"/>
              <a:t>Price</a:t>
            </a:r>
          </a:p>
          <a:p>
            <a:pPr lvl="1"/>
            <a:r>
              <a:rPr lang="en-US" dirty="0" smtClean="0"/>
              <a:t>Non-Pro: Free (Windows Store/Phone deployment included!)</a:t>
            </a:r>
          </a:p>
          <a:p>
            <a:pPr lvl="1"/>
            <a:r>
              <a:rPr lang="en-US" dirty="0" smtClean="0"/>
              <a:t>Pro: $1500 or $75/</a:t>
            </a:r>
            <a:r>
              <a:rPr lang="en-US" dirty="0" err="1" smtClean="0"/>
              <a:t>mo</a:t>
            </a:r>
            <a:r>
              <a:rPr lang="en-US" dirty="0" smtClean="0"/>
              <a:t> (Windows Store/Phone </a:t>
            </a:r>
            <a:r>
              <a:rPr lang="en-US" smtClean="0"/>
              <a:t>deployment included!)</a:t>
            </a:r>
            <a:endParaRPr lang="en-US" dirty="0" smtClean="0"/>
          </a:p>
          <a:p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Everything 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700" y="238365"/>
            <a:ext cx="1752600" cy="79248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4774168"/>
            <a:ext cx="2148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http://unity3d.com/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19399" y="3770312"/>
            <a:ext cx="4709427" cy="96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92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Unite 2014 Highlight Ree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25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2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</a:t>
            </a:r>
            <a:r>
              <a:rPr lang="en-US" baseline="0" dirty="0" smtClean="0"/>
              <a:t> more…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Scirra</a:t>
            </a:r>
            <a:r>
              <a:rPr lang="en-US" dirty="0" smtClean="0"/>
              <a:t> Construct 2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</a:t>
            </a:r>
            <a:r>
              <a:rPr lang="en-US" dirty="0">
                <a:solidFill>
                  <a:srgbClr val="FFC000"/>
                </a:solidFill>
              </a:rPr>
              <a:t>www.scirra.com/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 err="1" smtClean="0"/>
              <a:t>GameMaker</a:t>
            </a:r>
            <a:r>
              <a:rPr lang="en-US" dirty="0" smtClean="0"/>
              <a:t>: Studio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</a:t>
            </a:r>
            <a:r>
              <a:rPr lang="en-US" dirty="0">
                <a:solidFill>
                  <a:srgbClr val="FFC000"/>
                </a:solidFill>
              </a:rPr>
              <a:t>www.yoyogames.com/studio</a:t>
            </a:r>
            <a:endParaRPr lang="en-US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183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Options</a:t>
            </a:r>
          </a:p>
          <a:p>
            <a:r>
              <a:rPr lang="en-US" dirty="0" smtClean="0"/>
              <a:t>Examples</a:t>
            </a:r>
          </a:p>
        </p:txBody>
      </p:sp>
    </p:spTree>
    <p:extLst>
      <p:ext uri="{BB962C8B-B14F-4D97-AF65-F5344CB8AC3E}">
        <p14:creationId xmlns:p14="http://schemas.microsoft.com/office/powerpoint/2010/main" val="984303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Let’s look at some sample games in MonoGame </a:t>
            </a:r>
            <a:r>
              <a:rPr lang="en-US" smtClean="0"/>
              <a:t>and Unity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785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Unity Offer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Build games, get free stuff!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</a:t>
            </a:r>
            <a:r>
              <a:rPr lang="en-US" dirty="0">
                <a:solidFill>
                  <a:srgbClr val="FFC000"/>
                </a:solidFill>
              </a:rPr>
              <a:t>://</a:t>
            </a:r>
            <a:r>
              <a:rPr lang="en-US" dirty="0" smtClean="0">
                <a:solidFill>
                  <a:srgbClr val="FFC000"/>
                </a:solidFill>
              </a:rPr>
              <a:t>unity3d.com/pages/windows/offer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12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a ton of game development tools available for a ton of platforms</a:t>
            </a:r>
          </a:p>
          <a:p>
            <a:r>
              <a:rPr lang="en-US" dirty="0" smtClean="0"/>
              <a:t>Use the technology/tool/language/etc. that’s right for you and your skill level</a:t>
            </a:r>
          </a:p>
        </p:txBody>
      </p:sp>
    </p:spTree>
    <p:extLst>
      <p:ext uri="{BB962C8B-B14F-4D97-AF65-F5344CB8AC3E}">
        <p14:creationId xmlns:p14="http://schemas.microsoft.com/office/powerpoint/2010/main" val="311349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http://www.brianpeek.com/</a:t>
            </a:r>
          </a:p>
        </p:txBody>
      </p:sp>
    </p:spTree>
    <p:extLst>
      <p:ext uri="{BB962C8B-B14F-4D97-AF65-F5344CB8AC3E}">
        <p14:creationId xmlns:p14="http://schemas.microsoft.com/office/powerpoint/2010/main" val="333299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Frameworks</a:t>
            </a:r>
          </a:p>
          <a:p>
            <a:r>
              <a:rPr lang="en-US" dirty="0" smtClean="0"/>
              <a:t>Middleware</a:t>
            </a:r>
          </a:p>
          <a:p>
            <a:r>
              <a:rPr lang="en-US" dirty="0" smtClean="0"/>
              <a:t>Engine/Editors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108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Frameworks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Lower-level</a:t>
            </a:r>
            <a:r>
              <a:rPr lang="en-US" baseline="0" dirty="0" smtClean="0"/>
              <a:t> SDKs and APIs</a:t>
            </a:r>
          </a:p>
          <a:p>
            <a:r>
              <a:rPr lang="en-US" baseline="0" dirty="0" smtClean="0"/>
              <a:t>Access to hardware, input, sound, etc., little else in general</a:t>
            </a:r>
          </a:p>
        </p:txBody>
      </p:sp>
    </p:spTree>
    <p:extLst>
      <p:ext uri="{BB962C8B-B14F-4D97-AF65-F5344CB8AC3E}">
        <p14:creationId xmlns:p14="http://schemas.microsoft.com/office/powerpoint/2010/main" val="3961218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DirectX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Lowest-level</a:t>
            </a:r>
            <a:r>
              <a:rPr lang="en-US" baseline="0" dirty="0" smtClean="0"/>
              <a:t> graphics/sound/input/etc. APIs in Windows</a:t>
            </a:r>
          </a:p>
          <a:p>
            <a:pPr lvl="1"/>
            <a:r>
              <a:rPr lang="en-US" dirty="0" smtClean="0"/>
              <a:t>Can be difficult to use, but you can’t get any closer to the metal than this</a:t>
            </a:r>
            <a:endParaRPr lang="en-US" baseline="0" dirty="0" smtClean="0"/>
          </a:p>
          <a:p>
            <a:r>
              <a:rPr lang="en-US" baseline="0" dirty="0" smtClean="0"/>
              <a:t>Language: C++</a:t>
            </a:r>
          </a:p>
          <a:p>
            <a:pPr lvl="1"/>
            <a:r>
              <a:rPr lang="en-US" dirty="0" smtClean="0"/>
              <a:t>C# with 3</a:t>
            </a:r>
            <a:r>
              <a:rPr lang="en-US" baseline="30000" dirty="0" smtClean="0"/>
              <a:t>rd</a:t>
            </a:r>
            <a:r>
              <a:rPr lang="en-US" dirty="0" smtClean="0"/>
              <a:t> party SharpDX wrapper (</a:t>
            </a:r>
            <a:r>
              <a:rPr lang="en-US" dirty="0" smtClean="0">
                <a:solidFill>
                  <a:srgbClr val="FFC000"/>
                </a:solidFill>
              </a:rPr>
              <a:t>sharpdx.org</a:t>
            </a:r>
            <a:r>
              <a:rPr lang="en-US" dirty="0" smtClean="0"/>
              <a:t>)</a:t>
            </a:r>
          </a:p>
          <a:p>
            <a:pPr lvl="0"/>
            <a:r>
              <a:rPr lang="en-US" dirty="0" smtClean="0"/>
              <a:t>Price: Free</a:t>
            </a:r>
          </a:p>
          <a:p>
            <a:pPr lvl="0"/>
            <a:r>
              <a:rPr lang="en-US" dirty="0" smtClean="0"/>
              <a:t>Platforms</a:t>
            </a:r>
          </a:p>
          <a:p>
            <a:pPr lvl="1"/>
            <a:r>
              <a:rPr lang="en-US" dirty="0" smtClean="0"/>
              <a:t>Windows Desktop/Phone/Store</a:t>
            </a:r>
          </a:p>
          <a:p>
            <a:r>
              <a:rPr lang="en-US" dirty="0" smtClean="0"/>
              <a:t>DirectX </a:t>
            </a:r>
            <a:r>
              <a:rPr lang="en-US" dirty="0"/>
              <a:t>Tool </a:t>
            </a:r>
            <a:r>
              <a:rPr lang="en-US" dirty="0" smtClean="0"/>
              <a:t>Kit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</a:t>
            </a:r>
            <a:r>
              <a:rPr lang="en-US" dirty="0">
                <a:solidFill>
                  <a:srgbClr val="FFC000"/>
                </a:solidFill>
              </a:rPr>
              <a:t>directxtk.codeplex.com</a:t>
            </a:r>
            <a:r>
              <a:rPr lang="en-US" dirty="0" smtClean="0">
                <a:solidFill>
                  <a:srgbClr val="FFC000"/>
                </a:solidFill>
              </a:rPr>
              <a:t>/</a:t>
            </a:r>
          </a:p>
          <a:p>
            <a:pPr lvl="1"/>
            <a:r>
              <a:rPr lang="en-US" dirty="0" smtClean="0"/>
              <a:t>Helpers and wrappers to make using DirectX easier from C++</a:t>
            </a:r>
          </a:p>
          <a:p>
            <a:r>
              <a:rPr lang="en-US" dirty="0" smtClean="0"/>
              <a:t>ANY framework built for Windows is built on this</a:t>
            </a:r>
          </a:p>
        </p:txBody>
      </p:sp>
      <p:pic>
        <p:nvPicPr>
          <p:cNvPr id="5122" name="Picture 2" descr="Microsoft-DirectX-Logo-wordmark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75" y="144067"/>
            <a:ext cx="2381250" cy="98107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4263" y="4774168"/>
            <a:ext cx="21586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http://bit.ly/DXDocs</a:t>
            </a:r>
          </a:p>
        </p:txBody>
      </p:sp>
    </p:spTree>
    <p:extLst>
      <p:ext uri="{BB962C8B-B14F-4D97-AF65-F5344CB8AC3E}">
        <p14:creationId xmlns:p14="http://schemas.microsoft.com/office/powerpoint/2010/main" val="247905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MonoGame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Open-source implementation</a:t>
            </a:r>
            <a:r>
              <a:rPr lang="en-US" baseline="0" dirty="0" smtClean="0"/>
              <a:t> of XNA</a:t>
            </a:r>
          </a:p>
          <a:p>
            <a:pPr lvl="1"/>
            <a:r>
              <a:rPr lang="en-US" dirty="0" smtClean="0"/>
              <a:t>Easy to use, but at the cost of some performance</a:t>
            </a:r>
            <a:endParaRPr lang="en-US" baseline="0" dirty="0" smtClean="0"/>
          </a:p>
          <a:p>
            <a:r>
              <a:rPr lang="en-US" baseline="0" dirty="0" smtClean="0"/>
              <a:t>Language: C#</a:t>
            </a:r>
          </a:p>
          <a:p>
            <a:r>
              <a:rPr lang="en-US" baseline="0" dirty="0" smtClean="0"/>
              <a:t>Price: Free</a:t>
            </a:r>
            <a:r>
              <a:rPr lang="en-US" dirty="0" smtClean="0"/>
              <a:t> (but requires Xamarin license for non-Windows platforms)</a:t>
            </a:r>
            <a:endParaRPr lang="en-US" baseline="0" dirty="0" smtClean="0"/>
          </a:p>
          <a:p>
            <a:r>
              <a:rPr lang="en-US" baseline="0" dirty="0" smtClean="0"/>
              <a:t>Platforms</a:t>
            </a:r>
          </a:p>
          <a:p>
            <a:pPr lvl="1"/>
            <a:r>
              <a:rPr lang="en-US" dirty="0" smtClean="0"/>
              <a:t>Windows Desktop/Phone/Store</a:t>
            </a:r>
          </a:p>
          <a:p>
            <a:pPr lvl="1"/>
            <a:r>
              <a:rPr lang="en-US" dirty="0" smtClean="0"/>
              <a:t>Mac</a:t>
            </a:r>
          </a:p>
          <a:p>
            <a:pPr lvl="1"/>
            <a:r>
              <a:rPr lang="en-US" dirty="0" smtClean="0"/>
              <a:t>Linux</a:t>
            </a:r>
          </a:p>
          <a:p>
            <a:pPr lvl="1"/>
            <a:r>
              <a:rPr lang="en-US" dirty="0" smtClean="0"/>
              <a:t>iOS</a:t>
            </a:r>
          </a:p>
          <a:p>
            <a:pPr lvl="1"/>
            <a:r>
              <a:rPr lang="en-US" dirty="0" smtClean="0"/>
              <a:t>Android</a:t>
            </a:r>
          </a:p>
          <a:p>
            <a:pPr lvl="1"/>
            <a:r>
              <a:rPr lang="en-US" dirty="0" err="1" smtClean="0"/>
              <a:t>Ouya</a:t>
            </a:r>
            <a:endParaRPr lang="en-US" dirty="0" smtClean="0"/>
          </a:p>
          <a:p>
            <a:pPr lvl="1"/>
            <a:r>
              <a:rPr lang="en-US" dirty="0" err="1" smtClean="0"/>
              <a:t>Playstation</a:t>
            </a:r>
            <a:r>
              <a:rPr lang="en-US" baseline="0" dirty="0" smtClean="0"/>
              <a:t> Mobile (Vita)</a:t>
            </a:r>
          </a:p>
        </p:txBody>
      </p:sp>
      <p:pic>
        <p:nvPicPr>
          <p:cNvPr id="1026" name="Picture 2" descr="http://www.monogame.net/wp-content/themes/monogame/images/monogamelogo50p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3722" y="323007"/>
            <a:ext cx="2916555" cy="62319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0" y="4774168"/>
            <a:ext cx="29720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http://www.monogame.net/</a:t>
            </a:r>
          </a:p>
        </p:txBody>
      </p:sp>
    </p:spTree>
    <p:extLst>
      <p:ext uri="{BB962C8B-B14F-4D97-AF65-F5344CB8AC3E}">
        <p14:creationId xmlns:p14="http://schemas.microsoft.com/office/powerpoint/2010/main" val="335869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his Is MonoGame 201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39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SDL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Game </a:t>
            </a:r>
            <a:r>
              <a:rPr lang="en-US" dirty="0" err="1" smtClean="0"/>
              <a:t>dev</a:t>
            </a:r>
            <a:r>
              <a:rPr lang="en-US" dirty="0" smtClean="0"/>
              <a:t> framework that has existed and used for over 15 years</a:t>
            </a:r>
          </a:p>
          <a:p>
            <a:r>
              <a:rPr lang="en-US" dirty="0" smtClean="0"/>
              <a:t>Provides wrappers for audio, video, and input, as well as abstractions for OS-level concepts such as threads, timers, and file system</a:t>
            </a:r>
          </a:p>
          <a:p>
            <a:r>
              <a:rPr lang="en-US" dirty="0" smtClean="0"/>
              <a:t>Language:</a:t>
            </a:r>
            <a:r>
              <a:rPr lang="en-US" baseline="0" dirty="0" smtClean="0"/>
              <a:t> C++</a:t>
            </a:r>
          </a:p>
          <a:p>
            <a:r>
              <a:rPr lang="en-US" baseline="0" dirty="0" smtClean="0"/>
              <a:t>Price: Free</a:t>
            </a:r>
          </a:p>
          <a:p>
            <a:r>
              <a:rPr lang="en-US" baseline="0" dirty="0" smtClean="0"/>
              <a:t>Platforms</a:t>
            </a:r>
          </a:p>
          <a:p>
            <a:pPr lvl="1"/>
            <a:r>
              <a:rPr lang="en-US" baseline="0" dirty="0" smtClean="0"/>
              <a:t>Everything ever </a:t>
            </a:r>
            <a:r>
              <a:rPr lang="en-US" baseline="0" dirty="0" smtClean="0">
                <a:sym typeface="Wingdings" panose="05000000000000000000" pitchFamily="2" charset="2"/>
              </a:rPr>
              <a:t></a:t>
            </a:r>
            <a:endParaRPr lang="en-US" dirty="0"/>
          </a:p>
        </p:txBody>
      </p:sp>
      <p:pic>
        <p:nvPicPr>
          <p:cNvPr id="2050" name="Picture 2" descr="SDL Lo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2" y="205980"/>
            <a:ext cx="1704975" cy="942976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4" name="Rectangle 3"/>
          <p:cNvSpPr/>
          <p:nvPr/>
        </p:nvSpPr>
        <p:spPr>
          <a:xfrm>
            <a:off x="8526" y="4774168"/>
            <a:ext cx="1833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http://libsdl.org/</a:t>
            </a:r>
          </a:p>
        </p:txBody>
      </p:sp>
    </p:spTree>
    <p:extLst>
      <p:ext uri="{BB962C8B-B14F-4D97-AF65-F5344CB8AC3E}">
        <p14:creationId xmlns:p14="http://schemas.microsoft.com/office/powerpoint/2010/main" val="1791578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Middleware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Nex</a:t>
            </a:r>
            <a:r>
              <a:rPr lang="en-US" baseline="0" dirty="0" smtClean="0"/>
              <a:t>t level above a framework</a:t>
            </a:r>
          </a:p>
          <a:p>
            <a:r>
              <a:rPr lang="en-US" baseline="0" dirty="0" smtClean="0"/>
              <a:t>Access to everything framework provides, but </a:t>
            </a:r>
            <a:r>
              <a:rPr lang="en-US" dirty="0" smtClean="0"/>
              <a:t>may include</a:t>
            </a:r>
            <a:r>
              <a:rPr lang="en-US" baseline="0" dirty="0" smtClean="0"/>
              <a:t> additional things, such as:</a:t>
            </a:r>
          </a:p>
          <a:p>
            <a:pPr lvl="1"/>
            <a:r>
              <a:rPr lang="en-US" baseline="0" dirty="0" smtClean="0"/>
              <a:t>Asset creation tools</a:t>
            </a:r>
          </a:p>
          <a:p>
            <a:pPr lvl="1"/>
            <a:r>
              <a:rPr lang="en-US" dirty="0" smtClean="0"/>
              <a:t>Additional libraries such as physics, networking, animation, etc.</a:t>
            </a:r>
          </a:p>
        </p:txBody>
      </p:sp>
    </p:spTree>
    <p:extLst>
      <p:ext uri="{BB962C8B-B14F-4D97-AF65-F5344CB8AC3E}">
        <p14:creationId xmlns:p14="http://schemas.microsoft.com/office/powerpoint/2010/main" val="1429781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D.C.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598</Words>
  <Application>Microsoft Office PowerPoint</Application>
  <PresentationFormat>On-screen Show (16:9)</PresentationFormat>
  <Paragraphs>159</Paragraphs>
  <Slides>23</Slides>
  <Notes>23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Arial</vt:lpstr>
      <vt:lpstr>Calibri</vt:lpstr>
      <vt:lpstr>Times New Roman</vt:lpstr>
      <vt:lpstr>Wingdings</vt:lpstr>
      <vt:lpstr>Visual Studio Live! D.C.</vt:lpstr>
      <vt:lpstr>PowerPoint Presentation</vt:lpstr>
      <vt:lpstr>Agenda</vt:lpstr>
      <vt:lpstr>Categories</vt:lpstr>
      <vt:lpstr>Frameworks</vt:lpstr>
      <vt:lpstr>DirectX</vt:lpstr>
      <vt:lpstr>MonoGame</vt:lpstr>
      <vt:lpstr>PowerPoint Presentation</vt:lpstr>
      <vt:lpstr>SDL</vt:lpstr>
      <vt:lpstr>Middleware</vt:lpstr>
      <vt:lpstr>Marmalade</vt:lpstr>
      <vt:lpstr>Cocos2d</vt:lpstr>
      <vt:lpstr>Engines</vt:lpstr>
      <vt:lpstr>Unreal</vt:lpstr>
      <vt:lpstr>PowerPoint Presentation</vt:lpstr>
      <vt:lpstr>CryENGINE</vt:lpstr>
      <vt:lpstr>PowerPoint Presentation</vt:lpstr>
      <vt:lpstr>Unity</vt:lpstr>
      <vt:lpstr>PowerPoint Presentation</vt:lpstr>
      <vt:lpstr>And more…</vt:lpstr>
      <vt:lpstr>Examples</vt:lpstr>
      <vt:lpstr>Unity Offer</vt:lpstr>
      <vt:lpstr>Conclusion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2014-10-14T03:19:41Z</dcterms:created>
  <dcterms:modified xsi:type="dcterms:W3CDTF">2014-10-14T03:19:44Z</dcterms:modified>
</cp:coreProperties>
</file>