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8" r:id="rId2"/>
    <p:sldId id="276" r:id="rId3"/>
    <p:sldId id="277" r:id="rId4"/>
    <p:sldId id="296" r:id="rId5"/>
    <p:sldId id="300" r:id="rId6"/>
    <p:sldId id="298" r:id="rId7"/>
    <p:sldId id="299" r:id="rId8"/>
    <p:sldId id="297" r:id="rId9"/>
    <p:sldId id="278" r:id="rId10"/>
    <p:sldId id="279" r:id="rId11"/>
    <p:sldId id="280" r:id="rId12"/>
    <p:sldId id="301" r:id="rId13"/>
    <p:sldId id="282" r:id="rId14"/>
    <p:sldId id="281" r:id="rId15"/>
    <p:sldId id="283" r:id="rId16"/>
    <p:sldId id="302" r:id="rId17"/>
    <p:sldId id="303" r:id="rId18"/>
    <p:sldId id="289" r:id="rId19"/>
    <p:sldId id="290" r:id="rId20"/>
    <p:sldId id="304" r:id="rId21"/>
    <p:sldId id="293" r:id="rId22"/>
    <p:sldId id="294" r:id="rId23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74014" autoAdjust="0"/>
  </p:normalViewPr>
  <p:slideViewPr>
    <p:cSldViewPr>
      <p:cViewPr varScale="1">
        <p:scale>
          <a:sx n="129" d="100"/>
          <a:sy n="129" d="100"/>
        </p:scale>
        <p:origin x="1104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788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3746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 sz="1300" b="1" dirty="0">
                <a:latin typeface="Arial" pitchFamily="34" charset="0"/>
                <a:cs typeface="Arial" pitchFamily="34" charset="0"/>
              </a:rPr>
              <a:t>Visual Studio Live! Washington, D.C 2014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5686213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43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7A2ECFD-0169-4599-A79A-8C44AB4A932C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E326DE0-BACA-4EA0-B73F-CC7DC1D7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38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950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8844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8027" indent="-178027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5412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480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10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8027" indent="-178027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0722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8027" indent="-178027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8428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7479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3965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435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8027" indent="-178027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157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0511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956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04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55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848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2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071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161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177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1247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2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sual Studio Live! D.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8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7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sual Studio Live! Washington, D.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5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9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07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25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7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5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7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641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1503144"/>
            <a:ext cx="7343775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sz="4000" b="1" dirty="0" smtClean="0">
                <a:solidFill>
                  <a:srgbClr val="FFFF00"/>
                </a:solidFill>
              </a:rPr>
              <a:t>Building Your First Windows Phone 8.1 Application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022725" y="2527081"/>
            <a:ext cx="3987800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Microsoft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</a:rPr>
              <a:t>brpeek@microsoft.com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@BrianPeek</a:t>
            </a:r>
            <a:endParaRPr lang="en-US" sz="2400" b="1" dirty="0">
              <a:solidFill>
                <a:srgbClr val="FFFF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828919" y="4400550"/>
            <a:ext cx="23632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sz="2000" dirty="0">
                <a:latin typeface="Arial" charset="0"/>
              </a:rPr>
              <a:t>Level: 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Intermediate</a:t>
            </a:r>
          </a:p>
          <a:p>
            <a:pPr algn="r"/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New Project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263" y="971550"/>
            <a:ext cx="5733473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Grab the RSS </a:t>
            </a:r>
            <a:r>
              <a:rPr lang="en-US" smtClean="0"/>
              <a:t>and Display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Add a simple view model </a:t>
            </a:r>
            <a:r>
              <a:rPr lang="en-US" baseline="0" dirty="0" smtClean="0"/>
              <a:t>to grab the Flickr RSS</a:t>
            </a:r>
            <a:endParaRPr lang="en-US" dirty="0" smtClean="0"/>
          </a:p>
          <a:p>
            <a:r>
              <a:rPr lang="en-US" dirty="0" smtClean="0"/>
              <a:t>Modify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MainPage.xaml</a:t>
            </a:r>
            <a:r>
              <a:rPr lang="en-US" dirty="0" smtClean="0"/>
              <a:t> to display feed</a:t>
            </a:r>
            <a:endParaRPr lang="en-US" baseline="0" dirty="0" smtClean="0"/>
          </a:p>
          <a:p>
            <a:r>
              <a:rPr lang="en-US" baseline="0" dirty="0" smtClean="0"/>
              <a:t>Add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DetailsPage.xaml</a:t>
            </a:r>
            <a:r>
              <a:rPr lang="en-US" dirty="0" smtClean="0"/>
              <a:t> to display selected image</a:t>
            </a:r>
          </a:p>
          <a:p>
            <a:pPr lvl="1"/>
            <a:r>
              <a:rPr lang="en-US" dirty="0" smtClean="0"/>
              <a:t>Handle the Back button</a:t>
            </a:r>
          </a:p>
          <a:p>
            <a:r>
              <a:rPr lang="en-US" dirty="0" smtClean="0"/>
              <a:t>Add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BottomAppBar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with Refresh button</a:t>
            </a:r>
          </a:p>
          <a:p>
            <a:pPr lvl="1"/>
            <a:r>
              <a:rPr lang="en-US" dirty="0"/>
              <a:t>Icons located </a:t>
            </a:r>
            <a:r>
              <a:rPr lang="en-US" dirty="0" smtClean="0"/>
              <a:t>at:</a:t>
            </a:r>
          </a:p>
          <a:p>
            <a:pPr lvl="2"/>
            <a:r>
              <a:rPr lang="en-US" dirty="0" smtClean="0"/>
              <a:t>C</a:t>
            </a:r>
            <a:r>
              <a:rPr lang="en-US" dirty="0"/>
              <a:t>:\Program Files (x86)\Microsoft SDKs\Windows </a:t>
            </a:r>
            <a:r>
              <a:rPr lang="en-US" dirty="0" smtClean="0"/>
              <a:t>Phone\v8.1\Icons</a:t>
            </a:r>
          </a:p>
          <a:p>
            <a:pPr lvl="1"/>
            <a:r>
              <a:rPr lang="en-US" dirty="0" smtClean="0"/>
              <a:t>Or use built-in icons!</a:t>
            </a:r>
          </a:p>
        </p:txBody>
      </p:sp>
    </p:spTree>
    <p:extLst>
      <p:ext uri="{BB962C8B-B14F-4D97-AF65-F5344CB8AC3E}">
        <p14:creationId xmlns:p14="http://schemas.microsoft.com/office/powerpoint/2010/main" val="108898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DataTransferManager.GetForCurrentView</a:t>
            </a:r>
            <a:r>
              <a:rPr lang="en-US" dirty="0" smtClean="0"/>
              <a:t> to cache the DTM</a:t>
            </a:r>
          </a:p>
          <a:p>
            <a:r>
              <a:rPr lang="en-US" dirty="0"/>
              <a:t>Hook/unhook the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DataTransferManager.DataRequested</a:t>
            </a:r>
            <a:r>
              <a:rPr lang="en-US" dirty="0"/>
              <a:t> event</a:t>
            </a:r>
          </a:p>
          <a:p>
            <a:r>
              <a:rPr lang="en-US" dirty="0" smtClean="0"/>
              <a:t>Display the UI with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DataTransferManager.ShowShareUI</a:t>
            </a:r>
            <a:r>
              <a:rPr lang="en-US" dirty="0" smtClean="0"/>
              <a:t> call</a:t>
            </a:r>
          </a:p>
          <a:p>
            <a:r>
              <a:rPr lang="en-US" dirty="0" smtClean="0"/>
              <a:t>Share data when the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DataRequested</a:t>
            </a:r>
            <a:r>
              <a:rPr lang="en-US" dirty="0" smtClean="0"/>
              <a:t> event is called</a:t>
            </a:r>
          </a:p>
          <a:p>
            <a:r>
              <a:rPr lang="en-US" dirty="0" smtClean="0"/>
              <a:t>Get a deferral if calling </a:t>
            </a:r>
            <a:r>
              <a:rPr lang="en-US" dirty="0" err="1" smtClean="0"/>
              <a:t>async</a:t>
            </a:r>
            <a:r>
              <a:rPr lang="en-US" dirty="0" smtClean="0"/>
              <a:t> code</a:t>
            </a:r>
          </a:p>
          <a:p>
            <a:pPr lvl="1"/>
            <a:r>
              <a:rPr lang="en-US" dirty="0" smtClean="0"/>
              <a:t>Use a try/catch/finally to ensure the deferral is completed!</a:t>
            </a:r>
          </a:p>
        </p:txBody>
      </p:sp>
    </p:spTree>
    <p:extLst>
      <p:ext uri="{BB962C8B-B14F-4D97-AF65-F5344CB8AC3E}">
        <p14:creationId xmlns:p14="http://schemas.microsoft.com/office/powerpoint/2010/main" val="330032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Speech to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Windows.Phone.Speech.Recognition</a:t>
            </a:r>
            <a:r>
              <a:rPr lang="en-US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Add the </a:t>
            </a:r>
            <a:r>
              <a:rPr lang="en-US" sz="3100" b="1" dirty="0"/>
              <a:t>Microphone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capability to the application manifest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SpeechRecognizer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Set the appropriate properties</a:t>
            </a:r>
          </a:p>
          <a:p>
            <a:pPr lvl="1"/>
            <a:r>
              <a:rPr lang="en-US" dirty="0" smtClean="0"/>
              <a:t>Call </a:t>
            </a:r>
            <a:r>
              <a:rPr lang="en-US" sz="2900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CompileConstraintsAsync</a:t>
            </a:r>
            <a:r>
              <a:rPr lang="en-US" dirty="0" smtClean="0"/>
              <a:t> (even if you have none!)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RecognizeWithUIAsync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Use grammars and word lists to increase accuracy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SpeechRecognizer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to eliminate the 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9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to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Windows.Media.SpeechSynthesis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SpeechSynthesizer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SynthesizeTextToStream</a:t>
            </a:r>
            <a:r>
              <a:rPr lang="en-US" dirty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method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lay the stream using a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MediaElement</a:t>
            </a:r>
            <a:endParaRPr lang="en-US" dirty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/>
              <a:t>Supports multiple voices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AllVoices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collection contains all available voices</a:t>
            </a:r>
          </a:p>
          <a:p>
            <a:r>
              <a:rPr lang="en-US" dirty="0" smtClean="0"/>
              <a:t>Supports SSML (Speech Synthesis Markup Language)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51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Cortana Integration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Setup a Voice Command Definition (VCD) file</a:t>
            </a:r>
          </a:p>
          <a:p>
            <a:pPr lvl="1"/>
            <a:r>
              <a:rPr lang="en-US" dirty="0" smtClean="0"/>
              <a:t>Add -&gt; New Item -&gt; Voice Command Definition</a:t>
            </a:r>
          </a:p>
          <a:p>
            <a:r>
              <a:rPr lang="en-US" dirty="0" smtClean="0"/>
              <a:t>Add the </a:t>
            </a:r>
            <a:r>
              <a:rPr lang="en-US" b="1" dirty="0" smtClean="0"/>
              <a:t>Microphone</a:t>
            </a:r>
            <a:r>
              <a:rPr lang="en-US" dirty="0" smtClean="0"/>
              <a:t> capability</a:t>
            </a:r>
          </a:p>
          <a:p>
            <a:r>
              <a:rPr lang="en-US" dirty="0" smtClean="0"/>
              <a:t>Include </a:t>
            </a:r>
            <a:r>
              <a:rPr lang="en-US" dirty="0"/>
              <a:t>the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Windows.Media.SpeechRecognition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/>
              <a:t>namespace</a:t>
            </a:r>
          </a:p>
          <a:p>
            <a:r>
              <a:rPr lang="en-US" dirty="0" smtClean="0"/>
              <a:t>Install the VCD </a:t>
            </a:r>
            <a:r>
              <a:rPr lang="en-US" dirty="0"/>
              <a:t>file with </a:t>
            </a: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VoiceCommandManager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.</a:t>
            </a:r>
            <a:b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</a:br>
            <a:r>
              <a:rPr lang="en-US" dirty="0" err="1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InstallCommandSetsFromFileAsync</a:t>
            </a:r>
            <a:endParaRPr lang="en-US" dirty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cs typeface="Consolas" pitchFamily="49" charset="0"/>
              </a:rPr>
              <a:t>Handle </a:t>
            </a:r>
            <a:r>
              <a:rPr lang="en-US" dirty="0">
                <a:cs typeface="Consolas" pitchFamily="49" charset="0"/>
              </a:rPr>
              <a:t>command via </a:t>
            </a:r>
            <a:r>
              <a:rPr lang="en-US" dirty="0" err="1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OnActivated</a:t>
            </a:r>
            <a:endParaRPr lang="en-US" dirty="0">
              <a:solidFill>
                <a:srgbClr val="FFC0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>
                <a:cs typeface="Consolas" pitchFamily="49" charset="0"/>
              </a:rPr>
              <a:t>Check </a:t>
            </a:r>
            <a:r>
              <a:rPr lang="en-US" sz="2900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args.Kind</a:t>
            </a:r>
            <a:r>
              <a:rPr lang="en-US" dirty="0" smtClean="0">
                <a:cs typeface="Consolas" pitchFamily="49" charset="0"/>
              </a:rPr>
              <a:t> to determine if this is a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VoiceCommand</a:t>
            </a:r>
            <a:endParaRPr lang="en-US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dirty="0">
                <a:cs typeface="Consolas" pitchFamily="49" charset="0"/>
              </a:rPr>
              <a:t>Use the </a:t>
            </a:r>
            <a:r>
              <a:rPr lang="en-US" sz="2900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</a:t>
            </a:r>
            <a:r>
              <a:rPr lang="en-US" dirty="0">
                <a:cs typeface="Consolas" pitchFamily="49" charset="0"/>
              </a:rPr>
              <a:t> property to get the full spoken text</a:t>
            </a:r>
          </a:p>
          <a:p>
            <a:pPr lvl="1"/>
            <a:r>
              <a:rPr lang="en-US" dirty="0" smtClean="0">
                <a:cs typeface="Consolas" pitchFamily="49" charset="0"/>
              </a:rPr>
              <a:t>Use the </a:t>
            </a:r>
            <a:r>
              <a:rPr lang="en-US" sz="2900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RulePath</a:t>
            </a:r>
            <a:r>
              <a:rPr lang="en-US" dirty="0" smtClean="0">
                <a:cs typeface="Consolas" pitchFamily="49" charset="0"/>
              </a:rPr>
              <a:t> to get the command spoken</a:t>
            </a:r>
          </a:p>
          <a:p>
            <a:pPr lvl="1"/>
            <a:r>
              <a:rPr lang="en-US" dirty="0" smtClean="0">
                <a:cs typeface="Consolas" pitchFamily="49" charset="0"/>
              </a:rPr>
              <a:t>Use the </a:t>
            </a:r>
            <a:r>
              <a:rPr lang="en-US" sz="2900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SemanticInterpretation</a:t>
            </a:r>
            <a:r>
              <a:rPr lang="en-US" dirty="0" smtClean="0">
                <a:cs typeface="Consolas" pitchFamily="49" charset="0"/>
              </a:rPr>
              <a:t> to get </a:t>
            </a:r>
            <a:r>
              <a:rPr lang="en-US" dirty="0" err="1" smtClean="0">
                <a:cs typeface="Consolas" pitchFamily="49" charset="0"/>
              </a:rPr>
              <a:t>token’ed</a:t>
            </a:r>
            <a:r>
              <a:rPr lang="en-US" dirty="0" smtClean="0">
                <a:cs typeface="Consolas" pitchFamily="49" charset="0"/>
              </a:rPr>
              <a:t> words</a:t>
            </a:r>
          </a:p>
        </p:txBody>
      </p:sp>
    </p:spTree>
    <p:extLst>
      <p:ext uri="{BB962C8B-B14F-4D97-AF65-F5344CB8AC3E}">
        <p14:creationId xmlns:p14="http://schemas.microsoft.com/office/powerpoint/2010/main" val="136427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Windows Store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Right-click, select Add Windows 8.1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0" y="1733550"/>
            <a:ext cx="4191000" cy="329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8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Universal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This creates a Windows Store and Shared project</a:t>
            </a:r>
          </a:p>
          <a:p>
            <a:r>
              <a:rPr lang="en-US" dirty="0" smtClean="0"/>
              <a:t>Starting from Windows Phone, by default, nothing is Shared</a:t>
            </a:r>
          </a:p>
          <a:p>
            <a:r>
              <a:rPr lang="en-US" dirty="0" smtClean="0"/>
              <a:t>Drag/drop shared items to the Shared project</a:t>
            </a:r>
          </a:p>
          <a:p>
            <a:r>
              <a:rPr lang="en-US" dirty="0" smtClean="0"/>
              <a:t>Even UI is shareable, though you’ll likely want to style differently between apps</a:t>
            </a:r>
          </a:p>
          <a:p>
            <a:r>
              <a:rPr lang="en-US" dirty="0" smtClean="0"/>
              <a:t>Not 100% of code will be shareable, but you can use #if statements to conditionally compile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46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Additional Developer Tools &amp;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Developer Power Tools</a:t>
            </a:r>
          </a:p>
          <a:p>
            <a:pPr lvl="1"/>
            <a:r>
              <a:rPr lang="en-US" dirty="0" smtClean="0"/>
              <a:t>Tools -&gt; Windows Phone 8.1</a:t>
            </a:r>
          </a:p>
          <a:p>
            <a:pPr lvl="1"/>
            <a:r>
              <a:rPr lang="en-US" dirty="0" smtClean="0"/>
              <a:t>Requires package install on device, built into emulator</a:t>
            </a:r>
          </a:p>
          <a:p>
            <a:r>
              <a:rPr lang="en-US" dirty="0" smtClean="0"/>
              <a:t>Performance and Diagnostics Hub</a:t>
            </a:r>
          </a:p>
          <a:p>
            <a:pPr lvl="1"/>
            <a:r>
              <a:rPr lang="en-US" dirty="0" smtClean="0"/>
              <a:t>Debug -&gt; Performance and Diagnostics</a:t>
            </a:r>
          </a:p>
        </p:txBody>
      </p:sp>
    </p:spTree>
    <p:extLst>
      <p:ext uri="{BB962C8B-B14F-4D97-AF65-F5344CB8AC3E}">
        <p14:creationId xmlns:p14="http://schemas.microsoft.com/office/powerpoint/2010/main" val="249845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Windows App Certification Kit (WACK)</a:t>
            </a:r>
          </a:p>
          <a:p>
            <a:pPr lvl="1"/>
            <a:r>
              <a:rPr lang="en-US" dirty="0" smtClean="0"/>
              <a:t>Pass this before uploading anything</a:t>
            </a:r>
          </a:p>
          <a:p>
            <a:pPr lvl="1"/>
            <a:r>
              <a:rPr lang="en-US" dirty="0" smtClean="0"/>
              <a:t>Find this on the Project menu</a:t>
            </a:r>
          </a:p>
          <a:p>
            <a:r>
              <a:rPr lang="en-US" dirty="0" smtClean="0"/>
              <a:t>The publishing portal is located at</a:t>
            </a:r>
            <a:br>
              <a:rPr lang="en-US" dirty="0" smtClean="0"/>
            </a:br>
            <a:r>
              <a:rPr lang="en-US" dirty="0" smtClean="0">
                <a:solidFill>
                  <a:srgbClr val="FFC000"/>
                </a:solidFill>
              </a:rPr>
              <a:t>http://dev.windowsphone.com/</a:t>
            </a:r>
          </a:p>
          <a:p>
            <a:pPr lvl="1"/>
            <a:r>
              <a:rPr lang="en-US" i="1" dirty="0" smtClean="0">
                <a:solidFill>
                  <a:schemeClr val="tx1"/>
                </a:solidFill>
              </a:rPr>
              <a:t>Single registration gets you both </a:t>
            </a:r>
            <a:br>
              <a:rPr lang="en-US" i="1" dirty="0" smtClean="0">
                <a:solidFill>
                  <a:schemeClr val="tx1"/>
                </a:solidFill>
              </a:rPr>
            </a:br>
            <a:r>
              <a:rPr lang="en-US" i="1" dirty="0" smtClean="0">
                <a:solidFill>
                  <a:schemeClr val="tx1"/>
                </a:solidFill>
              </a:rPr>
              <a:t>Windows and Windows Phone Store!</a:t>
            </a:r>
          </a:p>
          <a:p>
            <a:r>
              <a:rPr lang="en-US" dirty="0" smtClean="0"/>
              <a:t>Set your App</a:t>
            </a:r>
            <a:r>
              <a:rPr lang="en-US" baseline="0" dirty="0" smtClean="0"/>
              <a:t> Info</a:t>
            </a:r>
          </a:p>
          <a:p>
            <a:pPr lvl="1"/>
            <a:r>
              <a:rPr lang="en-US" dirty="0" smtClean="0"/>
              <a:t>Alias, pricing, etc.</a:t>
            </a:r>
            <a:endParaRPr lang="en-US" baseline="0" dirty="0" smtClean="0"/>
          </a:p>
          <a:p>
            <a:r>
              <a:rPr lang="en-US" baseline="0" dirty="0" smtClean="0"/>
              <a:t>Upload Data</a:t>
            </a:r>
          </a:p>
          <a:p>
            <a:pPr lvl="1"/>
            <a:r>
              <a:rPr lang="en-US" dirty="0" smtClean="0"/>
              <a:t>Package</a:t>
            </a:r>
          </a:p>
          <a:p>
            <a:pPr lvl="1"/>
            <a:r>
              <a:rPr lang="en-US" dirty="0" smtClean="0"/>
              <a:t>Screen shots</a:t>
            </a:r>
          </a:p>
          <a:p>
            <a:r>
              <a:rPr lang="en-US" dirty="0" smtClean="0"/>
              <a:t>Wait a few hours/day, and, assuming it passed certification, it will appear in the store!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176676"/>
            <a:ext cx="3391397" cy="243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45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Phone </a:t>
            </a:r>
            <a:r>
              <a:rPr lang="en-US" dirty="0"/>
              <a:t>S</a:t>
            </a:r>
            <a:r>
              <a:rPr lang="en-US" dirty="0" smtClean="0"/>
              <a:t>DK Info</a:t>
            </a:r>
          </a:p>
          <a:p>
            <a:r>
              <a:rPr lang="en-US" dirty="0" smtClean="0"/>
              <a:t>Create an application</a:t>
            </a:r>
          </a:p>
          <a:p>
            <a:r>
              <a:rPr lang="en-US" dirty="0" smtClean="0"/>
              <a:t>Show new WP81 features</a:t>
            </a:r>
          </a:p>
          <a:p>
            <a:r>
              <a:rPr lang="en-US" dirty="0" smtClean="0"/>
              <a:t>Discuss publication procedure</a:t>
            </a:r>
          </a:p>
          <a:p>
            <a:r>
              <a:rPr lang="en-US" dirty="0" smtClean="0"/>
              <a:t>Universal App support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4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App Studio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 and test an app in your browser with a simple drag-and-drop environment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</a:t>
            </a:r>
            <a:r>
              <a:rPr lang="en-US" dirty="0">
                <a:solidFill>
                  <a:srgbClr val="FFC000"/>
                </a:solidFill>
              </a:rPr>
              <a:t>://appstudio.windows.com/</a:t>
            </a:r>
          </a:p>
        </p:txBody>
      </p:sp>
    </p:spTree>
    <p:extLst>
      <p:ext uri="{BB962C8B-B14F-4D97-AF65-F5344CB8AC3E}">
        <p14:creationId xmlns:p14="http://schemas.microsoft.com/office/powerpoint/2010/main" val="203785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Windows</a:t>
            </a:r>
            <a:r>
              <a:rPr lang="en-US" baseline="0" dirty="0" smtClean="0"/>
              <a:t> Phone development now has two development models</a:t>
            </a:r>
          </a:p>
          <a:p>
            <a:r>
              <a:rPr lang="en-US" dirty="0" smtClean="0"/>
              <a:t>If starting from scratch, recommended to use WinRT unless you need something unavailable</a:t>
            </a:r>
            <a:endParaRPr lang="en-US" baseline="0" dirty="0" smtClean="0"/>
          </a:p>
          <a:p>
            <a:r>
              <a:rPr lang="en-US" dirty="0" smtClean="0"/>
              <a:t>If starting from existing application, upgrade to 8.1 where appropriate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49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Me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http://www.brianpeek.com/</a:t>
            </a:r>
          </a:p>
          <a:p>
            <a:r>
              <a:rPr lang="en-US" dirty="0" smtClean="0"/>
              <a:t>Windows Phone Developer Portal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http://dev.windowsphone.com/</a:t>
            </a:r>
          </a:p>
          <a:p>
            <a:r>
              <a:rPr lang="en-US" dirty="0" smtClean="0"/>
              <a:t>What’s New in Windows Phone 8.1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</a:t>
            </a:r>
            <a:r>
              <a:rPr lang="en-US" dirty="0" smtClean="0">
                <a:solidFill>
                  <a:srgbClr val="FFC000"/>
                </a:solidFill>
              </a:rPr>
              <a:t>bit.ly/WP81New</a:t>
            </a:r>
          </a:p>
        </p:txBody>
      </p:sp>
    </p:spTree>
    <p:extLst>
      <p:ext uri="{BB962C8B-B14F-4D97-AF65-F5344CB8AC3E}">
        <p14:creationId xmlns:p14="http://schemas.microsoft.com/office/powerpoint/2010/main" val="322989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SDK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en-US" sz="5100" b="1" dirty="0" smtClean="0">
                <a:solidFill>
                  <a:srgbClr val="FFC000"/>
                </a:solidFill>
              </a:rPr>
              <a:t>http://dev.windowsphone.com/</a:t>
            </a:r>
          </a:p>
          <a:p>
            <a:endParaRPr lang="en-US" dirty="0" smtClean="0"/>
          </a:p>
          <a:p>
            <a:r>
              <a:rPr lang="en-US" dirty="0" smtClean="0"/>
              <a:t>Develop for free with Visual Studio Express 2013 with Update 3 (or later) for Windows</a:t>
            </a:r>
          </a:p>
          <a:p>
            <a:r>
              <a:rPr lang="en-US" dirty="0" smtClean="0"/>
              <a:t>If you have Visual Studio Pro/Premium/Ultimate, install Update 3 (or later)</a:t>
            </a:r>
          </a:p>
          <a:p>
            <a:r>
              <a:rPr lang="en-US" dirty="0" smtClean="0"/>
              <a:t>System Requirements</a:t>
            </a:r>
          </a:p>
          <a:p>
            <a:pPr lvl="1"/>
            <a:r>
              <a:rPr lang="en-US" dirty="0" smtClean="0"/>
              <a:t>Base SDK (on device development)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Windows 8.1 x64</a:t>
            </a:r>
          </a:p>
          <a:p>
            <a:pPr lvl="1"/>
            <a:r>
              <a:rPr lang="en-US" dirty="0" smtClean="0"/>
              <a:t>Emulator (uses Hyper-V)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Windows 8.1 Pro x64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Processor that supports Second Level Address Translation (SLAT), which is required for Hyper-V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If you can’t support this, you can still build apps and debug on device</a:t>
            </a:r>
          </a:p>
        </p:txBody>
      </p:sp>
    </p:spTree>
    <p:extLst>
      <p:ext uri="{BB962C8B-B14F-4D97-AF65-F5344CB8AC3E}">
        <p14:creationId xmlns:p14="http://schemas.microsoft.com/office/powerpoint/2010/main" val="239635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Silverlight vs. Win(P)RT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Silverlight is the existing model from WP8</a:t>
            </a:r>
          </a:p>
          <a:p>
            <a:pPr lvl="1"/>
            <a:r>
              <a:rPr lang="en-US" dirty="0" smtClean="0"/>
              <a:t>Easy migration from WP8 to WP81</a:t>
            </a:r>
          </a:p>
          <a:p>
            <a:pPr lvl="1"/>
            <a:r>
              <a:rPr lang="en-US" dirty="0" smtClean="0"/>
              <a:t>XAML remains identical</a:t>
            </a:r>
          </a:p>
          <a:p>
            <a:r>
              <a:rPr lang="en-US" dirty="0" smtClean="0"/>
              <a:t>Windows Runtime is the new model</a:t>
            </a:r>
          </a:p>
          <a:p>
            <a:pPr lvl="1"/>
            <a:r>
              <a:rPr lang="en-US" dirty="0" smtClean="0"/>
              <a:t>Shareable XAML with Windows Store apps</a:t>
            </a:r>
          </a:p>
          <a:p>
            <a:pPr lvl="1"/>
            <a:r>
              <a:rPr lang="en-US" dirty="0" smtClean="0"/>
              <a:t>Convergence of APIs with Windows Store apps</a:t>
            </a:r>
          </a:p>
          <a:p>
            <a:r>
              <a:rPr lang="en-US" dirty="0" smtClean="0"/>
              <a:t>Universal Apps</a:t>
            </a:r>
          </a:p>
          <a:p>
            <a:pPr lvl="1"/>
            <a:r>
              <a:rPr lang="en-US" dirty="0" smtClean="0"/>
              <a:t>Share code across Windows Phone and Windows Store from the start</a:t>
            </a:r>
          </a:p>
          <a:p>
            <a:r>
              <a:rPr lang="en-US" dirty="0" smtClean="0"/>
              <a:t>No real reason to change from Silverlight to WinRT/Store unless you want to share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57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Areas of Convergence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App model and life cycle</a:t>
            </a:r>
          </a:p>
          <a:p>
            <a:pPr lvl="1"/>
            <a:r>
              <a:rPr lang="en-US" dirty="0" smtClean="0"/>
              <a:t>Same set of events to handle launch/suspend/etc.</a:t>
            </a:r>
          </a:p>
          <a:p>
            <a:r>
              <a:rPr lang="en-US" dirty="0" smtClean="0"/>
              <a:t>Manifest, build, deployment</a:t>
            </a:r>
          </a:p>
          <a:p>
            <a:pPr lvl="1"/>
            <a:r>
              <a:rPr lang="en-US" dirty="0" smtClean="0"/>
              <a:t>Same .</a:t>
            </a:r>
            <a:r>
              <a:rPr lang="en-US" dirty="0" err="1" smtClean="0"/>
              <a:t>appx</a:t>
            </a:r>
            <a:r>
              <a:rPr lang="en-US" dirty="0" smtClean="0"/>
              <a:t> bundle, same application manifest</a:t>
            </a:r>
          </a:p>
          <a:p>
            <a:r>
              <a:rPr lang="en-US" dirty="0" smtClean="0"/>
              <a:t>XAML</a:t>
            </a:r>
          </a:p>
          <a:p>
            <a:pPr lvl="1"/>
            <a:r>
              <a:rPr lang="en-US" dirty="0" smtClean="0"/>
              <a:t>Same XAML engine as Windows Store with many of the built-in controls designed to layout properly based on the form factor/screen size</a:t>
            </a:r>
          </a:p>
        </p:txBody>
      </p:sp>
    </p:spTree>
    <p:extLst>
      <p:ext uri="{BB962C8B-B14F-4D97-AF65-F5344CB8AC3E}">
        <p14:creationId xmlns:p14="http://schemas.microsoft.com/office/powerpoint/2010/main" val="45561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Features </a:t>
            </a:r>
            <a:r>
              <a:rPr lang="en-US" dirty="0"/>
              <a:t>Unavailable in WinRT </a:t>
            </a:r>
            <a:r>
              <a:rPr lang="en-US" dirty="0" smtClean="0"/>
              <a:t>Apps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    </a:t>
            </a:r>
            <a:r>
              <a:rPr lang="en-US" dirty="0"/>
              <a:t>Clipboard</a:t>
            </a:r>
          </a:p>
          <a:p>
            <a:r>
              <a:rPr lang="en-US" dirty="0"/>
              <a:t>    Lock screen background provider</a:t>
            </a:r>
          </a:p>
          <a:p>
            <a:r>
              <a:rPr lang="en-US" dirty="0"/>
              <a:t>    Ringtone provider</a:t>
            </a:r>
          </a:p>
          <a:p>
            <a:r>
              <a:rPr lang="en-US" dirty="0"/>
              <a:t>    Alarms and reminders</a:t>
            </a:r>
          </a:p>
          <a:p>
            <a:r>
              <a:rPr lang="en-US" dirty="0"/>
              <a:t>    Lens apps</a:t>
            </a:r>
          </a:p>
          <a:p>
            <a:r>
              <a:rPr lang="en-US" dirty="0"/>
              <a:t>    Photos extensibility</a:t>
            </a:r>
          </a:p>
          <a:p>
            <a:r>
              <a:rPr lang="en-US" dirty="0"/>
              <a:t>    VoIP apps</a:t>
            </a:r>
          </a:p>
          <a:p>
            <a:r>
              <a:rPr lang="en-US" dirty="0"/>
              <a:t>    Search Extras</a:t>
            </a:r>
          </a:p>
          <a:p>
            <a:r>
              <a:rPr lang="en-US" dirty="0"/>
              <a:t>    </a:t>
            </a:r>
            <a:r>
              <a:rPr lang="en-US" dirty="0" err="1"/>
              <a:t>SoundEffect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39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Features Changed in Silverlight Apps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mtClean="0"/>
              <a:t>    </a:t>
            </a:r>
            <a:r>
              <a:rPr lang="en-US" dirty="0"/>
              <a:t>Background processing</a:t>
            </a:r>
          </a:p>
          <a:p>
            <a:r>
              <a:rPr lang="en-US" dirty="0"/>
              <a:t>    Transferring data in the background</a:t>
            </a:r>
          </a:p>
          <a:p>
            <a:r>
              <a:rPr lang="en-US" dirty="0"/>
              <a:t>    Background audio</a:t>
            </a:r>
          </a:p>
          <a:p>
            <a:r>
              <a:rPr lang="en-US" dirty="0"/>
              <a:t>    Maps and directories</a:t>
            </a:r>
          </a:p>
          <a:p>
            <a:r>
              <a:rPr lang="en-US" dirty="0"/>
              <a:t>    Globalization and Localization</a:t>
            </a:r>
          </a:p>
          <a:p>
            <a:r>
              <a:rPr lang="en-US" dirty="0"/>
              <a:t>    UI Automation</a:t>
            </a:r>
          </a:p>
          <a:p>
            <a:r>
              <a:rPr lang="en-US" dirty="0"/>
              <a:t>    Controls</a:t>
            </a:r>
          </a:p>
          <a:p>
            <a:r>
              <a:rPr lang="en-US" dirty="0"/>
              <a:t>    Monetization</a:t>
            </a:r>
          </a:p>
          <a:p>
            <a:r>
              <a:rPr lang="en-US" dirty="0"/>
              <a:t>    Speech</a:t>
            </a:r>
          </a:p>
          <a:p>
            <a:r>
              <a:rPr lang="en-US" dirty="0"/>
              <a:t>    Tiles, toasts and notifications</a:t>
            </a:r>
          </a:p>
          <a:p>
            <a:r>
              <a:rPr lang="en-US" dirty="0"/>
              <a:t>    Wallet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77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Upgrading Existing Silverlight Apps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Right-click on project, select “Retarget to Windows Phone 8.1”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3700" y="2280544"/>
            <a:ext cx="3276600" cy="24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7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 New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Simple Flickr RSS reader</a:t>
            </a:r>
          </a:p>
          <a:p>
            <a:pPr lvl="1"/>
            <a:r>
              <a:rPr lang="en-US" dirty="0" smtClean="0"/>
              <a:t>WinRT Phone App</a:t>
            </a:r>
          </a:p>
          <a:p>
            <a:pPr lvl="1"/>
            <a:r>
              <a:rPr lang="en-US" dirty="0" smtClean="0"/>
              <a:t>Grab the public</a:t>
            </a:r>
            <a:r>
              <a:rPr lang="en-US" baseline="0" dirty="0" smtClean="0"/>
              <a:t> Flickr RSS feed and display images and other info</a:t>
            </a:r>
          </a:p>
          <a:p>
            <a:pPr lvl="1"/>
            <a:r>
              <a:rPr lang="en-US" baseline="0" dirty="0" smtClean="0"/>
              <a:t>Show off some of the new WP81 features in the process</a:t>
            </a:r>
          </a:p>
          <a:p>
            <a:pPr lvl="1"/>
            <a:r>
              <a:rPr lang="en-US" dirty="0" smtClean="0"/>
              <a:t>Start</a:t>
            </a:r>
            <a:r>
              <a:rPr lang="en-US" baseline="0" dirty="0" smtClean="0"/>
              <a:t> with Windows Phone Blank App and refactor</a:t>
            </a:r>
          </a:p>
        </p:txBody>
      </p:sp>
    </p:spTree>
    <p:extLst>
      <p:ext uri="{BB962C8B-B14F-4D97-AF65-F5344CB8AC3E}">
        <p14:creationId xmlns:p14="http://schemas.microsoft.com/office/powerpoint/2010/main" val="401318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D.C.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1024</Words>
  <Application>Microsoft Office PowerPoint</Application>
  <PresentationFormat>On-screen Show (16:9)</PresentationFormat>
  <Paragraphs>198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Consolas</vt:lpstr>
      <vt:lpstr>Times New Roman</vt:lpstr>
      <vt:lpstr>Visual Studio Live! D.C.</vt:lpstr>
      <vt:lpstr>PowerPoint Presentation</vt:lpstr>
      <vt:lpstr>Agenda</vt:lpstr>
      <vt:lpstr>Windows Phone SDK</vt:lpstr>
      <vt:lpstr>Silverlight vs. Win(P)RT</vt:lpstr>
      <vt:lpstr>Areas of Convergence</vt:lpstr>
      <vt:lpstr>Features Unavailable in WinRT Apps</vt:lpstr>
      <vt:lpstr>Features Changed in Silverlight Apps</vt:lpstr>
      <vt:lpstr>Upgrading Existing Silverlight Apps</vt:lpstr>
      <vt:lpstr>Building a New App</vt:lpstr>
      <vt:lpstr>Creating a New Project</vt:lpstr>
      <vt:lpstr>Grab the RSS and Display</vt:lpstr>
      <vt:lpstr>Share</vt:lpstr>
      <vt:lpstr>Speech to Text</vt:lpstr>
      <vt:lpstr>Text to Speech</vt:lpstr>
      <vt:lpstr>Cortana Integration</vt:lpstr>
      <vt:lpstr>Creating Windows Store App</vt:lpstr>
      <vt:lpstr>Universal App</vt:lpstr>
      <vt:lpstr>Additional Developer Tools &amp; Features</vt:lpstr>
      <vt:lpstr>Publishing</vt:lpstr>
      <vt:lpstr>Windows App Studio</vt:lpstr>
      <vt:lpstr>Conclusion</vt:lpstr>
      <vt:lpstr>Resources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2014-10-14T03:19:54Z</dcterms:created>
  <dcterms:modified xsi:type="dcterms:W3CDTF">2014-10-14T03:19:58Z</dcterms:modified>
</cp:coreProperties>
</file>