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3" r:id="rId1"/>
  </p:sldMasterIdLst>
  <p:notesMasterIdLst>
    <p:notesMasterId r:id="rId33"/>
  </p:notesMasterIdLst>
  <p:handoutMasterIdLst>
    <p:handoutMasterId r:id="rId34"/>
  </p:handoutMasterIdLst>
  <p:sldIdLst>
    <p:sldId id="324" r:id="rId2"/>
    <p:sldId id="326" r:id="rId3"/>
    <p:sldId id="327" r:id="rId4"/>
    <p:sldId id="328" r:id="rId5"/>
    <p:sldId id="329" r:id="rId6"/>
    <p:sldId id="330" r:id="rId7"/>
    <p:sldId id="331" r:id="rId8"/>
    <p:sldId id="332" r:id="rId9"/>
    <p:sldId id="333" r:id="rId10"/>
    <p:sldId id="334" r:id="rId11"/>
    <p:sldId id="335" r:id="rId12"/>
    <p:sldId id="336" r:id="rId13"/>
    <p:sldId id="337" r:id="rId14"/>
    <p:sldId id="338" r:id="rId15"/>
    <p:sldId id="339" r:id="rId16"/>
    <p:sldId id="340" r:id="rId17"/>
    <p:sldId id="341" r:id="rId18"/>
    <p:sldId id="342" r:id="rId19"/>
    <p:sldId id="343" r:id="rId20"/>
    <p:sldId id="344" r:id="rId21"/>
    <p:sldId id="345" r:id="rId22"/>
    <p:sldId id="346" r:id="rId23"/>
    <p:sldId id="347" r:id="rId24"/>
    <p:sldId id="348" r:id="rId25"/>
    <p:sldId id="349" r:id="rId26"/>
    <p:sldId id="350" r:id="rId27"/>
    <p:sldId id="351" r:id="rId28"/>
    <p:sldId id="352" r:id="rId29"/>
    <p:sldId id="353" r:id="rId30"/>
    <p:sldId id="354" r:id="rId31"/>
    <p:sldId id="355" r:id="rId32"/>
  </p:sldIdLst>
  <p:sldSz cx="9144000" cy="5143500" type="screen16x9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80FF00"/>
    <a:srgbClr val="00FF00"/>
    <a:srgbClr val="669B48"/>
    <a:srgbClr val="FFCC00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618" autoAdjust="0"/>
    <p:restoredTop sz="90370" autoAdjust="0"/>
  </p:normalViewPr>
  <p:slideViewPr>
    <p:cSldViewPr snapToGrid="0">
      <p:cViewPr varScale="1">
        <p:scale>
          <a:sx n="160" d="100"/>
          <a:sy n="160" d="100"/>
        </p:scale>
        <p:origin x="150" y="3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-1890" y="-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notesMaster" Target="notesMasters/notesMaster1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n-US" dirty="0" smtClean="0"/>
              <a:t>Live! 360 Orlando 2014</a:t>
            </a:r>
            <a:endParaRPr lang="en-US" dirty="0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61849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dirty="0" smtClean="0"/>
              <a:t>©  2014 Live! 360 All rights reserved.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3757298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n-US" dirty="0" smtClean="0"/>
              <a:t>Visual Studio Live! Orlando 2013</a:t>
            </a:r>
            <a:endParaRPr lang="en-US" dirty="0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91575"/>
            <a:ext cx="5667375" cy="3508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dirty="0" smtClean="0"/>
              <a:t>©  2013 Visual Studio Live! All rights reserved.</a:t>
            </a:r>
            <a:endParaRPr lang="en-US" dirty="0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583238" y="8685213"/>
            <a:ext cx="1273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7E88FDCC-C228-420D-B976-BF4E08C96FD3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707147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n-US"/>
              <a:t>Visual Studio Live! Las Vegas 2011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/>
              <a:t>© </a:t>
            </a:r>
          </a:p>
          <a:p>
            <a:r>
              <a:rPr lang="en-US"/>
              <a:t>2012 Visual Studio Live! All rights reserved.</a:t>
            </a:r>
          </a:p>
        </p:txBody>
      </p:sp>
      <p:sp>
        <p:nvSpPr>
          <p:cNvPr id="2560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406400" y="696913"/>
            <a:ext cx="6197600" cy="3486150"/>
          </a:xfrm>
          <a:prstGeom prst="rect">
            <a:avLst/>
          </a:prstGeom>
          <a:ln/>
        </p:spPr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12700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868514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51497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26548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69534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666377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951559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6356400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666775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29049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270913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469534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961573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66082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013587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03510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817169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2353162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2367895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49171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4877869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818298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662354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311733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26877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683814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029262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126488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311243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E326DE0-BACA-4EA0-B73F-CC7DC1D7F4A1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407107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50483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5207863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98823"/>
            <a:ext cx="1843088" cy="459224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4" y="98823"/>
            <a:ext cx="5380037" cy="459224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8444649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43371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58059763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4" y="1113235"/>
            <a:ext cx="3608387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113235"/>
            <a:ext cx="3608388" cy="35778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723670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53601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6727520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974734560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43238202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146867730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8572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4" y="98823"/>
            <a:ext cx="7369175" cy="8929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4" y="1113235"/>
            <a:ext cx="7369175" cy="3577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1552576" y="1010842"/>
            <a:ext cx="7343775" cy="734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>
            <a:lvl1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+mj-lt"/>
                <a:ea typeface="+mj-ea"/>
                <a:cs typeface="+mj-cs"/>
              </a:defRPr>
            </a:lvl1pPr>
            <a:lvl2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2pPr>
            <a:lvl3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3pPr>
            <a:lvl4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4pPr>
            <a:lvl5pPr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5pPr>
            <a:lvl6pPr marL="4572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6pPr>
            <a:lvl7pPr marL="9144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7pPr>
            <a:lvl8pPr marL="13716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8pPr>
            <a:lvl9pPr marL="1828800" algn="l" defTabSz="896938" rtl="0" eaLnBrk="0" fontAlgn="base" hangingPunct="0">
              <a:spcBef>
                <a:spcPct val="0"/>
              </a:spcBef>
              <a:spcAft>
                <a:spcPct val="0"/>
              </a:spcAft>
              <a:defRPr sz="3000">
                <a:solidFill>
                  <a:srgbClr val="00B0EB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 Black" pitchFamily="28" charset="0"/>
              </a:defRPr>
            </a:lvl9pPr>
          </a:lstStyle>
          <a:p>
            <a:pPr algn="r">
              <a:defRPr/>
            </a:pPr>
            <a:r>
              <a:rPr lang="en-US" dirty="0" smtClean="0"/>
              <a:t>Writing Asynchronous Code Using .NET 4.5 and C# 5.0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4813300" y="1778794"/>
            <a:ext cx="3987800" cy="7512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>
              <a:defRPr/>
            </a:pPr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cs typeface="+mn-cs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cs typeface="+mn-cs"/>
            </a:endParaRP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  <a:cs typeface="+mn-cs"/>
              </a:rPr>
              <a:t>Microsoft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@BrianPeek</a:t>
            </a:r>
          </a:p>
          <a:p>
            <a:pPr algn="r" eaLnBrk="1" hangingPunct="1">
              <a:defRPr/>
            </a:pPr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brpeek@microsoft.com</a:t>
            </a: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b="1" dirty="0">
              <a:solidFill>
                <a:srgbClr val="FFCC00"/>
              </a:solidFill>
              <a:latin typeface="Arial" charset="0"/>
              <a:cs typeface="+mn-cs"/>
            </a:endParaRPr>
          </a:p>
          <a:p>
            <a:pPr eaLnBrk="1" hangingPunct="1">
              <a:defRPr/>
            </a:pPr>
            <a:endParaRPr lang="en-US" sz="1400" dirty="0">
              <a:latin typeface="Times New Roman" pitchFamily="28" charset="0"/>
              <a:cs typeface="+mn-cs"/>
            </a:endParaRPr>
          </a:p>
        </p:txBody>
      </p:sp>
      <p:sp>
        <p:nvSpPr>
          <p:cNvPr id="6" name="Text Box 7"/>
          <p:cNvSpPr txBox="1">
            <a:spLocks noChangeArrowheads="1"/>
          </p:cNvSpPr>
          <p:nvPr/>
        </p:nvSpPr>
        <p:spPr bwMode="auto">
          <a:xfrm>
            <a:off x="6870700" y="3483990"/>
            <a:ext cx="1930400" cy="5847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1pPr>
            <a:lvl2pPr marL="742950" indent="-28575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2pPr>
            <a:lvl3pPr marL="11430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3pPr>
            <a:lvl4pPr marL="16002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4pPr>
            <a:lvl5pPr marL="2057400" indent="-228600"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Lucida Console" pitchFamily="49" charset="0"/>
                <a:cs typeface="Arial" charset="0"/>
              </a:defRPr>
            </a:lvl9pPr>
          </a:lstStyle>
          <a:p>
            <a:pPr algn="r"/>
            <a:r>
              <a:rPr lang="en-US" dirty="0">
                <a:latin typeface="Arial" charset="0"/>
              </a:rPr>
              <a:t>Level: </a:t>
            </a:r>
            <a:r>
              <a:rPr lang="en-US" dirty="0">
                <a:solidFill>
                  <a:srgbClr val="00B0EB"/>
                </a:solidFill>
                <a:latin typeface="Arial" charset="0"/>
              </a:rPr>
              <a:t>Intermediate</a:t>
            </a:r>
            <a:endParaRPr lang="en-US" dirty="0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0285170"/>
      </p:ext>
    </p:ext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Friends Don’t Let Friends </a:t>
            </a:r>
            <a:r>
              <a:rPr lang="en-US" dirty="0" err="1" smtClean="0">
                <a:solidFill>
                  <a:srgbClr val="FFC000"/>
                </a:solidFill>
              </a:rPr>
              <a:t>async</a:t>
            </a:r>
            <a:r>
              <a:rPr lang="en-US" dirty="0" smtClean="0">
                <a:solidFill>
                  <a:srgbClr val="FFC000"/>
                </a:solidFill>
              </a:rPr>
              <a:t> void</a:t>
            </a:r>
            <a:endParaRPr lang="en-US" dirty="0">
              <a:solidFill>
                <a:srgbClr val="FFC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Clr>
                <a:schemeClr val="tx1"/>
              </a:buClr>
            </a:pP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void </a:t>
            </a:r>
            <a:r>
              <a:rPr lang="en-US" dirty="0"/>
              <a:t>is never ok (unless it’s an event handler)</a:t>
            </a:r>
          </a:p>
          <a:p>
            <a:pPr lvl="1"/>
            <a:r>
              <a:rPr lang="en-US" dirty="0"/>
              <a:t>These run as “fire and forget” methods</a:t>
            </a:r>
          </a:p>
          <a:p>
            <a:pPr lvl="1"/>
            <a:r>
              <a:rPr lang="en-US" dirty="0"/>
              <a:t>Exceptions are not properly </a:t>
            </a:r>
            <a:r>
              <a:rPr lang="en-US" dirty="0" smtClean="0"/>
              <a:t>propagated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4258948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457200" y="1089900"/>
            <a:ext cx="822960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400" dirty="0" smtClean="0">
                <a:latin typeface="Lucida Console" panose="020B0609040504020204" pitchFamily="49" charset="0"/>
              </a:rPr>
              <a:t>public</a:t>
            </a:r>
            <a:r>
              <a:rPr lang="en-US" sz="1400" dirty="0">
                <a:latin typeface="Lucida Console" panose="020B0609040504020204" pitchFamily="49" charset="0"/>
              </a:rPr>
              <a:t> void </a:t>
            </a:r>
            <a:r>
              <a:rPr lang="en-US" sz="1400" dirty="0" err="1">
                <a:latin typeface="Lucida Console" panose="020B0609040504020204" pitchFamily="49" charset="0"/>
              </a:rPr>
              <a:t>AsyncVoidExceptions_CannotBeCaughtByCatch</a:t>
            </a:r>
            <a:r>
              <a:rPr lang="en-US" sz="1400" dirty="0">
                <a:latin typeface="Lucida Console" panose="020B0609040504020204" pitchFamily="49" charset="0"/>
              </a:rPr>
              <a:t>()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{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try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</a:t>
            </a:r>
            <a:r>
              <a:rPr lang="en-US" sz="1400" dirty="0" smtClean="0">
                <a:latin typeface="Lucida Console" panose="020B0609040504020204" pitchFamily="49" charset="0"/>
              </a:rPr>
              <a:t>{</a:t>
            </a:r>
          </a:p>
          <a:p>
            <a:r>
              <a:rPr lang="en-US" sz="1400" dirty="0"/>
              <a:t>	</a:t>
            </a:r>
            <a:r>
              <a:rPr lang="en-US" sz="1400" dirty="0" smtClean="0"/>
              <a:t>	// nothing </a:t>
            </a:r>
            <a:r>
              <a:rPr lang="en-US" sz="1400" smtClean="0"/>
              <a:t>to await!</a:t>
            </a:r>
            <a:endParaRPr lang="en-US" sz="1400" dirty="0">
              <a:latin typeface="Lucida Console" panose="020B0609040504020204" pitchFamily="49" charset="0"/>
            </a:endParaRPr>
          </a:p>
          <a:p>
            <a:r>
              <a:rPr lang="en-US" sz="1400" dirty="0">
                <a:latin typeface="Lucida Console" panose="020B0609040504020204" pitchFamily="49" charset="0"/>
              </a:rPr>
              <a:t>		</a:t>
            </a:r>
            <a:r>
              <a:rPr lang="en-US" sz="1400" dirty="0" err="1">
                <a:latin typeface="Lucida Console" panose="020B0609040504020204" pitchFamily="49" charset="0"/>
              </a:rPr>
              <a:t>ThrowExceptionAsync</a:t>
            </a:r>
            <a:r>
              <a:rPr lang="en-US" sz="1400" dirty="0">
                <a:latin typeface="Lucida Console" panose="020B0609040504020204" pitchFamily="49" charset="0"/>
              </a:rPr>
              <a:t>();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}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catch (Exception)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{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	// The exception is never caught here!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	throw;</a:t>
            </a:r>
          </a:p>
          <a:p>
            <a:r>
              <a:rPr lang="en-US" sz="1400" dirty="0">
                <a:latin typeface="Lucida Console" panose="020B0609040504020204" pitchFamily="49" charset="0"/>
              </a:rPr>
              <a:t>	}</a:t>
            </a:r>
          </a:p>
          <a:p>
            <a:r>
              <a:rPr lang="en-US" sz="1400" dirty="0" smtClean="0">
                <a:latin typeface="Lucida Console" panose="020B0609040504020204" pitchFamily="49" charset="0"/>
              </a:rPr>
              <a:t>}</a:t>
            </a:r>
          </a:p>
          <a:p>
            <a:endParaRPr lang="en-US" sz="1400" dirty="0"/>
          </a:p>
          <a:p>
            <a:r>
              <a:rPr lang="en-US" sz="1400" dirty="0"/>
              <a:t>private </a:t>
            </a:r>
            <a:r>
              <a:rPr lang="en-US" sz="1400" dirty="0" err="1"/>
              <a:t>async</a:t>
            </a:r>
            <a:r>
              <a:rPr lang="en-US" sz="1400" dirty="0"/>
              <a:t> void </a:t>
            </a:r>
            <a:r>
              <a:rPr lang="en-US" sz="1400" dirty="0" err="1"/>
              <a:t>ThrowExceptionAsync</a:t>
            </a:r>
            <a:r>
              <a:rPr lang="en-US" sz="1400" dirty="0"/>
              <a:t>()</a:t>
            </a:r>
          </a:p>
          <a:p>
            <a:r>
              <a:rPr lang="en-US" sz="1400" dirty="0"/>
              <a:t>{</a:t>
            </a:r>
          </a:p>
          <a:p>
            <a:r>
              <a:rPr lang="en-US" sz="1400" dirty="0"/>
              <a:t>	throw new </a:t>
            </a:r>
            <a:r>
              <a:rPr lang="en-US" sz="1400" dirty="0" err="1"/>
              <a:t>InvalidOperationException</a:t>
            </a:r>
            <a:r>
              <a:rPr lang="en-US" sz="1400" dirty="0"/>
              <a:t>();</a:t>
            </a:r>
          </a:p>
          <a:p>
            <a:r>
              <a:rPr lang="en-US" sz="1400" dirty="0" smtClean="0"/>
              <a:t>}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780682623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Does It Work?  Tasks!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Tasks have existed since .NET 4.0</a:t>
            </a:r>
          </a:p>
          <a:p>
            <a:r>
              <a:rPr lang="en-US" dirty="0" smtClean="0"/>
              <a:t>Tasks live in the </a:t>
            </a:r>
            <a:r>
              <a:rPr lang="en-US" dirty="0" err="1" smtClean="0">
                <a:solidFill>
                  <a:srgbClr val="FFCC00"/>
                </a:solidFill>
              </a:rPr>
              <a:t>System.Threading.Tasks</a:t>
            </a:r>
            <a:r>
              <a:rPr lang="en-US" dirty="0" smtClean="0"/>
              <a:t> namespace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represents a unit of work to be completed asynchronously</a:t>
            </a:r>
          </a:p>
          <a:p>
            <a:r>
              <a:rPr lang="en-US" dirty="0" smtClean="0"/>
              <a:t>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can be waited on, cancelled, progress reported, and can return a value</a:t>
            </a:r>
          </a:p>
          <a:p>
            <a:r>
              <a:rPr lang="en-US" dirty="0" smtClean="0"/>
              <a:t>Used with the Task Parallel Library in .NET 4.0</a:t>
            </a:r>
          </a:p>
          <a:p>
            <a:r>
              <a:rPr lang="en-US" dirty="0" smtClean="0"/>
              <a:t>In .NET 4.5, their functionality and usefulness has been expanded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364181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Naming Conventions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methods are named with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</a:t>
            </a:r>
          </a:p>
          <a:p>
            <a:r>
              <a:rPr lang="en-US" dirty="0" smtClean="0"/>
              <a:t>If a method already exists with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suffix, it is named with the </a:t>
            </a:r>
            <a:r>
              <a:rPr lang="en-US" dirty="0" err="1" smtClean="0">
                <a:solidFill>
                  <a:srgbClr val="FFCC00"/>
                </a:solidFill>
              </a:rPr>
              <a:t>TaskAsync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suffix</a:t>
            </a:r>
          </a:p>
        </p:txBody>
      </p:sp>
    </p:spTree>
    <p:extLst>
      <p:ext uri="{BB962C8B-B14F-4D97-AF65-F5344CB8AC3E}">
        <p14:creationId xmlns:p14="http://schemas.microsoft.com/office/powerpoint/2010/main" val="899462718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and</a:t>
            </a:r>
            <a:r>
              <a:rPr lang="en-US" dirty="0" smtClean="0">
                <a:solidFill>
                  <a:srgbClr val="FFCC00"/>
                </a:solidFill>
              </a:rPr>
              <a:t> await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87452355"/>
      </p:ext>
    </p:extLst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Exception Handling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Automatically propagated back to the calling method</a:t>
            </a:r>
          </a:p>
          <a:p>
            <a:r>
              <a:rPr lang="en-US" dirty="0" smtClean="0"/>
              <a:t>No extra work on your part…simply wrap in a try/catch and that’s it!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427369"/>
      </p:ext>
    </p:extLst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Exception handling with </a:t>
            </a:r>
            <a:r>
              <a:rPr lang="en-US" dirty="0" err="1" smtClean="0"/>
              <a:t>async</a:t>
            </a:r>
            <a:r>
              <a:rPr lang="en-US" dirty="0" smtClean="0"/>
              <a:t> code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23729481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Waiting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C00"/>
                </a:solidFill>
              </a:rPr>
              <a:t>Task.WhenAny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C00"/>
                </a:solidFill>
              </a:rPr>
              <a:t>Task.WhenAll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</a:p>
          <a:p>
            <a:pPr lvl="1"/>
            <a:r>
              <a:rPr lang="en-US" dirty="0" smtClean="0"/>
              <a:t>Don’t continue until any task is / all tasks are complete</a:t>
            </a:r>
          </a:p>
          <a:p>
            <a:pPr lvl="1"/>
            <a:r>
              <a:rPr lang="en-US" dirty="0" smtClean="0"/>
              <a:t>Expects an array of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s to wait on</a:t>
            </a:r>
          </a:p>
          <a:p>
            <a:pPr lvl="1"/>
            <a:r>
              <a:rPr lang="en-US" dirty="0" smtClean="0"/>
              <a:t>Use some LINQ make it easier!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19328205"/>
      </p:ext>
    </p:extLst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Task.WhenAll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159726"/>
      </p:ext>
    </p:extLst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Cancelling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Use a </a:t>
            </a:r>
            <a:r>
              <a:rPr lang="en-US" dirty="0" err="1" smtClean="0">
                <a:solidFill>
                  <a:srgbClr val="FFCC00"/>
                </a:solidFill>
              </a:rPr>
              <a:t>CancellationToken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to tell running tasks that they should be cancelled</a:t>
            </a:r>
          </a:p>
          <a:p>
            <a:r>
              <a:rPr lang="en-US" dirty="0" smtClean="0"/>
              <a:t>Some methods take a </a:t>
            </a:r>
            <a:r>
              <a:rPr lang="en-US" dirty="0" err="1" smtClean="0">
                <a:solidFill>
                  <a:srgbClr val="FFCC00"/>
                </a:solidFill>
              </a:rPr>
              <a:t>CancellationToken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as a parameter (</a:t>
            </a:r>
            <a:r>
              <a:rPr lang="en-US" dirty="0" err="1" smtClean="0">
                <a:solidFill>
                  <a:srgbClr val="FFCC00"/>
                </a:solidFill>
              </a:rPr>
              <a:t>Stream.ReadAsync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for example)</a:t>
            </a:r>
          </a:p>
          <a:p>
            <a:r>
              <a:rPr lang="en-US" dirty="0" smtClean="0"/>
              <a:t>Some do not (</a:t>
            </a:r>
            <a:r>
              <a:rPr lang="en-US" dirty="0" err="1" smtClean="0">
                <a:solidFill>
                  <a:srgbClr val="FFCC00"/>
                </a:solidFill>
              </a:rPr>
              <a:t>WebClient.DownloadStringTaskAsync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for example)</a:t>
            </a:r>
          </a:p>
          <a:p>
            <a:pPr lvl="1"/>
            <a:r>
              <a:rPr lang="en-US" dirty="0" smtClean="0"/>
              <a:t>In these cases you can either poll the cancellation token, or hookup a callback with the </a:t>
            </a:r>
            <a:r>
              <a:rPr lang="en-US" dirty="0" smtClean="0">
                <a:solidFill>
                  <a:srgbClr val="FFCC00"/>
                </a:solidFill>
              </a:rPr>
              <a:t>Register()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Check cancelation with the </a:t>
            </a:r>
            <a:r>
              <a:rPr lang="en-US" dirty="0" err="1">
                <a:solidFill>
                  <a:srgbClr val="FFCC00"/>
                </a:solidFill>
              </a:rPr>
              <a:t>IsCancellationRequested</a:t>
            </a:r>
            <a:r>
              <a:rPr lang="en-US" dirty="0" smtClean="0"/>
              <a:t> method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C00"/>
                </a:solidFill>
              </a:rPr>
              <a:t>ThrowIfCancellationRequested</a:t>
            </a:r>
            <a:r>
              <a:rPr lang="en-US" dirty="0" smtClean="0"/>
              <a:t> method to throw an </a:t>
            </a:r>
            <a:r>
              <a:rPr lang="en-US" dirty="0" err="1" smtClean="0">
                <a:solidFill>
                  <a:srgbClr val="FFCC00"/>
                </a:solidFill>
              </a:rPr>
              <a:t>OperationCanceledException</a:t>
            </a:r>
            <a:r>
              <a:rPr lang="en-US" dirty="0" smtClean="0"/>
              <a:t> if you wish to handle cancellation in that way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36870114"/>
      </p:ext>
    </p:extLst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251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Overview of </a:t>
            </a:r>
            <a:r>
              <a:rPr lang="en-US" dirty="0" err="1" smtClean="0"/>
              <a:t>async</a:t>
            </a:r>
            <a:endParaRPr lang="en-US" dirty="0" smtClean="0"/>
          </a:p>
          <a:p>
            <a:r>
              <a:rPr lang="en-US" dirty="0" smtClean="0"/>
              <a:t>The bad way</a:t>
            </a:r>
          </a:p>
          <a:p>
            <a:pPr lvl="1"/>
            <a:r>
              <a:rPr lang="en-US" dirty="0" smtClean="0"/>
              <a:t>Call code running in UI thread</a:t>
            </a:r>
          </a:p>
          <a:p>
            <a:r>
              <a:rPr lang="en-US" dirty="0" smtClean="0"/>
              <a:t>The old </a:t>
            </a:r>
            <a:r>
              <a:rPr lang="en-US" dirty="0" err="1" smtClean="0"/>
              <a:t>async</a:t>
            </a:r>
            <a:r>
              <a:rPr lang="en-US" dirty="0" smtClean="0"/>
              <a:t> way</a:t>
            </a:r>
          </a:p>
          <a:p>
            <a:pPr lvl="1"/>
            <a:r>
              <a:rPr lang="en-US" dirty="0" smtClean="0"/>
              <a:t>Callbacks</a:t>
            </a:r>
          </a:p>
          <a:p>
            <a:r>
              <a:rPr lang="en-US" dirty="0" smtClean="0"/>
              <a:t>The new </a:t>
            </a:r>
            <a:r>
              <a:rPr lang="en-US" dirty="0" err="1" smtClean="0"/>
              <a:t>async</a:t>
            </a:r>
            <a:r>
              <a:rPr lang="en-US" dirty="0" smtClean="0"/>
              <a:t> way(s)</a:t>
            </a:r>
          </a:p>
          <a:p>
            <a:pPr lvl="1"/>
            <a:r>
              <a:rPr lang="en-US" dirty="0" smtClean="0"/>
              <a:t>Lots of </a:t>
            </a:r>
            <a:r>
              <a:rPr lang="en-US" dirty="0" err="1" smtClean="0"/>
              <a:t>async</a:t>
            </a:r>
            <a:r>
              <a:rPr lang="en-US" dirty="0" smtClean="0"/>
              <a:t> goodness</a:t>
            </a:r>
          </a:p>
        </p:txBody>
      </p:sp>
    </p:spTree>
    <p:extLst>
      <p:ext uri="{BB962C8B-B14F-4D97-AF65-F5344CB8AC3E}">
        <p14:creationId xmlns:p14="http://schemas.microsoft.com/office/powerpoint/2010/main" val="255666830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cancellation tokens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4645295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Parallelism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err="1" smtClean="0">
                <a:solidFill>
                  <a:srgbClr val="FFCC00"/>
                </a:solidFill>
              </a:rPr>
              <a:t>Parallel.For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, </a:t>
            </a:r>
            <a:r>
              <a:rPr lang="en-US" dirty="0" err="1" smtClean="0">
                <a:solidFill>
                  <a:srgbClr val="FFCC00"/>
                </a:solidFill>
              </a:rPr>
              <a:t>Parallel.ForEach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</a:p>
          <a:p>
            <a:pPr lvl="1"/>
            <a:r>
              <a:rPr lang="en-US" dirty="0" smtClean="0"/>
              <a:t>These methods are part of the TPL which existed in .NET 4.0</a:t>
            </a:r>
          </a:p>
          <a:p>
            <a:pPr lvl="1"/>
            <a:r>
              <a:rPr lang="en-US" dirty="0" smtClean="0"/>
              <a:t>Allow you to run a method on every item in a list simultaneously</a:t>
            </a:r>
          </a:p>
          <a:p>
            <a:pPr lvl="1"/>
            <a:r>
              <a:rPr lang="en-US" dirty="0" smtClean="0"/>
              <a:t>This will use the </a:t>
            </a:r>
            <a:r>
              <a:rPr lang="en-US" dirty="0" err="1" smtClean="0">
                <a:solidFill>
                  <a:srgbClr val="FFC000"/>
                </a:solidFill>
              </a:rPr>
              <a:t>ThreadPool</a:t>
            </a:r>
            <a:r>
              <a:rPr lang="en-US" dirty="0" smtClean="0"/>
              <a:t>, so keep this in mind when touching the UI or elements which aren’t happy with cross-thread access (</a:t>
            </a:r>
            <a:r>
              <a:rPr lang="en-US" dirty="0" err="1" smtClean="0">
                <a:solidFill>
                  <a:srgbClr val="FFCC00"/>
                </a:solidFill>
              </a:rPr>
              <a:t>BitmapImage</a:t>
            </a:r>
            <a:r>
              <a:rPr lang="en-US" dirty="0" smtClean="0"/>
              <a:t>, for example)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9242993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Parallelism with </a:t>
            </a:r>
            <a:r>
              <a:rPr lang="en-US" dirty="0" err="1" smtClean="0">
                <a:solidFill>
                  <a:srgbClr val="FFCC00"/>
                </a:solidFill>
              </a:rPr>
              <a:t>Parallel.ForEach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1714887"/>
      </p:ext>
    </p:extLst>
  </p:cSld>
  <p:clrMapOvr>
    <a:masterClrMapping/>
  </p:clrMapOvr>
  <p:transition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Forcing Tasks to a New Thread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r>
              <a:rPr lang="en-US" dirty="0" smtClean="0"/>
              <a:t>To force a task onto a separate background thread in the </a:t>
            </a:r>
            <a:r>
              <a:rPr lang="en-US" dirty="0" err="1" smtClean="0">
                <a:solidFill>
                  <a:srgbClr val="FFC000"/>
                </a:solidFill>
              </a:rPr>
              <a:t>ThreadPool</a:t>
            </a:r>
            <a:r>
              <a:rPr lang="en-US" dirty="0" smtClean="0"/>
              <a:t>, use the </a:t>
            </a:r>
            <a:r>
              <a:rPr lang="en-US" dirty="0" err="1" smtClean="0">
                <a:solidFill>
                  <a:srgbClr val="FFCC00"/>
                </a:solidFill>
              </a:rPr>
              <a:t>Task.Run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method</a:t>
            </a:r>
          </a:p>
          <a:p>
            <a:pPr lvl="1"/>
            <a:r>
              <a:rPr lang="en-US" dirty="0" smtClean="0"/>
              <a:t>In general, only use </a:t>
            </a:r>
            <a:r>
              <a:rPr lang="en-US" dirty="0" err="1" smtClean="0">
                <a:solidFill>
                  <a:srgbClr val="FFC000"/>
                </a:solidFill>
              </a:rPr>
              <a:t>Task.Run</a:t>
            </a:r>
            <a:r>
              <a:rPr lang="en-US" dirty="0" smtClean="0">
                <a:solidFill>
                  <a:srgbClr val="FFC000"/>
                </a:solidFill>
              </a:rPr>
              <a:t>() </a:t>
            </a:r>
            <a:r>
              <a:rPr lang="en-US" dirty="0" smtClean="0"/>
              <a:t>for CPU-bound work, not IO-bound work</a:t>
            </a:r>
          </a:p>
          <a:p>
            <a:r>
              <a:rPr lang="en-US" dirty="0" smtClean="0"/>
              <a:t>Since this code will run in a separate thread in the </a:t>
            </a:r>
            <a:r>
              <a:rPr lang="en-US" dirty="0" err="1" smtClean="0">
                <a:solidFill>
                  <a:srgbClr val="FFC000"/>
                </a:solidFill>
              </a:rPr>
              <a:t>ThreadPool</a:t>
            </a:r>
            <a:r>
              <a:rPr lang="en-US" dirty="0" smtClean="0"/>
              <a:t>, be mindful of cross-thread access</a:t>
            </a:r>
          </a:p>
          <a:p>
            <a:r>
              <a:rPr lang="en-US" dirty="0" smtClean="0"/>
              <a:t>Don’t use this in libraries if you can help it</a:t>
            </a:r>
          </a:p>
          <a:p>
            <a:pPr lvl="1"/>
            <a:r>
              <a:rPr lang="en-US" dirty="0" smtClean="0"/>
              <a:t>Threads in the </a:t>
            </a:r>
            <a:r>
              <a:rPr lang="en-US" dirty="0" err="1" smtClean="0">
                <a:solidFill>
                  <a:srgbClr val="FFC000"/>
                </a:solidFill>
              </a:rPr>
              <a:t>ThreadPool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are a limited resource, leave it to the caller to determine if they want to use a thread</a:t>
            </a:r>
          </a:p>
          <a:p>
            <a:pPr lvl="1"/>
            <a:r>
              <a:rPr lang="en-US" dirty="0" smtClean="0"/>
              <a:t>Libraries should only expose truly asynchronous code as </a:t>
            </a:r>
            <a:r>
              <a:rPr lang="en-US" dirty="0" err="1" smtClean="0"/>
              <a:t>Async</a:t>
            </a:r>
            <a:r>
              <a:rPr lang="en-US" dirty="0" smtClean="0"/>
              <a:t> methods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398172518"/>
      </p:ext>
    </p:extLst>
  </p:cSld>
  <p:clrMapOvr>
    <a:masterClrMapping/>
  </p:clrMapOvr>
  <p:transition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Delaying Inside of a Task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old applications, this was typically done with the </a:t>
            </a:r>
            <a:r>
              <a:rPr lang="en-US" dirty="0" err="1" smtClean="0">
                <a:solidFill>
                  <a:srgbClr val="FFCC00"/>
                </a:solidFill>
              </a:rPr>
              <a:t>Thread.Sleep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method</a:t>
            </a:r>
          </a:p>
          <a:p>
            <a:r>
              <a:rPr lang="en-US" dirty="0" smtClean="0"/>
              <a:t>When writing </a:t>
            </a:r>
            <a:r>
              <a:rPr lang="en-US" dirty="0" err="1" smtClean="0"/>
              <a:t>async</a:t>
            </a:r>
            <a:r>
              <a:rPr lang="en-US" dirty="0" smtClean="0"/>
              <a:t> code, use the </a:t>
            </a:r>
            <a:r>
              <a:rPr lang="en-US" dirty="0" err="1" smtClean="0">
                <a:solidFill>
                  <a:srgbClr val="FFCC00"/>
                </a:solidFill>
              </a:rPr>
              <a:t>Task.Delay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 method</a:t>
            </a:r>
          </a:p>
          <a:p>
            <a:pPr lvl="1"/>
            <a:r>
              <a:rPr lang="en-US" dirty="0" smtClean="0"/>
              <a:t>Specify how long to delay in milliseconds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0435842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Task.Run</a:t>
            </a:r>
            <a:r>
              <a:rPr lang="en-US" dirty="0" smtClean="0">
                <a:solidFill>
                  <a:srgbClr val="FFCC00"/>
                </a:solidFill>
              </a:rPr>
              <a:t>()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C00"/>
                </a:solidFill>
              </a:rPr>
              <a:t>Task.Delay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5594256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Synchronization Contexts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 the new </a:t>
            </a:r>
            <a:r>
              <a:rPr lang="en-US" dirty="0" err="1" smtClean="0"/>
              <a:t>Async</a:t>
            </a:r>
            <a:r>
              <a:rPr lang="en-US" dirty="0" smtClean="0"/>
              <a:t> framework, all </a:t>
            </a:r>
            <a:r>
              <a:rPr lang="en-US" dirty="0" smtClean="0">
                <a:solidFill>
                  <a:srgbClr val="FFC000"/>
                </a:solidFill>
              </a:rPr>
              <a:t>await</a:t>
            </a:r>
            <a:r>
              <a:rPr lang="en-US" dirty="0" smtClean="0"/>
              <a:t>ed Tasks return on the thread associated with the synchronization context of the </a:t>
            </a:r>
            <a:r>
              <a:rPr lang="en-US" dirty="0" err="1" smtClean="0"/>
              <a:t>awaiter</a:t>
            </a:r>
            <a:endParaRPr lang="en-US" dirty="0" smtClean="0"/>
          </a:p>
          <a:p>
            <a:pPr lvl="1"/>
            <a:r>
              <a:rPr lang="en-US" dirty="0" smtClean="0"/>
              <a:t>This makes writing code easy, but at a small cost of performance</a:t>
            </a:r>
          </a:p>
          <a:p>
            <a:r>
              <a:rPr lang="en-US" dirty="0" err="1" smtClean="0">
                <a:solidFill>
                  <a:srgbClr val="FFCC00"/>
                </a:solidFill>
              </a:rPr>
              <a:t>Task.ConfigureAwait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r>
              <a:rPr lang="en-US" dirty="0" smtClean="0"/>
              <a:t> allows you to stop the marshaling of the result back to the calling thread</a:t>
            </a:r>
          </a:p>
          <a:p>
            <a:r>
              <a:rPr lang="en-US" dirty="0" smtClean="0"/>
              <a:t>Use this:</a:t>
            </a:r>
          </a:p>
          <a:p>
            <a:pPr lvl="1"/>
            <a:r>
              <a:rPr lang="en-US" dirty="0" smtClean="0"/>
              <a:t>When you don’t care about which thread the result comes from (i.e. you’re not going to touch the UI with the result)</a:t>
            </a:r>
          </a:p>
          <a:p>
            <a:pPr lvl="1"/>
            <a:r>
              <a:rPr lang="en-US" dirty="0" smtClean="0"/>
              <a:t>When writing libraries that others will consume (unless you’re touching the UI from the library)</a:t>
            </a:r>
          </a:p>
        </p:txBody>
      </p:sp>
    </p:spTree>
    <p:extLst>
      <p:ext uri="{BB962C8B-B14F-4D97-AF65-F5344CB8AC3E}">
        <p14:creationId xmlns:p14="http://schemas.microsoft.com/office/powerpoint/2010/main" val="3439010767"/>
      </p:ext>
    </p:extLst>
  </p:cSld>
  <p:clrMapOvr>
    <a:masterClrMapping/>
  </p:clrMapOvr>
  <p:transition/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Using </a:t>
            </a:r>
            <a:r>
              <a:rPr lang="en-US" dirty="0" err="1" smtClean="0">
                <a:solidFill>
                  <a:srgbClr val="FFCC00"/>
                </a:solidFill>
              </a:rPr>
              <a:t>Task.ConfigureAwait</a:t>
            </a:r>
            <a:r>
              <a:rPr lang="en-US" dirty="0" smtClean="0">
                <a:solidFill>
                  <a:srgbClr val="FFCC00"/>
                </a:solidFill>
              </a:rPr>
              <a:t>()</a:t>
            </a:r>
            <a:endParaRPr lang="en-US" dirty="0">
              <a:solidFill>
                <a:srgbClr val="FFCC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41373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And some more…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000"/>
                </a:solidFill>
              </a:rPr>
              <a:t>Task.Factory.FromAsync</a:t>
            </a:r>
            <a:r>
              <a:rPr lang="en-US" dirty="0" smtClean="0"/>
              <a:t> to wrap </a:t>
            </a:r>
            <a:r>
              <a:rPr lang="en-US" dirty="0" smtClean="0">
                <a:solidFill>
                  <a:srgbClr val="FFC000"/>
                </a:solidFill>
              </a:rPr>
              <a:t>Begin</a:t>
            </a:r>
            <a:r>
              <a:rPr lang="en-US" dirty="0" smtClean="0"/>
              <a:t>/</a:t>
            </a:r>
            <a:r>
              <a:rPr lang="en-US" dirty="0" smtClean="0">
                <a:solidFill>
                  <a:srgbClr val="FFC000"/>
                </a:solidFill>
              </a:rPr>
              <a:t>End</a:t>
            </a:r>
            <a:r>
              <a:rPr lang="en-US" dirty="0" smtClean="0"/>
              <a:t>-style </a:t>
            </a:r>
            <a:r>
              <a:rPr lang="en-US" dirty="0" err="1" smtClean="0"/>
              <a:t>async</a:t>
            </a:r>
            <a:r>
              <a:rPr lang="en-US" dirty="0" smtClean="0"/>
              <a:t> methods</a:t>
            </a:r>
          </a:p>
          <a:p>
            <a:endParaRPr lang="en-US" dirty="0" smtClean="0"/>
          </a:p>
          <a:p>
            <a:r>
              <a:rPr lang="en-US" dirty="0" smtClean="0"/>
              <a:t>Use </a:t>
            </a:r>
            <a:r>
              <a:rPr lang="en-US" dirty="0" err="1" smtClean="0">
                <a:solidFill>
                  <a:srgbClr val="FFC000"/>
                </a:solidFill>
              </a:rPr>
              <a:t>TaskCompletionSource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to wrap events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01755123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>
                <a:solidFill>
                  <a:srgbClr val="FFC000"/>
                </a:solidFill>
              </a:rPr>
              <a:t>FromAsync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err="1" smtClean="0">
                <a:solidFill>
                  <a:srgbClr val="FFC000"/>
                </a:solidFill>
              </a:rPr>
              <a:t>TaskCompletionSource</a:t>
            </a:r>
            <a:endParaRPr lang="en-US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6200311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asynchronous code?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short, code that runs at the same time as other code</a:t>
            </a:r>
          </a:p>
          <a:p>
            <a:r>
              <a:rPr lang="en-US" dirty="0" smtClean="0"/>
              <a:t>This means code that runs in a callback or a thread, such that the UI remains responsive and the application scales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3562778"/>
      </p:ext>
    </p:extLst>
  </p:cSld>
  <p:clrMapOvr>
    <a:masterClrMapping/>
  </p:clrMapOvr>
  <p:transition/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new </a:t>
            </a:r>
            <a:r>
              <a:rPr lang="en-US" dirty="0" err="1" smtClean="0"/>
              <a:t>async</a:t>
            </a:r>
            <a:r>
              <a:rPr lang="en-US" dirty="0" smtClean="0"/>
              <a:t> features of .NET 4.5 provide the ability to write asynchronous code very easily</a:t>
            </a:r>
          </a:p>
          <a:p>
            <a:r>
              <a:rPr lang="en-US" dirty="0" smtClean="0"/>
              <a:t>The patterns you know today are very easily applied to the new </a:t>
            </a:r>
            <a:r>
              <a:rPr lang="en-US" dirty="0" err="1" smtClean="0"/>
              <a:t>async</a:t>
            </a:r>
            <a:r>
              <a:rPr lang="en-US" dirty="0" smtClean="0"/>
              <a:t> methodologies</a:t>
            </a:r>
          </a:p>
        </p:txBody>
      </p:sp>
    </p:spTree>
    <p:extLst>
      <p:ext uri="{BB962C8B-B14F-4D97-AF65-F5344CB8AC3E}">
        <p14:creationId xmlns:p14="http://schemas.microsoft.com/office/powerpoint/2010/main" val="13594218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Me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brpeek@microsoft.com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</a:rPr>
              <a:t>http://www.brianpeek.com/</a:t>
            </a:r>
          </a:p>
          <a:p>
            <a:r>
              <a:rPr lang="en-US" dirty="0" err="1" smtClean="0"/>
              <a:t>Async</a:t>
            </a:r>
            <a:r>
              <a:rPr lang="en-US" dirty="0" smtClean="0"/>
              <a:t> Targeting Pack for Visual Studio 2012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bit.ly/AsyncTargettingPack</a:t>
            </a:r>
          </a:p>
          <a:p>
            <a:r>
              <a:rPr lang="en-US" dirty="0" err="1"/>
              <a:t>Async</a:t>
            </a:r>
            <a:r>
              <a:rPr lang="en-US" dirty="0"/>
              <a:t> CTP (for VS2010 / .NET 4.0)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bit.ly/VSAsyncCTP3</a:t>
            </a:r>
          </a:p>
          <a:p>
            <a:r>
              <a:rPr lang="en-US" dirty="0" smtClean="0"/>
              <a:t>Task-based Asynchronous Pattern Whitepaper</a:t>
            </a:r>
          </a:p>
          <a:p>
            <a:pPr lvl="1"/>
            <a:r>
              <a:rPr lang="en-US" dirty="0">
                <a:solidFill>
                  <a:srgbClr val="FFCC00"/>
                </a:solidFill>
              </a:rPr>
              <a:t>http://</a:t>
            </a:r>
            <a:r>
              <a:rPr lang="en-US" dirty="0" smtClean="0">
                <a:solidFill>
                  <a:srgbClr val="FFCC00"/>
                </a:solidFill>
              </a:rPr>
              <a:t>bit.ly/AsyncWP</a:t>
            </a:r>
          </a:p>
        </p:txBody>
      </p:sp>
    </p:spTree>
    <p:extLst>
      <p:ext uri="{BB962C8B-B14F-4D97-AF65-F5344CB8AC3E}">
        <p14:creationId xmlns:p14="http://schemas.microsoft.com/office/powerpoint/2010/main" val="3504623771"/>
      </p:ext>
    </p:extLst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Can I Use It?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If you are using Visual Studio 2012 or 2013 and </a:t>
            </a:r>
            <a:r>
              <a:rPr lang="en-US" u="sng" dirty="0" smtClean="0"/>
              <a:t>.NET 4.5</a:t>
            </a:r>
            <a:r>
              <a:rPr lang="en-US" dirty="0" smtClean="0"/>
              <a:t>, it’s built into the framework and language</a:t>
            </a:r>
          </a:p>
          <a:p>
            <a:r>
              <a:rPr lang="en-US" dirty="0" smtClean="0"/>
              <a:t>If you are using Visual Studio 2012 and </a:t>
            </a:r>
            <a:r>
              <a:rPr lang="en-US" u="sng" dirty="0" smtClean="0"/>
              <a:t>.NET 4.0</a:t>
            </a:r>
            <a:r>
              <a:rPr lang="en-US" dirty="0" smtClean="0"/>
              <a:t>, you can download the </a:t>
            </a:r>
            <a:r>
              <a:rPr lang="en-US" dirty="0" err="1" smtClean="0"/>
              <a:t>Async</a:t>
            </a:r>
            <a:r>
              <a:rPr lang="en-US" dirty="0" smtClean="0"/>
              <a:t> Targeting Pack</a:t>
            </a:r>
          </a:p>
          <a:p>
            <a:pPr lvl="1"/>
            <a:r>
              <a:rPr lang="en-US" b="1" dirty="0" smtClean="0">
                <a:solidFill>
                  <a:srgbClr val="FFCC00"/>
                </a:solidFill>
              </a:rPr>
              <a:t>http</a:t>
            </a:r>
            <a:r>
              <a:rPr lang="en-US" b="1" dirty="0">
                <a:solidFill>
                  <a:srgbClr val="FFCC00"/>
                </a:solidFill>
              </a:rPr>
              <a:t>://bit.ly/AsyncTargettingPack</a:t>
            </a:r>
          </a:p>
          <a:p>
            <a:r>
              <a:rPr lang="en-US" dirty="0" smtClean="0"/>
              <a:t>If you are using Visual Studio 2010 and .NET 4.0, install the Visual Studio </a:t>
            </a:r>
            <a:r>
              <a:rPr lang="en-US" dirty="0" err="1" smtClean="0"/>
              <a:t>Async</a:t>
            </a:r>
            <a:r>
              <a:rPr lang="en-US" dirty="0" smtClean="0"/>
              <a:t> CTP (Version 3)</a:t>
            </a:r>
          </a:p>
          <a:p>
            <a:pPr lvl="1"/>
            <a:r>
              <a:rPr lang="en-US" b="1" dirty="0">
                <a:solidFill>
                  <a:srgbClr val="FFCC00"/>
                </a:solidFill>
              </a:rPr>
              <a:t>http://bit.ly/VSAsyncCTP3</a:t>
            </a:r>
          </a:p>
          <a:p>
            <a:pPr lvl="1"/>
            <a:r>
              <a:rPr lang="en-US" dirty="0" smtClean="0"/>
              <a:t>Note that some of these examples won’t work as-is with the CTP</a:t>
            </a:r>
          </a:p>
          <a:p>
            <a:r>
              <a:rPr lang="en-US" dirty="0" smtClean="0"/>
              <a:t>If you are writing apps for Windows 8, writing </a:t>
            </a:r>
            <a:r>
              <a:rPr lang="en-US" dirty="0" err="1" smtClean="0"/>
              <a:t>async</a:t>
            </a:r>
            <a:r>
              <a:rPr lang="en-US" dirty="0" smtClean="0"/>
              <a:t> code is </a:t>
            </a:r>
            <a:r>
              <a:rPr lang="en-US" i="1" dirty="0" smtClean="0"/>
              <a:t>required</a:t>
            </a:r>
          </a:p>
        </p:txBody>
      </p:sp>
    </p:spTree>
    <p:extLst>
      <p:ext uri="{BB962C8B-B14F-4D97-AF65-F5344CB8AC3E}">
        <p14:creationId xmlns:p14="http://schemas.microsoft.com/office/powerpoint/2010/main" val="46746143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Bad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Code running entirely on the UI thread</a:t>
            </a:r>
          </a:p>
          <a:p>
            <a:r>
              <a:rPr lang="en-US" dirty="0" smtClean="0"/>
              <a:t>This will lock the UI until the task completes</a:t>
            </a:r>
          </a:p>
          <a:p>
            <a:r>
              <a:rPr lang="en-US" dirty="0" smtClean="0"/>
              <a:t>As a user, this is painful!</a:t>
            </a:r>
          </a:p>
          <a:p>
            <a:pPr lvl="1"/>
            <a:r>
              <a:rPr lang="en-US" dirty="0" smtClean="0"/>
              <a:t>Please stop doing this. 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81209253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Executing a long process that runs on the UI thread</a:t>
            </a:r>
          </a:p>
          <a:p>
            <a:pPr lvl="1"/>
            <a:r>
              <a:rPr lang="en-US" dirty="0" smtClean="0"/>
              <a:t>All of our examples will focus around downloading a stream of pictures from the public Flickr RSS feed</a:t>
            </a:r>
          </a:p>
        </p:txBody>
      </p:sp>
    </p:spTree>
    <p:extLst>
      <p:ext uri="{BB962C8B-B14F-4D97-AF65-F5344CB8AC3E}">
        <p14:creationId xmlns:p14="http://schemas.microsoft.com/office/powerpoint/2010/main" val="1648789307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Old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r>
              <a:rPr lang="en-US" dirty="0" smtClean="0"/>
              <a:t>Prior to .NET 4.5, asynchrony was primarily achieved in 2 ways:</a:t>
            </a:r>
          </a:p>
          <a:p>
            <a:pPr lvl="1">
              <a:buClr>
                <a:schemeClr val="tx1"/>
              </a:buClr>
            </a:pPr>
            <a:r>
              <a:rPr lang="en-US" dirty="0" err="1" smtClean="0">
                <a:solidFill>
                  <a:srgbClr val="FFC000"/>
                </a:solidFill>
              </a:rPr>
              <a:t>IAsyncResult</a:t>
            </a:r>
            <a:r>
              <a:rPr lang="en-US" dirty="0" smtClean="0">
                <a:solidFill>
                  <a:srgbClr val="FFC000"/>
                </a:solidFill>
              </a:rPr>
              <a:t> </a:t>
            </a:r>
            <a:r>
              <a:rPr lang="en-US" dirty="0" smtClean="0"/>
              <a:t>pattern (Begin/End methods)</a:t>
            </a:r>
          </a:p>
          <a:p>
            <a:pPr lvl="1"/>
            <a:r>
              <a:rPr lang="en-US" dirty="0" smtClean="0"/>
              <a:t>Event-based pattern (hook up method to be called when task is completed)</a:t>
            </a:r>
            <a:endParaRPr lang="en-US" dirty="0"/>
          </a:p>
          <a:p>
            <a:r>
              <a:rPr lang="en-US" dirty="0" smtClean="0"/>
              <a:t>Both of these patterns lead to spaghetti code with simple implementations of a single unit of work spread across multiple methods</a:t>
            </a:r>
          </a:p>
          <a:p>
            <a:r>
              <a:rPr lang="en-US" dirty="0" smtClean="0"/>
              <a:t>Difficult to catch and handle exceptions</a:t>
            </a:r>
          </a:p>
        </p:txBody>
      </p:sp>
    </p:spTree>
    <p:extLst>
      <p:ext uri="{BB962C8B-B14F-4D97-AF65-F5344CB8AC3E}">
        <p14:creationId xmlns:p14="http://schemas.microsoft.com/office/powerpoint/2010/main" val="232132143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Example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Callback methods to achieve asynchrony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31665206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New Way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and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keywords</a:t>
            </a:r>
          </a:p>
          <a:p>
            <a:r>
              <a:rPr lang="en-US" dirty="0" smtClean="0"/>
              <a:t>Use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keyword to denote that the method contains some kind of asynchronous functionality (namely, it contains the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keyword)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public </a:t>
            </a:r>
            <a:r>
              <a:rPr lang="en-US" b="1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 Task&lt;string&gt;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MyMethodAsync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() {}</a:t>
            </a:r>
          </a:p>
          <a:p>
            <a:pPr lvl="1"/>
            <a:r>
              <a:rPr lang="en-US" dirty="0" smtClean="0"/>
              <a:t>This is all the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keyword does.  It does not magically make your method asynchronous!</a:t>
            </a:r>
          </a:p>
          <a:p>
            <a:r>
              <a:rPr lang="en-US" dirty="0" smtClean="0"/>
              <a:t>Use the </a:t>
            </a:r>
            <a:r>
              <a:rPr lang="en-US" dirty="0" smtClean="0">
                <a:solidFill>
                  <a:srgbClr val="FFCC00"/>
                </a:solidFill>
              </a:rPr>
              <a:t>await</a:t>
            </a:r>
            <a:r>
              <a:rPr lang="en-US" dirty="0" smtClean="0"/>
              <a:t> keyword when calling an </a:t>
            </a:r>
            <a:r>
              <a:rPr lang="en-US" dirty="0" err="1" smtClean="0">
                <a:solidFill>
                  <a:srgbClr val="FFCC00"/>
                </a:solidFill>
              </a:rPr>
              <a:t>async</a:t>
            </a:r>
            <a:r>
              <a:rPr lang="en-US" dirty="0" smtClean="0">
                <a:solidFill>
                  <a:srgbClr val="FFCC00"/>
                </a:solidFill>
              </a:rPr>
              <a:t> </a:t>
            </a:r>
            <a:r>
              <a:rPr lang="en-US" dirty="0" smtClean="0"/>
              <a:t>method that returns a </a:t>
            </a:r>
            <a:r>
              <a:rPr lang="en-US" dirty="0" smtClean="0">
                <a:solidFill>
                  <a:srgbClr val="FFCC00"/>
                </a:solidFill>
              </a:rPr>
              <a:t>Task</a:t>
            </a:r>
            <a:r>
              <a:rPr lang="en-US" dirty="0" smtClean="0"/>
              <a:t> (more on that shortly)</a:t>
            </a:r>
          </a:p>
          <a:p>
            <a:pPr lvl="1"/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string name = </a:t>
            </a:r>
            <a:r>
              <a:rPr lang="en-US" b="1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await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 </a:t>
            </a:r>
            <a:r>
              <a:rPr lang="en-US" dirty="0" err="1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MyMethodAsync</a:t>
            </a:r>
            <a:r>
              <a:rPr lang="en-US" dirty="0" smtClean="0">
                <a:solidFill>
                  <a:srgbClr val="FFCC00"/>
                </a:solidFill>
                <a:latin typeface="Consolas" pitchFamily="49" charset="0"/>
                <a:cs typeface="Consolas" pitchFamily="49" charset="0"/>
              </a:rPr>
              <a:t>();</a:t>
            </a:r>
          </a:p>
          <a:p>
            <a:pPr lvl="1"/>
            <a:r>
              <a:rPr lang="en-US" dirty="0"/>
              <a:t>Awaited methods are guaranteed to return on the thread on which they were </a:t>
            </a:r>
            <a:r>
              <a:rPr lang="en-US" dirty="0" smtClean="0"/>
              <a:t>called (more on this later…)</a:t>
            </a:r>
            <a:endParaRPr lang="en-US" dirty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  <a:p>
            <a:pPr lvl="1"/>
            <a:endParaRPr lang="en-US" dirty="0" smtClean="0">
              <a:solidFill>
                <a:srgbClr val="FFCC00"/>
              </a:solidFill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1685454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Visual Studio Live! Orlando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SharePoint Live! Orlando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SharePoint Live! Orlando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SharePoint Live! Orlando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harePoint Live! Orlando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3118</TotalTime>
  <Words>1143</Words>
  <Application>Microsoft Office PowerPoint</Application>
  <PresentationFormat>On-screen Show (16:9)</PresentationFormat>
  <Paragraphs>185</Paragraphs>
  <Slides>31</Slides>
  <Notes>30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40" baseType="lpstr">
      <vt:lpstr>Arial</vt:lpstr>
      <vt:lpstr>Arial Black</vt:lpstr>
      <vt:lpstr>Consolas</vt:lpstr>
      <vt:lpstr>Franklin Gothic Medium</vt:lpstr>
      <vt:lpstr>Lucida Console</vt:lpstr>
      <vt:lpstr>Times</vt:lpstr>
      <vt:lpstr>Times New Roman</vt:lpstr>
      <vt:lpstr>Wingdings</vt:lpstr>
      <vt:lpstr>Visual Studio Live! Orlando 2013</vt:lpstr>
      <vt:lpstr>PowerPoint Presentation</vt:lpstr>
      <vt:lpstr>Agenda</vt:lpstr>
      <vt:lpstr>What is asynchronous code?</vt:lpstr>
      <vt:lpstr>How Can I Use It?</vt:lpstr>
      <vt:lpstr>The Bad Way</vt:lpstr>
      <vt:lpstr>Example</vt:lpstr>
      <vt:lpstr>The Old Way</vt:lpstr>
      <vt:lpstr>Example</vt:lpstr>
      <vt:lpstr>The New Way</vt:lpstr>
      <vt:lpstr>Friends Don’t Let Friends async void</vt:lpstr>
      <vt:lpstr>Example</vt:lpstr>
      <vt:lpstr>How Does It Work?  Tasks!</vt:lpstr>
      <vt:lpstr>Naming Conventions</vt:lpstr>
      <vt:lpstr>Example</vt:lpstr>
      <vt:lpstr>Exception Handling</vt:lpstr>
      <vt:lpstr>Example</vt:lpstr>
      <vt:lpstr>Waiting</vt:lpstr>
      <vt:lpstr>Example</vt:lpstr>
      <vt:lpstr>Cancelling</vt:lpstr>
      <vt:lpstr>Example</vt:lpstr>
      <vt:lpstr>Parallelism</vt:lpstr>
      <vt:lpstr>Example</vt:lpstr>
      <vt:lpstr>Forcing Tasks to a New Thread</vt:lpstr>
      <vt:lpstr>Delaying Inside of a Task</vt:lpstr>
      <vt:lpstr>Example</vt:lpstr>
      <vt:lpstr>Synchronization Contexts</vt:lpstr>
      <vt:lpstr>Example</vt:lpstr>
      <vt:lpstr>And some more…</vt:lpstr>
      <vt:lpstr>Example</vt:lpstr>
      <vt:lpstr>Conclusion</vt:lpstr>
      <vt:lpstr>Resources</vt:lpstr>
    </vt:vector>
  </TitlesOfParts>
  <Company>1105 Media, Inc.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Session Title That is Really Long and Covers Two Lines</dc:title>
  <dc:creator>B. Sutton</dc:creator>
  <cp:lastModifiedBy>Brian Peek</cp:lastModifiedBy>
  <cp:revision>68</cp:revision>
  <dcterms:created xsi:type="dcterms:W3CDTF">2004-06-15T18:50:25Z</dcterms:created>
  <dcterms:modified xsi:type="dcterms:W3CDTF">2014-10-14T00:31:18Z</dcterms:modified>
</cp:coreProperties>
</file>