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26"/>
  </p:notesMasterIdLst>
  <p:handoutMasterIdLst>
    <p:handoutMasterId r:id="rId27"/>
  </p:handoutMasterIdLst>
  <p:sldIdLst>
    <p:sldId id="324" r:id="rId2"/>
    <p:sldId id="326" r:id="rId3"/>
    <p:sldId id="327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8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</p:sldIdLst>
  <p:sldSz cx="9144000" cy="5143500" type="screen16x9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hiddenSlides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FF00"/>
    <a:srgbClr val="00FF00"/>
    <a:srgbClr val="669B48"/>
    <a:srgbClr val="FFCC00"/>
    <a:srgbClr val="4682C7"/>
    <a:srgbClr val="0095D5"/>
    <a:srgbClr val="00B0EB"/>
    <a:srgbClr val="0C0C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18" autoAdjust="0"/>
    <p:restoredTop sz="90370" autoAdjust="0"/>
  </p:normalViewPr>
  <p:slideViewPr>
    <p:cSldViewPr snapToGrid="0">
      <p:cViewPr varScale="1">
        <p:scale>
          <a:sx n="169" d="100"/>
          <a:sy n="169" d="100"/>
        </p:scale>
        <p:origin x="416" y="10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1890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1">
                <a:latin typeface="Arial" charset="0"/>
              </a:defRPr>
            </a:lvl1pPr>
          </a:lstStyle>
          <a:p>
            <a:r>
              <a:rPr lang="en-US" dirty="0" smtClean="0"/>
              <a:t>Live! 360 Orlando 2014</a:t>
            </a:r>
            <a:endParaRPr lang="en-US" dirty="0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618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>
                <a:latin typeface="Arial" charset="0"/>
              </a:defRPr>
            </a:lvl1pPr>
          </a:lstStyle>
          <a:p>
            <a:r>
              <a:rPr lang="en-US" dirty="0" smtClean="0"/>
              <a:t>©  2014 Live! 360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37572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Franklin Gothic Medium" pitchFamily="34" charset="0"/>
              </a:defRPr>
            </a:lvl1pPr>
          </a:lstStyle>
          <a:p>
            <a:r>
              <a:rPr lang="en-US" dirty="0" smtClean="0"/>
              <a:t>Visual Studio Live! Orlando 2013</a:t>
            </a:r>
            <a:endParaRPr lang="en-US" dirty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Medium" pitchFamily="34" charset="0"/>
              </a:defRPr>
            </a:lvl1pPr>
          </a:lstStyle>
          <a:p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91575"/>
            <a:ext cx="5667375" cy="35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 i="1">
                <a:latin typeface="Franklin Gothic Medium" pitchFamily="34" charset="0"/>
              </a:defRPr>
            </a:lvl1pPr>
          </a:lstStyle>
          <a:p>
            <a:r>
              <a:rPr lang="en-US" i="0" dirty="0" smtClean="0"/>
              <a:t>©  2013 Visual Studio Live! All rights reserved.</a:t>
            </a:r>
            <a:endParaRPr lang="en-US" dirty="0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83238" y="8685213"/>
            <a:ext cx="1273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Medium" pitchFamily="34" charset="0"/>
              </a:defRPr>
            </a:lvl1pPr>
          </a:lstStyle>
          <a:p>
            <a:fld id="{7E88FDCC-C228-420D-B976-BF4E08C96FD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707147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1pPr>
    <a:lvl2pPr marL="233363" indent="9525" algn="l" rtl="0" fontAlgn="base">
      <a:spcBef>
        <a:spcPct val="30000"/>
      </a:spcBef>
      <a:spcAft>
        <a:spcPct val="0"/>
      </a:spcAft>
      <a:buChar char="•"/>
      <a:defRPr sz="10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2pPr>
    <a:lvl3pPr marL="457200" indent="-952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3pPr>
    <a:lvl4pPr marL="681038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4pPr>
    <a:lvl5pPr marL="90487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2134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5607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2596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3024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6193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550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3835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9596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8080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4054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5968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2259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6486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8295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2234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3658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0895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Tx/>
              <a:buChar char="-"/>
            </a:pPr>
            <a:r>
              <a:rPr lang="en-US" dirty="0" smtClean="0"/>
              <a:t>Bastion</a:t>
            </a:r>
          </a:p>
          <a:p>
            <a:pPr marL="174708" indent="-174708">
              <a:buFontTx/>
              <a:buChar char="-"/>
            </a:pPr>
            <a:r>
              <a:rPr lang="en-US" dirty="0" smtClean="0"/>
              <a:t>Skulls of the Shogun</a:t>
            </a:r>
          </a:p>
          <a:p>
            <a:pPr marL="174708" indent="-174708">
              <a:buFontTx/>
              <a:buChar char="-"/>
            </a:pPr>
            <a:r>
              <a:rPr lang="en-US" dirty="0" smtClean="0"/>
              <a:t>Fez</a:t>
            </a:r>
          </a:p>
          <a:p>
            <a:pPr marL="174708" indent="-174708">
              <a:buFontTx/>
              <a:buChar char="-"/>
            </a:pPr>
            <a:r>
              <a:rPr lang="en-US" dirty="0" err="1" smtClean="0"/>
              <a:t>Towerfall</a:t>
            </a:r>
            <a:r>
              <a:rPr lang="en-US" baseline="0" dirty="0" smtClean="0"/>
              <a:t> Ascension</a:t>
            </a:r>
          </a:p>
          <a:p>
            <a:pPr marL="174708" indent="-174708">
              <a:buFontTx/>
              <a:buChar char="-"/>
            </a:pPr>
            <a:r>
              <a:rPr lang="en-US" baseline="0" dirty="0" smtClean="0"/>
              <a:t>Escape Goat 2</a:t>
            </a:r>
          </a:p>
          <a:p>
            <a:pPr marL="174708" indent="-174708">
              <a:buFontTx/>
              <a:buChar char="-"/>
            </a:pPr>
            <a:r>
              <a:rPr lang="en-US" baseline="0" dirty="0" smtClean="0"/>
              <a:t>Dust: An Elysian Tale</a:t>
            </a:r>
          </a:p>
          <a:p>
            <a:pPr marL="174708" indent="-174708">
              <a:buFontTx/>
              <a:buChar char="-"/>
            </a:pPr>
            <a:r>
              <a:rPr lang="en-US" baseline="0" smtClean="0"/>
              <a:t>Transistor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9066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859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5772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8976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402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504838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207863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26200" y="98823"/>
            <a:ext cx="1843088" cy="459224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3764" y="98823"/>
            <a:ext cx="5380037" cy="459224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44464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4" y="1274599"/>
            <a:ext cx="7369175" cy="357782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33718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58059763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4" y="1113235"/>
            <a:ext cx="3608387" cy="35778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113235"/>
            <a:ext cx="3608388" cy="35778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23670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53601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727520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4734560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43238202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686773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ChangeArrowheads="1"/>
          </p:cNvSpPr>
          <p:nvPr/>
        </p:nvSpPr>
        <p:spPr bwMode="hidden">
          <a:xfrm>
            <a:off x="0" y="0"/>
            <a:ext cx="91440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0C0C0"/>
                    </a:gs>
                    <a:gs pos="100000">
                      <a:srgbClr val="C0C0C0">
                        <a:gamma/>
                        <a:tint val="6275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93764" y="98823"/>
            <a:ext cx="7369175" cy="892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89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4" y="1113235"/>
            <a:ext cx="7369175" cy="3577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ransition/>
  <p:txStyles>
    <p:titleStyle>
      <a:lvl1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2pPr>
      <a:lvl3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3pPr>
      <a:lvl4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4pPr>
      <a:lvl5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5pPr>
      <a:lvl6pPr marL="4572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6pPr>
      <a:lvl7pPr marL="9144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7pPr>
      <a:lvl8pPr marL="13716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8pPr>
      <a:lvl9pPr marL="18288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9pPr>
    </p:titleStyle>
    <p:bodyStyle>
      <a:lvl1pPr marL="431800" indent="-431800" algn="l" defTabSz="896938" rtl="0" eaLnBrk="0" fontAlgn="base" hangingPunct="0">
        <a:spcBef>
          <a:spcPct val="10000"/>
        </a:spcBef>
        <a:spcAft>
          <a:spcPct val="15000"/>
        </a:spcAft>
        <a:buClr>
          <a:srgbClr val="0095D5"/>
        </a:buClr>
        <a:buSzPct val="75000"/>
        <a:buFont typeface="Times" pitchFamily="28" charset="0"/>
        <a:buChar char="•"/>
        <a:tabLst>
          <a:tab pos="1387475" algn="l"/>
          <a:tab pos="1706563" algn="l"/>
          <a:tab pos="2079625" algn="l"/>
        </a:tabLst>
        <a:defRPr sz="2600" b="1">
          <a:solidFill>
            <a:schemeClr val="tx1"/>
          </a:solidFill>
          <a:latin typeface="+mn-lt"/>
          <a:ea typeface="+mn-ea"/>
          <a:cs typeface="+mn-cs"/>
        </a:defRPr>
      </a:lvl1pPr>
      <a:lvl2pPr marL="763588" indent="-225425" algn="l" defTabSz="896938" rtl="0" eaLnBrk="0" fontAlgn="base" hangingPunct="0">
        <a:spcBef>
          <a:spcPct val="0"/>
        </a:spcBef>
        <a:spcAft>
          <a:spcPct val="25000"/>
        </a:spcAft>
        <a:buClr>
          <a:srgbClr val="4682C7"/>
        </a:buClr>
        <a:buSzPct val="100000"/>
        <a:buChar char="–"/>
        <a:tabLst>
          <a:tab pos="1387475" algn="l"/>
          <a:tab pos="1706563" algn="l"/>
          <a:tab pos="2079625" algn="l"/>
        </a:tabLst>
        <a:defRPr sz="2100">
          <a:solidFill>
            <a:srgbClr val="D4D4D4"/>
          </a:solidFill>
          <a:latin typeface="+mn-lt"/>
        </a:defRPr>
      </a:lvl2pPr>
      <a:lvl3pPr marL="869950" algn="l" defTabSz="896938" rtl="0" eaLnBrk="0" fontAlgn="base" hangingPunct="0">
        <a:spcBef>
          <a:spcPct val="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900" b="1">
          <a:solidFill>
            <a:srgbClr val="FFCC00"/>
          </a:solidFill>
          <a:latin typeface="+mn-lt"/>
        </a:defRPr>
      </a:lvl3pPr>
      <a:lvl4pPr marL="998538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4pPr>
      <a:lvl5pPr marL="13446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5pPr>
      <a:lvl6pPr marL="18018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6pPr>
      <a:lvl7pPr marL="22590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7pPr>
      <a:lvl8pPr marL="27162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8pPr>
      <a:lvl9pPr marL="31734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Brian\OneDrive\Documents\Sessions\VSLive\Videos\Unreal%20Engine%202014%20-%20Showcase%20Reel.mp4" TargetMode="External"/><Relationship Id="rId1" Type="http://schemas.microsoft.com/office/2007/relationships/media" Target="file:///C:\Users\Brian\OneDrive\Documents\Sessions\VSLive\Videos\Unreal%20Engine%202014%20-%20Showcase%20Reel.mp4" TargetMode="External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Brian\OneDrive\Documents\Sessions\VSLive\Videos\CRYENGINE%20Showcase%20Trailer%20-%20GDC%202014.mp4" TargetMode="External"/><Relationship Id="rId1" Type="http://schemas.microsoft.com/office/2007/relationships/media" Target="file:///C:\Users\Brian\OneDrive\Documents\Sessions\VSLive\Videos\CRYENGINE%20Showcase%20Trailer%20-%20GDC%202014.mp4" TargetMode="Externa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Brian\OneDrive\Documents\Sessions\VSLive\Videos\CRYENGINE%20Free%20SDK%20Showcase%20Trailer%20-%20GDC%202014.mp4" TargetMode="External"/><Relationship Id="rId1" Type="http://schemas.microsoft.com/office/2007/relationships/media" Target="file:///C:\Users\Brian\OneDrive\Documents\Sessions\VSLive\Videos\CRYENGINE%20Free%20SDK%20Showcase%20Trailer%20-%20GDC%202014.mp4" TargetMode="External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file:///C:\Users\Brian\OneDrive\Documents\Sessions\VSLive\Videos\Unite%202014%20Highlight%20Reel.mp4" TargetMode="External"/><Relationship Id="rId1" Type="http://schemas.openxmlformats.org/officeDocument/2006/relationships/video" Target="NULL" TargetMode="External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Brian\OneDrive\Documents\Sessions\VSLive\Videos\This%20Is%20MonoGame%202014.mp4" TargetMode="External"/><Relationship Id="rId1" Type="http://schemas.microsoft.com/office/2007/relationships/media" Target="file:///C:\Users\Brian\OneDrive\Documents\Sessions\VSLive\Videos\This%20Is%20MonoGame%202014.mp4" TargetMode="External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552576" y="1044233"/>
            <a:ext cx="7343775" cy="667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92100"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b" anchorCtr="0" compatLnSpc="1">
            <a:prstTxWarp prst="textNoShape">
              <a:avLst/>
            </a:prstTxWarp>
          </a:bodyPr>
          <a:lstStyle>
            <a:lvl1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2pPr>
            <a:lvl3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3pPr>
            <a:lvl4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4pPr>
            <a:lvl5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5pPr>
            <a:lvl6pPr marL="4572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6pPr>
            <a:lvl7pPr marL="9144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7pPr>
            <a:lvl8pPr marL="13716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8pPr>
            <a:lvl9pPr marL="18288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9pPr>
          </a:lstStyle>
          <a:p>
            <a:pPr algn="r">
              <a:defRPr/>
            </a:pPr>
            <a:r>
              <a:rPr lang="en-US" dirty="0"/>
              <a:t>Games Development with Unity and Other Frameworks for Windows and Windows Phone </a:t>
            </a:r>
            <a:endParaRPr lang="en-US" dirty="0" smtClean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813300" y="1778794"/>
            <a:ext cx="3987800" cy="751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5923" tIns="42962" rIns="85923" bIns="42962"/>
          <a:lstStyle/>
          <a:p>
            <a:pPr algn="r" eaLnBrk="1" hangingPunct="1"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Brian Peek</a:t>
            </a:r>
            <a:endParaRPr lang="en-US" sz="22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+mn-cs"/>
            </a:endParaRPr>
          </a:p>
          <a:p>
            <a:pPr algn="r" eaLnBrk="1" hangingPunct="1">
              <a:defRPr/>
            </a:pPr>
            <a:r>
              <a:rPr lang="en-US" sz="1800" b="1" dirty="0" smtClean="0">
                <a:solidFill>
                  <a:srgbClr val="00B0EB"/>
                </a:solidFill>
                <a:latin typeface="Arial" charset="0"/>
                <a:cs typeface="+mn-cs"/>
              </a:rPr>
              <a:t>Microsoft</a:t>
            </a:r>
          </a:p>
          <a:p>
            <a:pPr algn="r" eaLnBrk="1" hangingPunct="1">
              <a:defRPr/>
            </a:pPr>
            <a:r>
              <a:rPr lang="en-US" sz="1800" b="1" dirty="0" smtClean="0">
                <a:solidFill>
                  <a:srgbClr val="00B0EB"/>
                </a:solidFill>
                <a:latin typeface="Arial" charset="0"/>
              </a:rPr>
              <a:t>@BrianPeek</a:t>
            </a:r>
          </a:p>
          <a:p>
            <a:pPr algn="r" eaLnBrk="1" hangingPunct="1">
              <a:defRPr/>
            </a:pPr>
            <a:r>
              <a:rPr lang="en-US" sz="1800" b="1" dirty="0" smtClean="0">
                <a:solidFill>
                  <a:srgbClr val="00B0EB"/>
                </a:solidFill>
                <a:latin typeface="Arial" charset="0"/>
                <a:cs typeface="+mn-cs"/>
              </a:rPr>
              <a:t>brpeek@microsoft.com</a:t>
            </a:r>
            <a:endParaRPr lang="en-US" b="1" dirty="0">
              <a:solidFill>
                <a:srgbClr val="FFCC00"/>
              </a:solidFill>
              <a:latin typeface="Arial" charset="0"/>
              <a:cs typeface="+mn-cs"/>
            </a:endParaRPr>
          </a:p>
          <a:p>
            <a:pPr eaLnBrk="1" hangingPunct="1">
              <a:defRPr/>
            </a:pPr>
            <a:endParaRPr lang="en-US" b="1" dirty="0">
              <a:solidFill>
                <a:srgbClr val="FFCC00"/>
              </a:solidFill>
              <a:latin typeface="Arial" charset="0"/>
              <a:cs typeface="+mn-cs"/>
            </a:endParaRPr>
          </a:p>
          <a:p>
            <a:pPr eaLnBrk="1" hangingPunct="1">
              <a:defRPr/>
            </a:pPr>
            <a:endParaRPr lang="en-US" sz="1400" dirty="0">
              <a:latin typeface="Times New Roman" pitchFamily="28" charset="0"/>
              <a:cs typeface="+mn-cs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6870700" y="3408731"/>
            <a:ext cx="19304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9pPr>
          </a:lstStyle>
          <a:p>
            <a:pPr algn="r"/>
            <a:r>
              <a:rPr lang="en-US" dirty="0">
                <a:latin typeface="Arial" charset="0"/>
              </a:rPr>
              <a:t>Level: </a:t>
            </a:r>
            <a:r>
              <a:rPr lang="en-US" dirty="0">
                <a:solidFill>
                  <a:srgbClr val="00B0EB"/>
                </a:solidFill>
                <a:latin typeface="Arial" charset="0"/>
              </a:rPr>
              <a:t>Intermediate</a:t>
            </a:r>
            <a:endParaRPr lang="en-US" dirty="0">
              <a:solidFill>
                <a:srgbClr val="80FF00"/>
              </a:solidFill>
              <a:latin typeface="Arial" charset="0"/>
            </a:endParaRPr>
          </a:p>
          <a:p>
            <a:pPr algn="r"/>
            <a:endParaRPr lang="en-US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02851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Low-level wrapper over audio/video/input, high-level wrapper for 2D and 3D animation</a:t>
            </a:r>
          </a:p>
          <a:p>
            <a:r>
              <a:rPr lang="en-US" dirty="0" smtClean="0"/>
              <a:t>Language: C++</a:t>
            </a:r>
          </a:p>
          <a:p>
            <a:r>
              <a:rPr lang="en-US" dirty="0" smtClean="0"/>
              <a:t>Price: Free (Plus/Pro licenses available at a cost)</a:t>
            </a:r>
          </a:p>
          <a:p>
            <a:r>
              <a:rPr lang="en-US" dirty="0" smtClean="0"/>
              <a:t>Platforms</a:t>
            </a:r>
          </a:p>
          <a:p>
            <a:pPr lvl="1"/>
            <a:r>
              <a:rPr lang="en-US" dirty="0" smtClean="0"/>
              <a:t>Windows Desktop/Phone/Store</a:t>
            </a:r>
          </a:p>
          <a:p>
            <a:pPr lvl="1"/>
            <a:r>
              <a:rPr lang="en-US" dirty="0" smtClean="0"/>
              <a:t>iOS</a:t>
            </a:r>
          </a:p>
          <a:p>
            <a:pPr lvl="1"/>
            <a:r>
              <a:rPr lang="en-US" dirty="0" smtClean="0"/>
              <a:t>Android</a:t>
            </a:r>
          </a:p>
          <a:p>
            <a:pPr lvl="1"/>
            <a:r>
              <a:rPr lang="en-US" dirty="0" smtClean="0"/>
              <a:t>Blackberry</a:t>
            </a:r>
          </a:p>
          <a:p>
            <a:pPr lvl="1"/>
            <a:r>
              <a:rPr lang="en-US" dirty="0" smtClean="0"/>
              <a:t>Mac</a:t>
            </a:r>
          </a:p>
          <a:p>
            <a:pPr lvl="1"/>
            <a:endParaRPr lang="en-US" dirty="0" smtClean="0"/>
          </a:p>
        </p:txBody>
      </p:sp>
      <p:pic>
        <p:nvPicPr>
          <p:cNvPr id="3074" name="Picture 2" descr="Hom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5975" y="158355"/>
            <a:ext cx="4972050" cy="952500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4" name="Rectangle 3"/>
          <p:cNvSpPr/>
          <p:nvPr/>
        </p:nvSpPr>
        <p:spPr>
          <a:xfrm>
            <a:off x="0" y="4774168"/>
            <a:ext cx="40924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C000"/>
                </a:solidFill>
              </a:rPr>
              <a:t>http://</a:t>
            </a:r>
            <a:r>
              <a:rPr lang="en-US" b="1" dirty="0">
                <a:solidFill>
                  <a:srgbClr val="FFC000"/>
                </a:solidFill>
              </a:rPr>
              <a:t>www.madewithmarmalade.com/</a:t>
            </a:r>
          </a:p>
        </p:txBody>
      </p:sp>
    </p:spTree>
    <p:extLst>
      <p:ext uri="{BB962C8B-B14F-4D97-AF65-F5344CB8AC3E}">
        <p14:creationId xmlns:p14="http://schemas.microsoft.com/office/powerpoint/2010/main" val="573271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" y="1565672"/>
            <a:ext cx="7369175" cy="3577828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Exists in several versions</a:t>
            </a:r>
          </a:p>
          <a:p>
            <a:pPr lvl="1"/>
            <a:r>
              <a:rPr lang="en-US" dirty="0" smtClean="0"/>
              <a:t>Cocos2d-x, Cocos2d-XNA, Cocos2d-htm5, and more</a:t>
            </a:r>
          </a:p>
          <a:p>
            <a:r>
              <a:rPr lang="en-US" dirty="0" smtClean="0"/>
              <a:t>Provides a nice framework for the basics as well as </a:t>
            </a:r>
            <a:br>
              <a:rPr lang="en-US" dirty="0" smtClean="0"/>
            </a:br>
            <a:r>
              <a:rPr lang="en-US" dirty="0" smtClean="0"/>
              <a:t>support for building GUIs, physics, scripting </a:t>
            </a:r>
            <a:br>
              <a:rPr lang="en-US" dirty="0" smtClean="0"/>
            </a:br>
            <a:r>
              <a:rPr lang="en-US" dirty="0" smtClean="0"/>
              <a:t>languages, editors, etc.</a:t>
            </a:r>
          </a:p>
          <a:p>
            <a:r>
              <a:rPr lang="en-US" dirty="0" smtClean="0"/>
              <a:t>Language: C++, JavaScript, C#/XNA</a:t>
            </a:r>
          </a:p>
          <a:p>
            <a:r>
              <a:rPr lang="en-US" dirty="0" smtClean="0"/>
              <a:t>Price: Free</a:t>
            </a:r>
          </a:p>
          <a:p>
            <a:r>
              <a:rPr lang="en-US" dirty="0" smtClean="0"/>
              <a:t>Platforms</a:t>
            </a:r>
          </a:p>
          <a:p>
            <a:pPr lvl="1"/>
            <a:r>
              <a:rPr lang="en-US" dirty="0"/>
              <a:t>Windows Desktop/Phone/Store</a:t>
            </a:r>
          </a:p>
          <a:p>
            <a:pPr lvl="1"/>
            <a:r>
              <a:rPr lang="en-US" dirty="0" smtClean="0"/>
              <a:t>iOS</a:t>
            </a:r>
          </a:p>
          <a:p>
            <a:pPr lvl="1"/>
            <a:r>
              <a:rPr lang="en-US" dirty="0" smtClean="0"/>
              <a:t>Android</a:t>
            </a:r>
          </a:p>
          <a:p>
            <a:pPr lvl="1"/>
            <a:r>
              <a:rPr lang="en-US" dirty="0" smtClean="0"/>
              <a:t>OS X</a:t>
            </a:r>
          </a:p>
          <a:p>
            <a:r>
              <a:rPr lang="en-US" dirty="0" smtClean="0"/>
              <a:t>Cocos2d has been ported to a variety of other frameworks, including XNA/MonoGame</a:t>
            </a:r>
          </a:p>
        </p:txBody>
      </p:sp>
      <p:pic>
        <p:nvPicPr>
          <p:cNvPr id="4102" name="Picture 6" descr="Products-ico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711" y="42846"/>
            <a:ext cx="1630301" cy="1464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0" y="4774168"/>
            <a:ext cx="2838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C000"/>
                </a:solidFill>
              </a:rPr>
              <a:t>http://www.cocos2d-x.org/</a:t>
            </a:r>
          </a:p>
        </p:txBody>
      </p:sp>
    </p:spTree>
    <p:extLst>
      <p:ext uri="{BB962C8B-B14F-4D97-AF65-F5344CB8AC3E}">
        <p14:creationId xmlns:p14="http://schemas.microsoft.com/office/powerpoint/2010/main" val="3738521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Engines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Full-on game design and development environment</a:t>
            </a:r>
          </a:p>
          <a:p>
            <a:r>
              <a:rPr lang="en-US" dirty="0" smtClean="0"/>
              <a:t>Visual editor/designer + code</a:t>
            </a:r>
          </a:p>
          <a:p>
            <a:r>
              <a:rPr lang="en-US" dirty="0" smtClean="0"/>
              <a:t>Rapid prototyping and creation</a:t>
            </a:r>
          </a:p>
        </p:txBody>
      </p:sp>
    </p:spTree>
    <p:extLst>
      <p:ext uri="{BB962C8B-B14F-4D97-AF65-F5344CB8AC3E}">
        <p14:creationId xmlns:p14="http://schemas.microsoft.com/office/powerpoint/2010/main" val="175365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4</a:t>
            </a:r>
            <a:r>
              <a:rPr lang="en-US" baseline="30000" dirty="0" smtClean="0"/>
              <a:t>th</a:t>
            </a:r>
            <a:r>
              <a:rPr lang="en-US" dirty="0" smtClean="0"/>
              <a:t> iteration of the engine from Epic, now easily usable by the general public to build games</a:t>
            </a:r>
          </a:p>
          <a:p>
            <a:r>
              <a:rPr lang="en-US" dirty="0" smtClean="0"/>
              <a:t>Language: C++</a:t>
            </a:r>
          </a:p>
          <a:p>
            <a:r>
              <a:rPr lang="en-US" dirty="0" smtClean="0"/>
              <a:t>Price: $19/</a:t>
            </a:r>
            <a:r>
              <a:rPr lang="en-US" dirty="0" err="1" smtClean="0"/>
              <a:t>mo</a:t>
            </a:r>
            <a:r>
              <a:rPr lang="en-US" baseline="0" dirty="0" smtClean="0"/>
              <a:t> + 5% of </a:t>
            </a:r>
            <a:br>
              <a:rPr lang="en-US" baseline="0" dirty="0" smtClean="0"/>
            </a:br>
            <a:r>
              <a:rPr lang="en-US" baseline="0" dirty="0" smtClean="0"/>
              <a:t>gross product</a:t>
            </a:r>
          </a:p>
          <a:p>
            <a:r>
              <a:rPr lang="en-US" dirty="0" smtClean="0"/>
              <a:t>Platforms</a:t>
            </a:r>
          </a:p>
          <a:p>
            <a:pPr lvl="1"/>
            <a:r>
              <a:rPr lang="en-US" dirty="0" smtClean="0"/>
              <a:t>Windows Desktop</a:t>
            </a:r>
          </a:p>
          <a:p>
            <a:pPr lvl="1"/>
            <a:r>
              <a:rPr lang="en-US" dirty="0" smtClean="0"/>
              <a:t>iOS</a:t>
            </a:r>
          </a:p>
          <a:p>
            <a:pPr lvl="1"/>
            <a:r>
              <a:rPr lang="en-US" dirty="0" smtClean="0"/>
              <a:t>Android</a:t>
            </a:r>
          </a:p>
          <a:p>
            <a:pPr lvl="1"/>
            <a:r>
              <a:rPr lang="en-US" dirty="0" smtClean="0"/>
              <a:t>OS X</a:t>
            </a:r>
          </a:p>
          <a:p>
            <a:pPr lvl="1"/>
            <a:r>
              <a:rPr lang="en-US" dirty="0" smtClean="0"/>
              <a:t>Xbox One</a:t>
            </a:r>
          </a:p>
          <a:p>
            <a:pPr lvl="1"/>
            <a:r>
              <a:rPr lang="en-US" dirty="0" err="1" smtClean="0"/>
              <a:t>Playstation</a:t>
            </a:r>
            <a:r>
              <a:rPr lang="en-US" dirty="0" smtClean="0"/>
              <a:t> 4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6369" y="310755"/>
            <a:ext cx="1971261" cy="6477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502" y="4759386"/>
            <a:ext cx="33253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C000"/>
                </a:solidFill>
              </a:rPr>
              <a:t>https://www.unrealengine.com/</a:t>
            </a:r>
          </a:p>
        </p:txBody>
      </p:sp>
      <p:pic>
        <p:nvPicPr>
          <p:cNvPr id="1026" name="Picture 2" descr="layout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748" y="1834776"/>
            <a:ext cx="4890868" cy="275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7-Point Star 1"/>
          <p:cNvSpPr/>
          <p:nvPr/>
        </p:nvSpPr>
        <p:spPr bwMode="auto">
          <a:xfrm rot="1193172">
            <a:off x="6005688" y="337594"/>
            <a:ext cx="3172856" cy="1557867"/>
          </a:xfrm>
          <a:prstGeom prst="star7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dirty="0" smtClean="0">
                <a:solidFill>
                  <a:srgbClr val="FFFF00"/>
                </a:solidFill>
                <a:latin typeface="+mj-lt"/>
              </a:rPr>
              <a:t>Now with Mono!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</a:rPr>
              <a:t>(Xamarin)</a:t>
            </a:r>
          </a:p>
        </p:txBody>
      </p:sp>
    </p:spTree>
    <p:extLst>
      <p:ext uri="{BB962C8B-B14F-4D97-AF65-F5344CB8AC3E}">
        <p14:creationId xmlns:p14="http://schemas.microsoft.com/office/powerpoint/2010/main" val="1117677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Unreal Engine 2014 - Showcase Reel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048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9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4</a:t>
            </a:r>
            <a:r>
              <a:rPr lang="en-US" baseline="30000" dirty="0" smtClean="0"/>
              <a:t>th</a:t>
            </a:r>
            <a:r>
              <a:rPr lang="en-US" dirty="0" smtClean="0"/>
              <a:t> generation of </a:t>
            </a:r>
            <a:r>
              <a:rPr lang="en-US" dirty="0" err="1" smtClean="0"/>
              <a:t>Crytek’s</a:t>
            </a:r>
            <a:r>
              <a:rPr lang="en-US" dirty="0" smtClean="0"/>
              <a:t> engine, also available to the general public</a:t>
            </a:r>
          </a:p>
          <a:p>
            <a:r>
              <a:rPr lang="en-US" dirty="0" smtClean="0"/>
              <a:t>Language:</a:t>
            </a:r>
            <a:r>
              <a:rPr lang="en-US" baseline="0" dirty="0" smtClean="0"/>
              <a:t> </a:t>
            </a:r>
            <a:r>
              <a:rPr lang="en-US" dirty="0" smtClean="0"/>
              <a:t>C++, </a:t>
            </a:r>
            <a:r>
              <a:rPr lang="en-US" dirty="0" err="1" smtClean="0"/>
              <a:t>Lua</a:t>
            </a:r>
            <a:endParaRPr lang="en-US" dirty="0" smtClean="0"/>
          </a:p>
          <a:p>
            <a:r>
              <a:rPr lang="en-US" dirty="0" smtClean="0"/>
              <a:t>Price: $9.90/</a:t>
            </a:r>
            <a:r>
              <a:rPr lang="en-US" dirty="0" err="1" smtClean="0"/>
              <a:t>mo</a:t>
            </a:r>
            <a:endParaRPr lang="en-US" dirty="0" smtClean="0"/>
          </a:p>
          <a:p>
            <a:r>
              <a:rPr lang="en-US" dirty="0" smtClean="0"/>
              <a:t>Platforms</a:t>
            </a:r>
          </a:p>
          <a:p>
            <a:pPr lvl="1"/>
            <a:r>
              <a:rPr lang="en-US" dirty="0"/>
              <a:t>Windows Desktop</a:t>
            </a:r>
          </a:p>
          <a:p>
            <a:pPr lvl="1"/>
            <a:r>
              <a:rPr lang="en-US" dirty="0"/>
              <a:t>Android</a:t>
            </a:r>
          </a:p>
          <a:p>
            <a:pPr lvl="1"/>
            <a:r>
              <a:rPr lang="en-US" dirty="0"/>
              <a:t>iOS</a:t>
            </a:r>
          </a:p>
          <a:p>
            <a:pPr lvl="1"/>
            <a:r>
              <a:rPr lang="en-US" dirty="0"/>
              <a:t>Xbox One</a:t>
            </a:r>
          </a:p>
          <a:p>
            <a:pPr lvl="1"/>
            <a:r>
              <a:rPr lang="en-US" dirty="0"/>
              <a:t>PlayStation 4</a:t>
            </a:r>
          </a:p>
          <a:p>
            <a:pPr lvl="1"/>
            <a:r>
              <a:rPr lang="en-US" dirty="0"/>
              <a:t>Wii </a:t>
            </a:r>
            <a:r>
              <a:rPr lang="en-US" dirty="0" smtClean="0"/>
              <a:t>U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0266" y="329805"/>
            <a:ext cx="3183467" cy="609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4761063"/>
            <a:ext cx="23387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C000"/>
                </a:solidFill>
              </a:rPr>
              <a:t>http://cryengine.com/</a:t>
            </a:r>
          </a:p>
        </p:txBody>
      </p:sp>
      <p:pic>
        <p:nvPicPr>
          <p:cNvPr id="2050" name="Picture 2" descr="http://docs.cryengine.com/download/attachments/1048817/sandbox_overview.png?version=1&amp;modificationDate=1400144171000&amp;api=v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3164" y="1739152"/>
            <a:ext cx="4741999" cy="2667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861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RYENGINE Free SDK Showcase Trailer - GDC 201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3500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38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RYENGINE Showcase Trailer - GDC 201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608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0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2D and 3D game creation for any platform you care about</a:t>
            </a:r>
          </a:p>
          <a:p>
            <a:r>
              <a:rPr lang="en-US" dirty="0" smtClean="0"/>
              <a:t>Easy to use, free to use and distribute games in many cases</a:t>
            </a:r>
          </a:p>
          <a:p>
            <a:r>
              <a:rPr lang="en-US" dirty="0" smtClean="0"/>
              <a:t>Asset Store where you can buy plugins, artwork, code, etc. to aid in building your game</a:t>
            </a:r>
          </a:p>
          <a:p>
            <a:r>
              <a:rPr lang="en-US" dirty="0" smtClean="0"/>
              <a:t>Language: C#</a:t>
            </a:r>
          </a:p>
          <a:p>
            <a:r>
              <a:rPr lang="en-US" dirty="0" smtClean="0"/>
              <a:t>Price</a:t>
            </a:r>
          </a:p>
          <a:p>
            <a:pPr lvl="1"/>
            <a:r>
              <a:rPr lang="en-US" dirty="0" smtClean="0"/>
              <a:t>Non-Pro: Free (Windows Store/Phone deployment included!)</a:t>
            </a:r>
          </a:p>
          <a:p>
            <a:pPr lvl="1"/>
            <a:r>
              <a:rPr lang="en-US" dirty="0" smtClean="0"/>
              <a:t>Pro: $1500 or $75/</a:t>
            </a:r>
            <a:r>
              <a:rPr lang="en-US" dirty="0" err="1" smtClean="0"/>
              <a:t>mo</a:t>
            </a:r>
            <a:r>
              <a:rPr lang="en-US" dirty="0" smtClean="0"/>
              <a:t> (Windows Store/Phone deployment included!)</a:t>
            </a:r>
          </a:p>
          <a:p>
            <a:r>
              <a:rPr lang="en-US" dirty="0" smtClean="0"/>
              <a:t>Platforms</a:t>
            </a:r>
          </a:p>
          <a:p>
            <a:pPr lvl="1"/>
            <a:r>
              <a:rPr lang="en-US" dirty="0" smtClean="0"/>
              <a:t>Everything </a:t>
            </a:r>
            <a:r>
              <a:rPr lang="en-US" dirty="0" smtClean="0">
                <a:sym typeface="Wingdings" panose="05000000000000000000" pitchFamily="2" charset="2"/>
              </a:rPr>
              <a:t></a:t>
            </a: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5700" y="238365"/>
            <a:ext cx="1752600" cy="79248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4774168"/>
            <a:ext cx="21487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C000"/>
                </a:solidFill>
              </a:rPr>
              <a:t>http://unity3d.com/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2557" y="4134950"/>
            <a:ext cx="4709427" cy="961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100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Unite 2014 Highlight Reel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>
                  <p14:trim st="1306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804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16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Options</a:t>
            </a:r>
          </a:p>
          <a:p>
            <a:r>
              <a:rPr lang="en-US" dirty="0" smtClean="0"/>
              <a:t>Examples</a:t>
            </a:r>
          </a:p>
        </p:txBody>
      </p:sp>
    </p:spTree>
    <p:extLst>
      <p:ext uri="{BB962C8B-B14F-4D97-AF65-F5344CB8AC3E}">
        <p14:creationId xmlns:p14="http://schemas.microsoft.com/office/powerpoint/2010/main" val="920021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And</a:t>
            </a:r>
            <a:r>
              <a:rPr lang="en-US" baseline="0" dirty="0" smtClean="0"/>
              <a:t> more…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Scirra</a:t>
            </a:r>
            <a:r>
              <a:rPr lang="en-US" dirty="0" smtClean="0"/>
              <a:t> Construct 2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http://</a:t>
            </a:r>
            <a:r>
              <a:rPr lang="en-US" dirty="0">
                <a:solidFill>
                  <a:srgbClr val="FFC000"/>
                </a:solidFill>
              </a:rPr>
              <a:t>www.scirra.com/</a:t>
            </a:r>
            <a:endParaRPr lang="en-US" dirty="0" smtClean="0">
              <a:solidFill>
                <a:srgbClr val="FFC000"/>
              </a:solidFill>
            </a:endParaRPr>
          </a:p>
          <a:p>
            <a:r>
              <a:rPr lang="en-US" dirty="0" err="1" smtClean="0"/>
              <a:t>GameMaker</a:t>
            </a:r>
            <a:r>
              <a:rPr lang="en-US" dirty="0" smtClean="0"/>
              <a:t>: Studio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http://</a:t>
            </a:r>
            <a:r>
              <a:rPr lang="en-US" dirty="0">
                <a:solidFill>
                  <a:srgbClr val="FFC000"/>
                </a:solidFill>
              </a:rPr>
              <a:t>www.yoyogames.com/studio</a:t>
            </a:r>
            <a:endParaRPr lang="en-US" dirty="0" smtClean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031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Let’s look at some sample games in MonoGame </a:t>
            </a:r>
            <a:r>
              <a:rPr lang="en-US" smtClean="0"/>
              <a:t>and Unity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1038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Offer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Free licenses, Asset Store vouchers, devices, etc. based on app quality and publishing</a:t>
            </a:r>
            <a:endParaRPr lang="en-US" dirty="0" smtClean="0"/>
          </a:p>
          <a:p>
            <a:pPr lvl="1"/>
            <a:r>
              <a:rPr lang="en-US" dirty="0" smtClean="0"/>
              <a:t>Unity</a:t>
            </a:r>
          </a:p>
          <a:p>
            <a:pPr lvl="2"/>
            <a:r>
              <a:rPr lang="en-US" dirty="0" smtClean="0">
                <a:solidFill>
                  <a:srgbClr val="FFC000"/>
                </a:solidFill>
              </a:rPr>
              <a:t>http</a:t>
            </a:r>
            <a:r>
              <a:rPr lang="en-US" dirty="0">
                <a:solidFill>
                  <a:srgbClr val="FFC000"/>
                </a:solidFill>
              </a:rPr>
              <a:t>://</a:t>
            </a:r>
            <a:r>
              <a:rPr lang="en-US" dirty="0" smtClean="0">
                <a:solidFill>
                  <a:srgbClr val="FFC000"/>
                </a:solidFill>
              </a:rPr>
              <a:t>unity3d.com/pages/windows/offer</a:t>
            </a:r>
          </a:p>
          <a:p>
            <a:pPr lvl="1"/>
            <a:r>
              <a:rPr lang="en-US" dirty="0" smtClean="0"/>
              <a:t>Marmalade</a:t>
            </a:r>
          </a:p>
          <a:p>
            <a:pPr lvl="2"/>
            <a:r>
              <a:rPr lang="en-US" dirty="0">
                <a:solidFill>
                  <a:srgbClr val="FFC000"/>
                </a:solidFill>
              </a:rPr>
              <a:t>https://www.madewithmarmalade.com/offers/windows</a:t>
            </a:r>
          </a:p>
          <a:p>
            <a:pPr lvl="1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775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 are a ton of game development tools available for a ton of platforms</a:t>
            </a:r>
          </a:p>
          <a:p>
            <a:r>
              <a:rPr lang="en-US" dirty="0" smtClean="0"/>
              <a:t>Use the technology/tool/language/etc. that’s right for you and your skill level</a:t>
            </a:r>
          </a:p>
        </p:txBody>
      </p:sp>
    </p:spTree>
    <p:extLst>
      <p:ext uri="{BB962C8B-B14F-4D97-AF65-F5344CB8AC3E}">
        <p14:creationId xmlns:p14="http://schemas.microsoft.com/office/powerpoint/2010/main" val="2999890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</a:t>
            </a:r>
          </a:p>
          <a:p>
            <a:pPr lvl="1"/>
            <a:r>
              <a:rPr lang="en-US" dirty="0" smtClean="0">
                <a:solidFill>
                  <a:srgbClr val="FFCC00"/>
                </a:solidFill>
              </a:rPr>
              <a:t>brpeek@microsoft.com</a:t>
            </a:r>
          </a:p>
          <a:p>
            <a:pPr lvl="1"/>
            <a:r>
              <a:rPr lang="en-US" dirty="0" smtClean="0">
                <a:solidFill>
                  <a:srgbClr val="FFCC00"/>
                </a:solidFill>
              </a:rPr>
              <a:t>http://www.brianpeek.com/</a:t>
            </a:r>
          </a:p>
        </p:txBody>
      </p:sp>
    </p:spTree>
    <p:extLst>
      <p:ext uri="{BB962C8B-B14F-4D97-AF65-F5344CB8AC3E}">
        <p14:creationId xmlns:p14="http://schemas.microsoft.com/office/powerpoint/2010/main" val="856448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Categories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Frameworks</a:t>
            </a:r>
          </a:p>
          <a:p>
            <a:r>
              <a:rPr lang="en-US" dirty="0" smtClean="0"/>
              <a:t>Middleware</a:t>
            </a:r>
          </a:p>
          <a:p>
            <a:r>
              <a:rPr lang="en-US" dirty="0" smtClean="0"/>
              <a:t>Engine/Editors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4354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Frameworks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Lower-level</a:t>
            </a:r>
            <a:r>
              <a:rPr lang="en-US" baseline="0" dirty="0" smtClean="0"/>
              <a:t> SDKs and APIs</a:t>
            </a:r>
          </a:p>
          <a:p>
            <a:r>
              <a:rPr lang="en-US" baseline="0" dirty="0" smtClean="0"/>
              <a:t>Access to hardware, input, sound, etc., little else in general</a:t>
            </a:r>
          </a:p>
        </p:txBody>
      </p:sp>
    </p:spTree>
    <p:extLst>
      <p:ext uri="{BB962C8B-B14F-4D97-AF65-F5344CB8AC3E}">
        <p14:creationId xmlns:p14="http://schemas.microsoft.com/office/powerpoint/2010/main" val="3851901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Lowest-level</a:t>
            </a:r>
            <a:r>
              <a:rPr lang="en-US" baseline="0" dirty="0" smtClean="0"/>
              <a:t> graphics/sound/input/etc. APIs in Windows</a:t>
            </a:r>
          </a:p>
          <a:p>
            <a:pPr lvl="1"/>
            <a:r>
              <a:rPr lang="en-US" dirty="0" smtClean="0"/>
              <a:t>Can be difficult to use, but you can’t get any closer to the metal than this</a:t>
            </a:r>
            <a:endParaRPr lang="en-US" baseline="0" dirty="0" smtClean="0"/>
          </a:p>
          <a:p>
            <a:r>
              <a:rPr lang="en-US" baseline="0" dirty="0" smtClean="0"/>
              <a:t>Language: C++</a:t>
            </a:r>
          </a:p>
          <a:p>
            <a:pPr lvl="1"/>
            <a:r>
              <a:rPr lang="en-US" dirty="0" smtClean="0"/>
              <a:t>C# with 3</a:t>
            </a:r>
            <a:r>
              <a:rPr lang="en-US" baseline="30000" dirty="0" smtClean="0"/>
              <a:t>rd</a:t>
            </a:r>
            <a:r>
              <a:rPr lang="en-US" dirty="0" smtClean="0"/>
              <a:t> party SharpDX wrapper (</a:t>
            </a:r>
            <a:r>
              <a:rPr lang="en-US" dirty="0" smtClean="0">
                <a:solidFill>
                  <a:srgbClr val="FFC000"/>
                </a:solidFill>
              </a:rPr>
              <a:t>sharpdx.org</a:t>
            </a:r>
            <a:r>
              <a:rPr lang="en-US" dirty="0" smtClean="0"/>
              <a:t>)</a:t>
            </a:r>
          </a:p>
          <a:p>
            <a:pPr lvl="0"/>
            <a:r>
              <a:rPr lang="en-US" dirty="0" smtClean="0"/>
              <a:t>Price: Free</a:t>
            </a:r>
          </a:p>
          <a:p>
            <a:pPr lvl="0"/>
            <a:r>
              <a:rPr lang="en-US" dirty="0" smtClean="0"/>
              <a:t>Platforms</a:t>
            </a:r>
          </a:p>
          <a:p>
            <a:pPr lvl="1"/>
            <a:r>
              <a:rPr lang="en-US" dirty="0" smtClean="0"/>
              <a:t>Windows Desktop/Phone/Store</a:t>
            </a:r>
          </a:p>
          <a:p>
            <a:r>
              <a:rPr lang="en-US" dirty="0" smtClean="0"/>
              <a:t>DirectX </a:t>
            </a:r>
            <a:r>
              <a:rPr lang="en-US" dirty="0"/>
              <a:t>Tool </a:t>
            </a:r>
            <a:r>
              <a:rPr lang="en-US" dirty="0" smtClean="0"/>
              <a:t>Kit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http://</a:t>
            </a:r>
            <a:r>
              <a:rPr lang="en-US" dirty="0">
                <a:solidFill>
                  <a:srgbClr val="FFC000"/>
                </a:solidFill>
              </a:rPr>
              <a:t>directxtk.codeplex.com</a:t>
            </a:r>
            <a:r>
              <a:rPr lang="en-US" dirty="0" smtClean="0">
                <a:solidFill>
                  <a:srgbClr val="FFC000"/>
                </a:solidFill>
              </a:rPr>
              <a:t>/</a:t>
            </a:r>
          </a:p>
          <a:p>
            <a:pPr lvl="1"/>
            <a:r>
              <a:rPr lang="en-US" dirty="0" smtClean="0"/>
              <a:t>Helpers and wrappers to make using DirectX easier from C++</a:t>
            </a:r>
          </a:p>
          <a:p>
            <a:r>
              <a:rPr lang="en-US" dirty="0" smtClean="0"/>
              <a:t>ANY framework built for Windows is built on this</a:t>
            </a:r>
          </a:p>
        </p:txBody>
      </p:sp>
      <p:pic>
        <p:nvPicPr>
          <p:cNvPr id="5122" name="Picture 2" descr="Microsoft-DirectX-Logo-wordmark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375" y="144067"/>
            <a:ext cx="2381250" cy="981076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4" name="Rectangle 3"/>
          <p:cNvSpPr/>
          <p:nvPr/>
        </p:nvSpPr>
        <p:spPr>
          <a:xfrm>
            <a:off x="4263" y="4774168"/>
            <a:ext cx="21586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C000"/>
                </a:solidFill>
              </a:rPr>
              <a:t>http://bit.ly/DXDocs</a:t>
            </a:r>
          </a:p>
        </p:txBody>
      </p:sp>
    </p:spTree>
    <p:extLst>
      <p:ext uri="{BB962C8B-B14F-4D97-AF65-F5344CB8AC3E}">
        <p14:creationId xmlns:p14="http://schemas.microsoft.com/office/powerpoint/2010/main" val="260181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Open-source implementation</a:t>
            </a:r>
            <a:r>
              <a:rPr lang="en-US" baseline="0" dirty="0" smtClean="0"/>
              <a:t> of XNA</a:t>
            </a:r>
          </a:p>
          <a:p>
            <a:pPr lvl="1"/>
            <a:r>
              <a:rPr lang="en-US" dirty="0" smtClean="0"/>
              <a:t>Easy to use, but at the cost of some performance</a:t>
            </a:r>
            <a:endParaRPr lang="en-US" baseline="0" dirty="0" smtClean="0"/>
          </a:p>
          <a:p>
            <a:r>
              <a:rPr lang="en-US" baseline="0" dirty="0" smtClean="0"/>
              <a:t>Language: C#</a:t>
            </a:r>
          </a:p>
          <a:p>
            <a:r>
              <a:rPr lang="en-US" baseline="0" dirty="0" smtClean="0"/>
              <a:t>Price: Free</a:t>
            </a:r>
            <a:r>
              <a:rPr lang="en-US" dirty="0" smtClean="0"/>
              <a:t> (but requires Xamarin license for non-Windows platforms)</a:t>
            </a:r>
            <a:endParaRPr lang="en-US" baseline="0" dirty="0" smtClean="0"/>
          </a:p>
          <a:p>
            <a:r>
              <a:rPr lang="en-US" baseline="0" dirty="0" smtClean="0"/>
              <a:t>Platforms</a:t>
            </a:r>
          </a:p>
          <a:p>
            <a:pPr lvl="1"/>
            <a:r>
              <a:rPr lang="en-US" dirty="0" smtClean="0"/>
              <a:t>Windows Desktop/Phone/Store</a:t>
            </a:r>
          </a:p>
          <a:p>
            <a:pPr lvl="1"/>
            <a:r>
              <a:rPr lang="en-US" dirty="0" smtClean="0"/>
              <a:t>Mac</a:t>
            </a:r>
          </a:p>
          <a:p>
            <a:pPr lvl="1"/>
            <a:r>
              <a:rPr lang="en-US" dirty="0" smtClean="0"/>
              <a:t>Linux</a:t>
            </a:r>
          </a:p>
          <a:p>
            <a:pPr lvl="1"/>
            <a:r>
              <a:rPr lang="en-US" dirty="0" smtClean="0"/>
              <a:t>iOS</a:t>
            </a:r>
          </a:p>
          <a:p>
            <a:pPr lvl="1"/>
            <a:r>
              <a:rPr lang="en-US" dirty="0" smtClean="0"/>
              <a:t>Android</a:t>
            </a:r>
          </a:p>
          <a:p>
            <a:pPr lvl="1"/>
            <a:r>
              <a:rPr lang="en-US" dirty="0" err="1" smtClean="0"/>
              <a:t>Ouya</a:t>
            </a:r>
            <a:endParaRPr lang="en-US" dirty="0" smtClean="0"/>
          </a:p>
          <a:p>
            <a:pPr lvl="1"/>
            <a:r>
              <a:rPr lang="en-US" dirty="0" err="1" smtClean="0"/>
              <a:t>Playstation</a:t>
            </a:r>
            <a:r>
              <a:rPr lang="en-US" baseline="0" dirty="0" smtClean="0"/>
              <a:t> Mobile (Vita)</a:t>
            </a:r>
          </a:p>
        </p:txBody>
      </p:sp>
      <p:pic>
        <p:nvPicPr>
          <p:cNvPr id="1026" name="Picture 2" descr="http://www.monogame.net/wp-content/themes/monogame/images/monogamelogo50px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3722" y="323007"/>
            <a:ext cx="2916555" cy="623196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4" name="Rectangle 3"/>
          <p:cNvSpPr/>
          <p:nvPr/>
        </p:nvSpPr>
        <p:spPr>
          <a:xfrm>
            <a:off x="0" y="4774168"/>
            <a:ext cx="29720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C000"/>
                </a:solidFill>
              </a:rPr>
              <a:t>http://www.monogame.net/</a:t>
            </a:r>
          </a:p>
        </p:txBody>
      </p:sp>
    </p:spTree>
    <p:extLst>
      <p:ext uri="{BB962C8B-B14F-4D97-AF65-F5344CB8AC3E}">
        <p14:creationId xmlns:p14="http://schemas.microsoft.com/office/powerpoint/2010/main" val="270218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his Is MonoGame 201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771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Game </a:t>
            </a:r>
            <a:r>
              <a:rPr lang="en-US" dirty="0" err="1" smtClean="0"/>
              <a:t>dev</a:t>
            </a:r>
            <a:r>
              <a:rPr lang="en-US" dirty="0" smtClean="0"/>
              <a:t> framework that has existed and used for over 15 years</a:t>
            </a:r>
          </a:p>
          <a:p>
            <a:r>
              <a:rPr lang="en-US" dirty="0" smtClean="0"/>
              <a:t>Provides wrappers for audio, video, and input, as well as abstractions for OS-level concepts such as threads, timers, and file system</a:t>
            </a:r>
          </a:p>
          <a:p>
            <a:r>
              <a:rPr lang="en-US" dirty="0" smtClean="0"/>
              <a:t>Language:</a:t>
            </a:r>
            <a:r>
              <a:rPr lang="en-US" baseline="0" dirty="0" smtClean="0"/>
              <a:t> C++</a:t>
            </a:r>
          </a:p>
          <a:p>
            <a:r>
              <a:rPr lang="en-US" baseline="0" dirty="0" smtClean="0"/>
              <a:t>Price: Free</a:t>
            </a:r>
          </a:p>
          <a:p>
            <a:r>
              <a:rPr lang="en-US" baseline="0" dirty="0" smtClean="0"/>
              <a:t>Platforms</a:t>
            </a:r>
          </a:p>
          <a:p>
            <a:pPr lvl="1"/>
            <a:r>
              <a:rPr lang="en-US" baseline="0" dirty="0" smtClean="0"/>
              <a:t>Everything ever </a:t>
            </a:r>
            <a:r>
              <a:rPr lang="en-US" baseline="0" dirty="0" smtClean="0">
                <a:sym typeface="Wingdings" panose="05000000000000000000" pitchFamily="2" charset="2"/>
              </a:rPr>
              <a:t></a:t>
            </a:r>
            <a:endParaRPr lang="en-US" dirty="0"/>
          </a:p>
        </p:txBody>
      </p:sp>
      <p:pic>
        <p:nvPicPr>
          <p:cNvPr id="2050" name="Picture 2" descr="SDL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512" y="205980"/>
            <a:ext cx="1704975" cy="942976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4" name="Rectangle 3"/>
          <p:cNvSpPr/>
          <p:nvPr/>
        </p:nvSpPr>
        <p:spPr>
          <a:xfrm>
            <a:off x="8526" y="4774168"/>
            <a:ext cx="18338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C000"/>
                </a:solidFill>
              </a:rPr>
              <a:t>http://libsdl.org/</a:t>
            </a:r>
          </a:p>
        </p:txBody>
      </p:sp>
    </p:spTree>
    <p:extLst>
      <p:ext uri="{BB962C8B-B14F-4D97-AF65-F5344CB8AC3E}">
        <p14:creationId xmlns:p14="http://schemas.microsoft.com/office/powerpoint/2010/main" val="151137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Middleware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Nex</a:t>
            </a:r>
            <a:r>
              <a:rPr lang="en-US" baseline="0" dirty="0" smtClean="0"/>
              <a:t>t level above a framework</a:t>
            </a:r>
          </a:p>
          <a:p>
            <a:r>
              <a:rPr lang="en-US" baseline="0" dirty="0" smtClean="0"/>
              <a:t>Access to everything framework provides, but </a:t>
            </a:r>
            <a:r>
              <a:rPr lang="en-US" dirty="0" smtClean="0"/>
              <a:t>may include</a:t>
            </a:r>
            <a:r>
              <a:rPr lang="en-US" baseline="0" dirty="0" smtClean="0"/>
              <a:t> additional things, such as:</a:t>
            </a:r>
          </a:p>
          <a:p>
            <a:pPr lvl="1"/>
            <a:r>
              <a:rPr lang="en-US" baseline="0" dirty="0" smtClean="0"/>
              <a:t>Asset creation tools</a:t>
            </a:r>
          </a:p>
          <a:p>
            <a:pPr lvl="1"/>
            <a:r>
              <a:rPr lang="en-US" dirty="0" smtClean="0"/>
              <a:t>Additional libraries such as physics, networking, animation, etc.</a:t>
            </a:r>
          </a:p>
        </p:txBody>
      </p:sp>
    </p:spTree>
    <p:extLst>
      <p:ext uri="{BB962C8B-B14F-4D97-AF65-F5344CB8AC3E}">
        <p14:creationId xmlns:p14="http://schemas.microsoft.com/office/powerpoint/2010/main" val="721239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isual Studio Live! Orlando 2013">
  <a:themeElements>
    <a:clrScheme name="">
      <a:dk1>
        <a:srgbClr val="000000"/>
      </a:dk1>
      <a:lt1>
        <a:srgbClr val="FFFFFF"/>
      </a:lt1>
      <a:dk2>
        <a:srgbClr val="000080"/>
      </a:dk2>
      <a:lt2>
        <a:srgbClr val="FFFF00"/>
      </a:lt2>
      <a:accent1>
        <a:srgbClr val="000080"/>
      </a:accent1>
      <a:accent2>
        <a:srgbClr val="3333CC"/>
      </a:accent2>
      <a:accent3>
        <a:srgbClr val="AAAAC0"/>
      </a:accent3>
      <a:accent4>
        <a:srgbClr val="DADADA"/>
      </a:accent4>
      <a:accent5>
        <a:srgbClr val="AAAAC0"/>
      </a:accent5>
      <a:accent6>
        <a:srgbClr val="2D2DB9"/>
      </a:accent6>
      <a:hlink>
        <a:srgbClr val="6699FF"/>
      </a:hlink>
      <a:folHlink>
        <a:srgbClr val="CC0000"/>
      </a:folHlink>
    </a:clrScheme>
    <a:fontScheme name="SharePoint Live! Orlando 2012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lnDef>
  </a:objectDefaults>
  <a:extraClrSchemeLst>
    <a:extraClrScheme>
      <a:clrScheme name="SharePoint Live! Orlando 2012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arePoint Live! Orlando 2012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arePoint Live! Orlando 2012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arePoint Live! Orlando 2012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arePoint Live! Orlando 2012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arePoint Live! Orlando 2012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arePoint Live! Orlando 2012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3151</TotalTime>
  <Words>617</Words>
  <Application>Microsoft Office PowerPoint</Application>
  <PresentationFormat>On-screen Show (16:9)</PresentationFormat>
  <Paragraphs>162</Paragraphs>
  <Slides>24</Slides>
  <Notes>22</Notes>
  <HiddenSlides>0</HiddenSlides>
  <MMClips>5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Arial</vt:lpstr>
      <vt:lpstr>Arial Black</vt:lpstr>
      <vt:lpstr>Franklin Gothic Medium</vt:lpstr>
      <vt:lpstr>Lucida Console</vt:lpstr>
      <vt:lpstr>Times</vt:lpstr>
      <vt:lpstr>Times New Roman</vt:lpstr>
      <vt:lpstr>Wingdings</vt:lpstr>
      <vt:lpstr>Visual Studio Live! Orlando 2013</vt:lpstr>
      <vt:lpstr>PowerPoint Presentation</vt:lpstr>
      <vt:lpstr>Agenda</vt:lpstr>
      <vt:lpstr>Categories</vt:lpstr>
      <vt:lpstr>Frameworks</vt:lpstr>
      <vt:lpstr>PowerPoint Presentation</vt:lpstr>
      <vt:lpstr>PowerPoint Presentation</vt:lpstr>
      <vt:lpstr>PowerPoint Presentation</vt:lpstr>
      <vt:lpstr>PowerPoint Presentation</vt:lpstr>
      <vt:lpstr>Middleware</vt:lpstr>
      <vt:lpstr>PowerPoint Presentation</vt:lpstr>
      <vt:lpstr>PowerPoint Presentation</vt:lpstr>
      <vt:lpstr>Engines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And more…</vt:lpstr>
      <vt:lpstr>Examples</vt:lpstr>
      <vt:lpstr>Offer</vt:lpstr>
      <vt:lpstr>Conclusion</vt:lpstr>
      <vt:lpstr>Resources</vt:lpstr>
    </vt:vector>
  </TitlesOfParts>
  <Company>1105 Media,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Title That is Really Long and Covers Two Lines</dc:title>
  <dc:creator>B. Sutton</dc:creator>
  <cp:lastModifiedBy>Brian Peek</cp:lastModifiedBy>
  <cp:revision>85</cp:revision>
  <dcterms:created xsi:type="dcterms:W3CDTF">2004-06-15T18:50:25Z</dcterms:created>
  <dcterms:modified xsi:type="dcterms:W3CDTF">2014-11-20T02:49:53Z</dcterms:modified>
</cp:coreProperties>
</file>