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8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71" r:id="rId11"/>
    <p:sldId id="272" r:id="rId12"/>
    <p:sldId id="273" r:id="rId13"/>
    <p:sldId id="269" r:id="rId14"/>
    <p:sldId id="270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80735" autoAdjust="0"/>
  </p:normalViewPr>
  <p:slideViewPr>
    <p:cSldViewPr>
      <p:cViewPr varScale="1">
        <p:scale>
          <a:sx n="141" d="100"/>
          <a:sy n="141" d="100"/>
        </p:scale>
        <p:origin x="744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78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57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z="1300" b="1" dirty="0" smtClean="0">
                <a:latin typeface="Arial" pitchFamily="34" charset="0"/>
                <a:cs typeface="Arial" pitchFamily="34" charset="0"/>
              </a:rPr>
              <a:t>Visual Studio Live! Redmond 2014</a:t>
            </a:r>
            <a:endParaRPr lang="en-US" sz="13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562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43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2ECFD-0169-4599-A79A-8C44AB4A932C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26DE0-BACA-4EA0-B73F-CC7DC1D7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38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950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601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25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2580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7608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006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9253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371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3039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09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25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580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2031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063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8399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6191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7963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9155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3542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065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7097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526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9261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061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54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281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660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92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963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81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143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sual Studio Live! Redmond 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8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7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sual Studio Live! Washington, D.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5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9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07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25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7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5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0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7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2641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0" y="1807944"/>
            <a:ext cx="7343775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sz="4000" b="1" dirty="0">
                <a:solidFill>
                  <a:srgbClr val="FFFF00"/>
                </a:solidFill>
              </a:rPr>
              <a:t>Writing Asynchronous Code Using .NET 4.5 and C# 5.0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200400" y="2831881"/>
            <a:ext cx="4810125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8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2400" b="1" dirty="0" err="1" smtClean="0">
                <a:solidFill>
                  <a:srgbClr val="FFFF00"/>
                </a:solidFill>
                <a:latin typeface="Arial" charset="0"/>
                <a:cs typeface="+mn-cs"/>
              </a:rPr>
              <a:t>Sr</a:t>
            </a:r>
            <a:r>
              <a:rPr lang="en-US" sz="2400" b="1" dirty="0" smtClean="0">
                <a:solidFill>
                  <a:srgbClr val="FFFF00"/>
                </a:solidFill>
                <a:latin typeface="Arial" charset="0"/>
                <a:cs typeface="+mn-cs"/>
              </a:rPr>
              <a:t> Program Manager, Microsoft</a:t>
            </a: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647311" y="3982819"/>
            <a:ext cx="23632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sz="2000" dirty="0">
                <a:latin typeface="Arial" charset="0"/>
              </a:rPr>
              <a:t>Level: </a:t>
            </a:r>
            <a:r>
              <a:rPr lang="en-US" sz="2000" dirty="0">
                <a:solidFill>
                  <a:srgbClr val="FFFF00"/>
                </a:solidFill>
                <a:latin typeface="Arial" charset="0"/>
              </a:rPr>
              <a:t>Intermediate</a:t>
            </a:r>
          </a:p>
          <a:p>
            <a:pPr algn="r"/>
            <a:endParaRPr lang="en-US" b="1" dirty="0">
              <a:latin typeface="Arial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334000" y="4400550"/>
            <a:ext cx="3733800" cy="84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2300" dirty="0" smtClean="0">
                <a:solidFill>
                  <a:srgbClr val="FFFF00"/>
                </a:solidFill>
                <a:latin typeface="Arial" charset="0"/>
              </a:rPr>
              <a:t>@BrianPeek</a:t>
            </a:r>
          </a:p>
          <a:p>
            <a:pPr algn="r" eaLnBrk="1" hangingPunct="1">
              <a:defRPr/>
            </a:pPr>
            <a:r>
              <a:rPr lang="en-US" sz="2300" dirty="0" smtClean="0">
                <a:solidFill>
                  <a:srgbClr val="FFFF00"/>
                </a:solidFill>
                <a:latin typeface="Arial" charset="0"/>
              </a:rPr>
              <a:t>brpeek@microsoft.com</a:t>
            </a:r>
          </a:p>
          <a:p>
            <a:pPr eaLnBrk="1" hangingPunct="1">
              <a:defRPr/>
            </a:pPr>
            <a:endParaRPr lang="en-US" sz="2300" dirty="0">
              <a:solidFill>
                <a:srgbClr val="FFCC00"/>
              </a:solidFill>
              <a:latin typeface="Arial" charset="0"/>
            </a:endParaRPr>
          </a:p>
          <a:p>
            <a:pPr eaLnBrk="1" hangingPunct="1">
              <a:defRPr/>
            </a:pPr>
            <a:endParaRPr lang="en-US" sz="2300" dirty="0">
              <a:latin typeface="Times New Roman" pitchFamily="2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8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It Work?  Tasks!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Tasks have existed since .NET 4.0</a:t>
            </a:r>
          </a:p>
          <a:p>
            <a:r>
              <a:rPr lang="en-US" dirty="0" smtClean="0"/>
              <a:t>Tasks live in the </a:t>
            </a:r>
            <a:r>
              <a:rPr lang="en-US" dirty="0" err="1" smtClean="0">
                <a:solidFill>
                  <a:srgbClr val="FFCC00"/>
                </a:solidFill>
              </a:rPr>
              <a:t>System.Threading.Tasks</a:t>
            </a:r>
            <a:r>
              <a:rPr lang="en-US" dirty="0" smtClean="0"/>
              <a:t> namespace</a:t>
            </a:r>
          </a:p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represents a unit of work to be completed asynchronously</a:t>
            </a:r>
          </a:p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can be waited on, cancelled, progress reported, and can return a value</a:t>
            </a:r>
          </a:p>
          <a:p>
            <a:r>
              <a:rPr lang="en-US" dirty="0" smtClean="0"/>
              <a:t>Used with the Task Parallel Library in .NET 4.0</a:t>
            </a:r>
          </a:p>
          <a:p>
            <a:r>
              <a:rPr lang="en-US" dirty="0" smtClean="0"/>
              <a:t>In .NET 4.5, their functionality and usefulness has been expanded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0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Naming Conventions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Async</a:t>
            </a:r>
            <a:r>
              <a:rPr lang="en-US" dirty="0" smtClean="0"/>
              <a:t> methods are named with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</a:t>
            </a:r>
          </a:p>
          <a:p>
            <a:r>
              <a:rPr lang="en-US" dirty="0" smtClean="0"/>
              <a:t>If a method already exists with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suffix, it is named with the </a:t>
            </a:r>
            <a:r>
              <a:rPr lang="en-US" dirty="0" err="1" smtClean="0">
                <a:solidFill>
                  <a:srgbClr val="FFCC00"/>
                </a:solidFill>
              </a:rPr>
              <a:t>TaskAsync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389192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and</a:t>
            </a:r>
            <a:r>
              <a:rPr lang="en-US" dirty="0" smtClean="0">
                <a:solidFill>
                  <a:srgbClr val="FFCC00"/>
                </a:solidFill>
              </a:rPr>
              <a:t> await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03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Friends Don’t Let Friends </a:t>
            </a:r>
            <a:r>
              <a:rPr lang="en-US" dirty="0" err="1" smtClean="0">
                <a:solidFill>
                  <a:srgbClr val="FFC000"/>
                </a:solidFill>
              </a:rPr>
              <a:t>async</a:t>
            </a:r>
            <a:r>
              <a:rPr lang="en-US" dirty="0" smtClean="0">
                <a:solidFill>
                  <a:srgbClr val="FFC000"/>
                </a:solidFill>
              </a:rPr>
              <a:t> void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void </a:t>
            </a:r>
            <a:r>
              <a:rPr lang="en-US" dirty="0"/>
              <a:t>is never ok (unless it’s an event handler)</a:t>
            </a:r>
          </a:p>
          <a:p>
            <a:pPr lvl="1"/>
            <a:r>
              <a:rPr lang="en-US" dirty="0"/>
              <a:t>These run as “fire and forget” </a:t>
            </a:r>
            <a:r>
              <a:rPr lang="en-US" dirty="0" smtClean="0"/>
              <a:t>methods because there’s no 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Task</a:t>
            </a:r>
            <a:r>
              <a:rPr lang="en-US" dirty="0" smtClean="0"/>
              <a:t> to await</a:t>
            </a:r>
            <a:endParaRPr lang="en-US" dirty="0"/>
          </a:p>
          <a:p>
            <a:pPr lvl="1"/>
            <a:r>
              <a:rPr lang="en-US" dirty="0"/>
              <a:t>Exceptions are not properly </a:t>
            </a:r>
            <a:r>
              <a:rPr lang="en-US" dirty="0" smtClean="0"/>
              <a:t>propagated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5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57200" y="1089900"/>
            <a:ext cx="82296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Lucida Console" panose="020B0609040504020204" pitchFamily="49" charset="0"/>
              </a:rPr>
              <a:t>private </a:t>
            </a:r>
            <a:r>
              <a:rPr lang="en-US" sz="1400" dirty="0" err="1">
                <a:latin typeface="Lucida Console" panose="020B0609040504020204" pitchFamily="49" charset="0"/>
              </a:rPr>
              <a:t>async</a:t>
            </a:r>
            <a:r>
              <a:rPr lang="en-US" sz="1400" dirty="0">
                <a:latin typeface="Lucida Console" panose="020B0609040504020204" pitchFamily="49" charset="0"/>
              </a:rPr>
              <a:t> void </a:t>
            </a:r>
            <a:r>
              <a:rPr lang="en-US" sz="1400" dirty="0" err="1">
                <a:latin typeface="Lucida Console" panose="020B0609040504020204" pitchFamily="49" charset="0"/>
              </a:rPr>
              <a:t>ThrowExceptionAsync</a:t>
            </a:r>
            <a:r>
              <a:rPr lang="en-US" sz="1400" dirty="0">
                <a:latin typeface="Lucida Console" panose="020B0609040504020204" pitchFamily="49" charset="0"/>
              </a:rPr>
              <a:t>()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{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throw new </a:t>
            </a:r>
            <a:r>
              <a:rPr lang="en-US" sz="1400" dirty="0" err="1">
                <a:latin typeface="Lucida Console" panose="020B0609040504020204" pitchFamily="49" charset="0"/>
              </a:rPr>
              <a:t>InvalidOperationException</a:t>
            </a:r>
            <a:r>
              <a:rPr lang="en-US" sz="1400" dirty="0">
                <a:latin typeface="Lucida Console" panose="020B0609040504020204" pitchFamily="49" charset="0"/>
              </a:rPr>
              <a:t>();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}</a:t>
            </a:r>
          </a:p>
          <a:p>
            <a:endParaRPr lang="en-US" sz="1400" dirty="0">
              <a:latin typeface="Lucida Console" panose="020B0609040504020204" pitchFamily="49" charset="0"/>
            </a:endParaRPr>
          </a:p>
          <a:p>
            <a:r>
              <a:rPr lang="en-US" sz="1400" dirty="0">
                <a:latin typeface="Lucida Console" panose="020B0609040504020204" pitchFamily="49" charset="0"/>
              </a:rPr>
              <a:t>public void </a:t>
            </a:r>
            <a:r>
              <a:rPr lang="en-US" sz="1400" dirty="0" err="1">
                <a:latin typeface="Lucida Console" panose="020B0609040504020204" pitchFamily="49" charset="0"/>
              </a:rPr>
              <a:t>AsyncVoidExceptions_CannotBeCaughtByCatch</a:t>
            </a:r>
            <a:r>
              <a:rPr lang="en-US" sz="1400" dirty="0">
                <a:latin typeface="Lucida Console" panose="020B0609040504020204" pitchFamily="49" charset="0"/>
              </a:rPr>
              <a:t>()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{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try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{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	</a:t>
            </a:r>
            <a:r>
              <a:rPr lang="en-US" sz="1400" dirty="0" err="1">
                <a:latin typeface="Lucida Console" panose="020B0609040504020204" pitchFamily="49" charset="0"/>
              </a:rPr>
              <a:t>ThrowExceptionAsync</a:t>
            </a:r>
            <a:r>
              <a:rPr lang="en-US" sz="1400" dirty="0">
                <a:latin typeface="Lucida Console" panose="020B0609040504020204" pitchFamily="49" charset="0"/>
              </a:rPr>
              <a:t>();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}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catch (Exception)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{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	// The exception is never caught here!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	throw;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}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26629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Exception Handling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Automatically propagated back to the calling method</a:t>
            </a:r>
          </a:p>
          <a:p>
            <a:r>
              <a:rPr lang="en-US" dirty="0" smtClean="0"/>
              <a:t>No extra work on your part…simply wrap in a try/catch and that’s it!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69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Exception handling with </a:t>
            </a:r>
            <a:r>
              <a:rPr lang="en-US" dirty="0" err="1" smtClean="0"/>
              <a:t>async</a:t>
            </a:r>
            <a:r>
              <a:rPr lang="en-US" dirty="0" smtClean="0"/>
              <a:t>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25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CC00"/>
                </a:solidFill>
              </a:rPr>
              <a:t>Task.WhenAny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CC00"/>
                </a:solidFill>
              </a:rPr>
              <a:t>Task.WhenAll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</a:p>
          <a:p>
            <a:pPr lvl="1"/>
            <a:r>
              <a:rPr lang="en-US" dirty="0" smtClean="0"/>
              <a:t>Don’t continue until any task is / all tasks are complete</a:t>
            </a:r>
          </a:p>
          <a:p>
            <a:pPr lvl="1"/>
            <a:r>
              <a:rPr lang="en-US" dirty="0" smtClean="0"/>
              <a:t>Expects an array of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s to wait on</a:t>
            </a:r>
          </a:p>
          <a:p>
            <a:pPr lvl="1"/>
            <a:r>
              <a:rPr lang="en-US" dirty="0" smtClean="0"/>
              <a:t>Use some LINQ make it easier!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6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Task.WhenAll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12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Cancelling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Use a </a:t>
            </a:r>
            <a:r>
              <a:rPr lang="en-US" dirty="0" err="1" smtClean="0">
                <a:solidFill>
                  <a:srgbClr val="FFCC00"/>
                </a:solidFill>
              </a:rPr>
              <a:t>CancellationToken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to tell running tasks that they should be cancelled</a:t>
            </a:r>
          </a:p>
          <a:p>
            <a:r>
              <a:rPr lang="en-US" dirty="0" smtClean="0"/>
              <a:t>Some methods take a </a:t>
            </a:r>
            <a:r>
              <a:rPr lang="en-US" dirty="0" err="1" smtClean="0">
                <a:solidFill>
                  <a:srgbClr val="FFCC00"/>
                </a:solidFill>
              </a:rPr>
              <a:t>CancellationToken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as a parameter (</a:t>
            </a:r>
            <a:r>
              <a:rPr lang="en-US" dirty="0" err="1" smtClean="0">
                <a:solidFill>
                  <a:srgbClr val="FFCC00"/>
                </a:solidFill>
              </a:rPr>
              <a:t>Stream.ReadAsync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for example)</a:t>
            </a:r>
          </a:p>
          <a:p>
            <a:r>
              <a:rPr lang="en-US" dirty="0" smtClean="0"/>
              <a:t>Some do not (</a:t>
            </a:r>
            <a:r>
              <a:rPr lang="en-US" dirty="0" err="1" smtClean="0">
                <a:solidFill>
                  <a:srgbClr val="FFCC00"/>
                </a:solidFill>
              </a:rPr>
              <a:t>WebClient.DownloadStringTaskAsync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for example)</a:t>
            </a:r>
          </a:p>
          <a:p>
            <a:pPr lvl="1"/>
            <a:r>
              <a:rPr lang="en-US" dirty="0" smtClean="0"/>
              <a:t>In these cases you can either poll the cancellation token, or hookup a callback with the </a:t>
            </a:r>
            <a:r>
              <a:rPr lang="en-US" dirty="0" smtClean="0">
                <a:solidFill>
                  <a:srgbClr val="FFCC00"/>
                </a:solidFill>
              </a:rPr>
              <a:t>Register()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Check cancelation with the </a:t>
            </a:r>
            <a:r>
              <a:rPr lang="en-US" dirty="0" err="1">
                <a:solidFill>
                  <a:srgbClr val="FFCC00"/>
                </a:solidFill>
              </a:rPr>
              <a:t>IsCancellationRequested</a:t>
            </a:r>
            <a:r>
              <a:rPr lang="en-US" dirty="0" smtClean="0"/>
              <a:t> method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C00"/>
                </a:solidFill>
              </a:rPr>
              <a:t>ThrowIfCancellationRequested</a:t>
            </a:r>
            <a:r>
              <a:rPr lang="en-US" dirty="0" smtClean="0"/>
              <a:t> method to throw an </a:t>
            </a:r>
            <a:r>
              <a:rPr lang="en-US" dirty="0" err="1" smtClean="0">
                <a:solidFill>
                  <a:srgbClr val="FFCC00"/>
                </a:solidFill>
              </a:rPr>
              <a:t>OperationCanceledException</a:t>
            </a:r>
            <a:r>
              <a:rPr lang="en-US" dirty="0" smtClean="0"/>
              <a:t> if you wish to handle cancellation in that way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94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Overview of </a:t>
            </a:r>
            <a:r>
              <a:rPr lang="en-US" dirty="0" err="1" smtClean="0"/>
              <a:t>async</a:t>
            </a:r>
            <a:endParaRPr lang="en-US" dirty="0" smtClean="0"/>
          </a:p>
          <a:p>
            <a:r>
              <a:rPr lang="en-US" dirty="0" smtClean="0"/>
              <a:t>The bad way</a:t>
            </a:r>
          </a:p>
          <a:p>
            <a:pPr lvl="1"/>
            <a:r>
              <a:rPr lang="en-US" dirty="0" smtClean="0"/>
              <a:t>Call code running in UI thread</a:t>
            </a:r>
          </a:p>
          <a:p>
            <a:r>
              <a:rPr lang="en-US" dirty="0" smtClean="0"/>
              <a:t>The old </a:t>
            </a:r>
            <a:r>
              <a:rPr lang="en-US" dirty="0" err="1" smtClean="0"/>
              <a:t>async</a:t>
            </a:r>
            <a:r>
              <a:rPr lang="en-US" dirty="0" smtClean="0"/>
              <a:t> way</a:t>
            </a:r>
          </a:p>
          <a:p>
            <a:pPr lvl="1"/>
            <a:r>
              <a:rPr lang="en-US" dirty="0" smtClean="0"/>
              <a:t>Callbacks</a:t>
            </a:r>
          </a:p>
          <a:p>
            <a:r>
              <a:rPr lang="en-US" dirty="0" smtClean="0"/>
              <a:t>The new </a:t>
            </a:r>
            <a:r>
              <a:rPr lang="en-US" dirty="0" err="1" smtClean="0"/>
              <a:t>async</a:t>
            </a:r>
            <a:r>
              <a:rPr lang="en-US" dirty="0" smtClean="0"/>
              <a:t> way(s)</a:t>
            </a:r>
          </a:p>
          <a:p>
            <a:pPr lvl="1"/>
            <a:r>
              <a:rPr lang="en-US" dirty="0" smtClean="0"/>
              <a:t>Lots of </a:t>
            </a:r>
            <a:r>
              <a:rPr lang="en-US" dirty="0" err="1" smtClean="0"/>
              <a:t>async</a:t>
            </a:r>
            <a:r>
              <a:rPr lang="en-US" dirty="0" smtClean="0"/>
              <a:t> goodness</a:t>
            </a:r>
          </a:p>
        </p:txBody>
      </p:sp>
    </p:spTree>
    <p:extLst>
      <p:ext uri="{BB962C8B-B14F-4D97-AF65-F5344CB8AC3E}">
        <p14:creationId xmlns:p14="http://schemas.microsoft.com/office/powerpoint/2010/main" val="58449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cancellation tokens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55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>
                <a:solidFill>
                  <a:srgbClr val="FFCC00"/>
                </a:solidFill>
              </a:rPr>
              <a:t>Parallel.For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CC00"/>
                </a:solidFill>
              </a:rPr>
              <a:t>Parallel.ForEach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</a:p>
          <a:p>
            <a:pPr lvl="1"/>
            <a:r>
              <a:rPr lang="en-US" dirty="0" smtClean="0"/>
              <a:t>These methods are part of the TPL which existed in .NET 4.0</a:t>
            </a:r>
          </a:p>
          <a:p>
            <a:pPr lvl="1"/>
            <a:r>
              <a:rPr lang="en-US" dirty="0" smtClean="0"/>
              <a:t>Allow you to run a method on every item in a list simultaneously</a:t>
            </a:r>
          </a:p>
          <a:p>
            <a:pPr lvl="1"/>
            <a:r>
              <a:rPr lang="en-US" dirty="0" smtClean="0"/>
              <a:t>This will use the </a:t>
            </a:r>
            <a:r>
              <a:rPr lang="en-US" dirty="0" err="1" smtClean="0">
                <a:solidFill>
                  <a:srgbClr val="FFC000"/>
                </a:solidFill>
              </a:rPr>
              <a:t>ThreadPool</a:t>
            </a:r>
            <a:r>
              <a:rPr lang="en-US" dirty="0" smtClean="0"/>
              <a:t>, so keep this in mind when touching the UI or elements which aren’t happy with cross-thread access (</a:t>
            </a:r>
            <a:r>
              <a:rPr lang="en-US" dirty="0" err="1" smtClean="0">
                <a:solidFill>
                  <a:srgbClr val="FFCC00"/>
                </a:solidFill>
              </a:rPr>
              <a:t>BitmapImage</a:t>
            </a:r>
            <a:r>
              <a:rPr lang="en-US" dirty="0" smtClean="0"/>
              <a:t>, for example)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01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Parallelism with </a:t>
            </a:r>
            <a:r>
              <a:rPr lang="en-US" dirty="0" err="1" smtClean="0">
                <a:solidFill>
                  <a:srgbClr val="FFCC00"/>
                </a:solidFill>
              </a:rPr>
              <a:t>Parallel.ForEach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63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Forcing Tasks to a New Thread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To force a task onto a separate background thread in the </a:t>
            </a:r>
            <a:r>
              <a:rPr lang="en-US" dirty="0" err="1" smtClean="0">
                <a:solidFill>
                  <a:srgbClr val="FFC000"/>
                </a:solidFill>
              </a:rPr>
              <a:t>ThreadPool</a:t>
            </a:r>
            <a:r>
              <a:rPr lang="en-US" dirty="0" smtClean="0"/>
              <a:t>, use the </a:t>
            </a:r>
            <a:r>
              <a:rPr lang="en-US" dirty="0" err="1" smtClean="0">
                <a:solidFill>
                  <a:srgbClr val="FFCC00"/>
                </a:solidFill>
              </a:rPr>
              <a:t>Task.Run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method</a:t>
            </a:r>
          </a:p>
          <a:p>
            <a:pPr lvl="1"/>
            <a:r>
              <a:rPr lang="en-US" dirty="0" smtClean="0"/>
              <a:t>In general, only use </a:t>
            </a:r>
            <a:r>
              <a:rPr lang="en-US" dirty="0" err="1" smtClean="0">
                <a:solidFill>
                  <a:srgbClr val="FFC000"/>
                </a:solidFill>
              </a:rPr>
              <a:t>Task.Run</a:t>
            </a:r>
            <a:r>
              <a:rPr lang="en-US" dirty="0" smtClean="0">
                <a:solidFill>
                  <a:srgbClr val="FFC000"/>
                </a:solidFill>
              </a:rPr>
              <a:t>() </a:t>
            </a:r>
            <a:r>
              <a:rPr lang="en-US" dirty="0" smtClean="0"/>
              <a:t>for CPU-bound work, not IO-bound work</a:t>
            </a:r>
          </a:p>
          <a:p>
            <a:r>
              <a:rPr lang="en-US" dirty="0" smtClean="0"/>
              <a:t>Since this code will run in a separate thread in the </a:t>
            </a:r>
            <a:r>
              <a:rPr lang="en-US" dirty="0" err="1" smtClean="0">
                <a:solidFill>
                  <a:srgbClr val="FFC000"/>
                </a:solidFill>
              </a:rPr>
              <a:t>ThreadPool</a:t>
            </a:r>
            <a:r>
              <a:rPr lang="en-US" dirty="0" smtClean="0"/>
              <a:t>, be mindful of cross-thread access</a:t>
            </a:r>
          </a:p>
          <a:p>
            <a:r>
              <a:rPr lang="en-US" dirty="0" smtClean="0"/>
              <a:t>Don’t use this in libraries if you can help it</a:t>
            </a:r>
          </a:p>
          <a:p>
            <a:pPr lvl="1"/>
            <a:r>
              <a:rPr lang="en-US" dirty="0" smtClean="0"/>
              <a:t>Threads in the </a:t>
            </a:r>
            <a:r>
              <a:rPr lang="en-US" dirty="0" err="1" smtClean="0">
                <a:solidFill>
                  <a:srgbClr val="FFC000"/>
                </a:solidFill>
              </a:rPr>
              <a:t>ThreadPool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are a limited resource, leave it to the caller to determine if they want to use a thread</a:t>
            </a:r>
          </a:p>
          <a:p>
            <a:pPr lvl="1"/>
            <a:r>
              <a:rPr lang="en-US" dirty="0" smtClean="0"/>
              <a:t>Libraries should only expose truly asynchronous code as </a:t>
            </a:r>
            <a:r>
              <a:rPr lang="en-US" dirty="0" err="1" smtClean="0"/>
              <a:t>Async</a:t>
            </a:r>
            <a:r>
              <a:rPr lang="en-US" dirty="0" smtClean="0"/>
              <a:t> methods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0197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Delaying Inside of a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old applications, this was typically done with the </a:t>
            </a:r>
            <a:r>
              <a:rPr lang="en-US" dirty="0" err="1" smtClean="0">
                <a:solidFill>
                  <a:srgbClr val="FFCC00"/>
                </a:solidFill>
              </a:rPr>
              <a:t>Thread.Sleep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When writing </a:t>
            </a:r>
            <a:r>
              <a:rPr lang="en-US" dirty="0" err="1" smtClean="0"/>
              <a:t>async</a:t>
            </a:r>
            <a:r>
              <a:rPr lang="en-US" dirty="0" smtClean="0"/>
              <a:t> code, use the </a:t>
            </a:r>
            <a:r>
              <a:rPr lang="en-US" dirty="0" err="1" smtClean="0">
                <a:solidFill>
                  <a:srgbClr val="FFCC00"/>
                </a:solidFill>
              </a:rPr>
              <a:t>Task.Delay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 method</a:t>
            </a:r>
          </a:p>
          <a:p>
            <a:pPr lvl="1"/>
            <a:r>
              <a:rPr lang="en-US" dirty="0" smtClean="0"/>
              <a:t>Specify how long to delay in milliseconds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16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Task.Run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C00"/>
                </a:solidFill>
              </a:rPr>
              <a:t>Task.Delay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34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Synchronization Contexts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In the new </a:t>
            </a:r>
            <a:r>
              <a:rPr lang="en-US" dirty="0" err="1" smtClean="0"/>
              <a:t>Async</a:t>
            </a:r>
            <a:r>
              <a:rPr lang="en-US" dirty="0" smtClean="0"/>
              <a:t> framework, all </a:t>
            </a:r>
            <a:r>
              <a:rPr lang="en-US" dirty="0" smtClean="0">
                <a:solidFill>
                  <a:srgbClr val="FFC000"/>
                </a:solidFill>
              </a:rPr>
              <a:t>await</a:t>
            </a:r>
            <a:r>
              <a:rPr lang="en-US" dirty="0" smtClean="0"/>
              <a:t>ed Tasks return on the thread associated with the synchronization context of the </a:t>
            </a:r>
            <a:r>
              <a:rPr lang="en-US" dirty="0" err="1" smtClean="0"/>
              <a:t>awaiter</a:t>
            </a:r>
            <a:endParaRPr lang="en-US" dirty="0" smtClean="0"/>
          </a:p>
          <a:p>
            <a:pPr lvl="1"/>
            <a:r>
              <a:rPr lang="en-US" dirty="0" smtClean="0"/>
              <a:t>This makes writing code easy, but at a small cost of performance</a:t>
            </a:r>
          </a:p>
          <a:p>
            <a:r>
              <a:rPr lang="en-US" dirty="0" err="1" smtClean="0">
                <a:solidFill>
                  <a:srgbClr val="FFCC00"/>
                </a:solidFill>
              </a:rPr>
              <a:t>Task.ConfigureAwait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 allows you to stop the marshaling of the result back to the calling thread</a:t>
            </a:r>
          </a:p>
          <a:p>
            <a:r>
              <a:rPr lang="en-US" dirty="0" smtClean="0"/>
              <a:t>Use this:</a:t>
            </a:r>
          </a:p>
          <a:p>
            <a:pPr lvl="1"/>
            <a:r>
              <a:rPr lang="en-US" dirty="0" smtClean="0"/>
              <a:t>When you don’t care about which thread the result comes from (i.e. you’re not going to touch the UI with the result)</a:t>
            </a:r>
          </a:p>
          <a:p>
            <a:pPr lvl="1"/>
            <a:r>
              <a:rPr lang="en-US" dirty="0" smtClean="0"/>
              <a:t>When writing libraries that others will consume (unless you’re touching the UI from the library)</a:t>
            </a:r>
          </a:p>
        </p:txBody>
      </p:sp>
    </p:spTree>
    <p:extLst>
      <p:ext uri="{BB962C8B-B14F-4D97-AF65-F5344CB8AC3E}">
        <p14:creationId xmlns:p14="http://schemas.microsoft.com/office/powerpoint/2010/main" val="192891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Task.ConfigureAwait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78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some more…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000"/>
                </a:solidFill>
              </a:rPr>
              <a:t>Task.Factory.FromAsync</a:t>
            </a:r>
            <a:r>
              <a:rPr lang="en-US" dirty="0" smtClean="0"/>
              <a:t> to wrap </a:t>
            </a:r>
            <a:r>
              <a:rPr lang="en-US" dirty="0" smtClean="0">
                <a:solidFill>
                  <a:srgbClr val="FFC000"/>
                </a:solidFill>
              </a:rPr>
              <a:t>Begin</a:t>
            </a:r>
            <a:r>
              <a:rPr lang="en-US" dirty="0" smtClean="0"/>
              <a:t>/</a:t>
            </a:r>
            <a:r>
              <a:rPr lang="en-US" dirty="0" smtClean="0">
                <a:solidFill>
                  <a:srgbClr val="FFC000"/>
                </a:solidFill>
              </a:rPr>
              <a:t>End</a:t>
            </a:r>
            <a:r>
              <a:rPr lang="en-US" dirty="0" smtClean="0"/>
              <a:t>-style </a:t>
            </a:r>
            <a:r>
              <a:rPr lang="en-US" dirty="0" err="1" smtClean="0"/>
              <a:t>async</a:t>
            </a:r>
            <a:r>
              <a:rPr lang="en-US" dirty="0" smtClean="0"/>
              <a:t> methods</a:t>
            </a:r>
          </a:p>
          <a:p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000"/>
                </a:solidFill>
              </a:rPr>
              <a:t>TaskCompletionSource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to wrap events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67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C000"/>
                </a:solidFill>
              </a:rPr>
              <a:t>FromAsync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000"/>
                </a:solidFill>
              </a:rPr>
              <a:t>TaskCompletionSource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021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asynchronous code?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short, code that runs at the same time as other code</a:t>
            </a:r>
          </a:p>
          <a:p>
            <a:r>
              <a:rPr lang="en-US" dirty="0" smtClean="0"/>
              <a:t>This means code that runs in a callback or a thread, such that the UI remains responsive and the application scales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61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new </a:t>
            </a:r>
            <a:r>
              <a:rPr lang="en-US" dirty="0" err="1" smtClean="0"/>
              <a:t>async</a:t>
            </a:r>
            <a:r>
              <a:rPr lang="en-US" dirty="0" smtClean="0"/>
              <a:t> features of .NET 4.5 provide the ability to write asynchronous code very easily</a:t>
            </a:r>
          </a:p>
          <a:p>
            <a:r>
              <a:rPr lang="en-US" dirty="0" smtClean="0"/>
              <a:t>The patterns you know today are very easily applied to the new </a:t>
            </a:r>
            <a:r>
              <a:rPr lang="en-US" dirty="0" err="1" smtClean="0"/>
              <a:t>async</a:t>
            </a:r>
            <a:r>
              <a:rPr lang="en-US" dirty="0" smtClean="0"/>
              <a:t> methodologies</a:t>
            </a:r>
          </a:p>
        </p:txBody>
      </p:sp>
    </p:spTree>
    <p:extLst>
      <p:ext uri="{BB962C8B-B14F-4D97-AF65-F5344CB8AC3E}">
        <p14:creationId xmlns:p14="http://schemas.microsoft.com/office/powerpoint/2010/main" val="99881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http://www.brianpeek.com/</a:t>
            </a:r>
          </a:p>
          <a:p>
            <a:r>
              <a:rPr lang="en-US" dirty="0" err="1" smtClean="0"/>
              <a:t>Async</a:t>
            </a:r>
            <a:r>
              <a:rPr lang="en-US" dirty="0" smtClean="0"/>
              <a:t> Targeting Pack for Visual Studio 2012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bit.ly/AsyncTargettingPack</a:t>
            </a:r>
          </a:p>
          <a:p>
            <a:r>
              <a:rPr lang="en-US" dirty="0" err="1"/>
              <a:t>Async</a:t>
            </a:r>
            <a:r>
              <a:rPr lang="en-US" dirty="0"/>
              <a:t> CTP (for VS2010 / .NET 4.0)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bit.ly/VSAsyncCTP3</a:t>
            </a:r>
          </a:p>
          <a:p>
            <a:r>
              <a:rPr lang="en-US" dirty="0" smtClean="0"/>
              <a:t>Task-based Asynchronous Pattern Whitepaper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bit.ly/AsyncWP</a:t>
            </a:r>
          </a:p>
        </p:txBody>
      </p:sp>
    </p:spTree>
    <p:extLst>
      <p:ext uri="{BB962C8B-B14F-4D97-AF65-F5344CB8AC3E}">
        <p14:creationId xmlns:p14="http://schemas.microsoft.com/office/powerpoint/2010/main" val="274913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Can I Use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If you are using Visual Studio 2012 or 2013 and </a:t>
            </a:r>
            <a:r>
              <a:rPr lang="en-US" u="sng" dirty="0" smtClean="0"/>
              <a:t>.NET 4.5</a:t>
            </a:r>
            <a:r>
              <a:rPr lang="en-US" dirty="0" smtClean="0"/>
              <a:t>, it’s built into the framework and language</a:t>
            </a:r>
          </a:p>
          <a:p>
            <a:r>
              <a:rPr lang="en-US" dirty="0" smtClean="0"/>
              <a:t>If you are using Visual Studio 2012 and </a:t>
            </a:r>
            <a:r>
              <a:rPr lang="en-US" u="sng" dirty="0" smtClean="0"/>
              <a:t>.NET 4.0</a:t>
            </a:r>
            <a:r>
              <a:rPr lang="en-US" dirty="0" smtClean="0"/>
              <a:t>, you can download the </a:t>
            </a:r>
            <a:r>
              <a:rPr lang="en-US" dirty="0" err="1" smtClean="0"/>
              <a:t>Async</a:t>
            </a:r>
            <a:r>
              <a:rPr lang="en-US" dirty="0" smtClean="0"/>
              <a:t> Targeting Pack</a:t>
            </a:r>
          </a:p>
          <a:p>
            <a:pPr lvl="1"/>
            <a:r>
              <a:rPr lang="en-US" b="1" dirty="0" smtClean="0">
                <a:solidFill>
                  <a:srgbClr val="FFCC00"/>
                </a:solidFill>
              </a:rPr>
              <a:t>http</a:t>
            </a:r>
            <a:r>
              <a:rPr lang="en-US" b="1" dirty="0">
                <a:solidFill>
                  <a:srgbClr val="FFCC00"/>
                </a:solidFill>
              </a:rPr>
              <a:t>://bit.ly/AsyncTargettingPack</a:t>
            </a:r>
          </a:p>
          <a:p>
            <a:r>
              <a:rPr lang="en-US" dirty="0" smtClean="0"/>
              <a:t>If you are using Visual Studio 2010 and .NET 4.0, install the Visual Studio </a:t>
            </a:r>
            <a:r>
              <a:rPr lang="en-US" dirty="0" err="1" smtClean="0"/>
              <a:t>Async</a:t>
            </a:r>
            <a:r>
              <a:rPr lang="en-US" dirty="0" smtClean="0"/>
              <a:t> CTP (Version 3)</a:t>
            </a:r>
          </a:p>
          <a:p>
            <a:pPr lvl="1"/>
            <a:r>
              <a:rPr lang="en-US" b="1" dirty="0">
                <a:solidFill>
                  <a:srgbClr val="FFCC00"/>
                </a:solidFill>
              </a:rPr>
              <a:t>http://bit.ly/VSAsyncCTP3</a:t>
            </a:r>
          </a:p>
          <a:p>
            <a:pPr lvl="1"/>
            <a:r>
              <a:rPr lang="en-US" dirty="0" smtClean="0"/>
              <a:t>Note that some of these examples won’t work as-is with the CTP</a:t>
            </a:r>
          </a:p>
          <a:p>
            <a:r>
              <a:rPr lang="en-US" dirty="0" smtClean="0"/>
              <a:t>If you are writing apps for Windows 8, writing </a:t>
            </a:r>
            <a:r>
              <a:rPr lang="en-US" dirty="0" err="1" smtClean="0"/>
              <a:t>async</a:t>
            </a:r>
            <a:r>
              <a:rPr lang="en-US" dirty="0" smtClean="0"/>
              <a:t> code is </a:t>
            </a:r>
            <a:r>
              <a:rPr lang="en-US" i="1" dirty="0" smtClean="0"/>
              <a:t>required</a:t>
            </a:r>
          </a:p>
        </p:txBody>
      </p:sp>
    </p:spTree>
    <p:extLst>
      <p:ext uri="{BB962C8B-B14F-4D97-AF65-F5344CB8AC3E}">
        <p14:creationId xmlns:p14="http://schemas.microsoft.com/office/powerpoint/2010/main" val="199562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Bad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Code running entirely on the UI thread</a:t>
            </a:r>
          </a:p>
          <a:p>
            <a:r>
              <a:rPr lang="en-US" dirty="0" smtClean="0"/>
              <a:t>This will lock the UI until the task completes</a:t>
            </a:r>
          </a:p>
          <a:p>
            <a:r>
              <a:rPr lang="en-US" dirty="0" smtClean="0"/>
              <a:t>As a user, this is painful!</a:t>
            </a:r>
          </a:p>
          <a:p>
            <a:pPr lvl="1"/>
            <a:r>
              <a:rPr lang="en-US" dirty="0" smtClean="0"/>
              <a:t>Please stop doing this. 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31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Executing a long process that runs on the UI thread</a:t>
            </a:r>
          </a:p>
          <a:p>
            <a:pPr lvl="1"/>
            <a:r>
              <a:rPr lang="en-US" dirty="0" smtClean="0"/>
              <a:t>All of our examples will focus around downloading a stream of pictures from the public Flickr RSS feed</a:t>
            </a:r>
          </a:p>
        </p:txBody>
      </p:sp>
    </p:spTree>
    <p:extLst>
      <p:ext uri="{BB962C8B-B14F-4D97-AF65-F5344CB8AC3E}">
        <p14:creationId xmlns:p14="http://schemas.microsoft.com/office/powerpoint/2010/main" val="111574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Old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Prior to .NET 4.5, asynchrony was primarily achieved in 2 ways:</a:t>
            </a:r>
          </a:p>
          <a:p>
            <a:pPr lvl="1">
              <a:buClr>
                <a:schemeClr val="tx1"/>
              </a:buClr>
            </a:pPr>
            <a:r>
              <a:rPr lang="en-US" dirty="0" err="1" smtClean="0">
                <a:solidFill>
                  <a:srgbClr val="FFC000"/>
                </a:solidFill>
              </a:rPr>
              <a:t>IAsyncResult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pattern (Begin/End methods)</a:t>
            </a:r>
          </a:p>
          <a:p>
            <a:pPr lvl="1"/>
            <a:r>
              <a:rPr lang="en-US" dirty="0" smtClean="0"/>
              <a:t>Event-based pattern (hook up method to be called when task is completed)</a:t>
            </a:r>
            <a:endParaRPr lang="en-US" dirty="0"/>
          </a:p>
          <a:p>
            <a:r>
              <a:rPr lang="en-US" dirty="0" smtClean="0"/>
              <a:t>Both of these patterns lead to spaghetti code with simple implementations of a single unit of work spread across multiple methods</a:t>
            </a:r>
          </a:p>
          <a:p>
            <a:r>
              <a:rPr lang="en-US" dirty="0" smtClean="0"/>
              <a:t>Difficult to catch and handle exceptions</a:t>
            </a:r>
          </a:p>
        </p:txBody>
      </p:sp>
    </p:spTree>
    <p:extLst>
      <p:ext uri="{BB962C8B-B14F-4D97-AF65-F5344CB8AC3E}">
        <p14:creationId xmlns:p14="http://schemas.microsoft.com/office/powerpoint/2010/main" val="149134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Callback methods to achieve asynchrony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5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New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keywords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keyword to denote that the method contains some kind of asynchronous functionality (namely, it contains the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keyword)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public </a:t>
            </a:r>
            <a:r>
              <a:rPr lang="en-US" b="1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 Task&lt;string&gt; </a:t>
            </a: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MyMethodAsync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() {}</a:t>
            </a:r>
          </a:p>
          <a:p>
            <a:pPr lvl="1"/>
            <a:r>
              <a:rPr lang="en-US" dirty="0" smtClean="0"/>
              <a:t>This is all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keyword does.  It does not magically make your method asynchronous!</a:t>
            </a:r>
          </a:p>
          <a:p>
            <a:r>
              <a:rPr lang="en-US" dirty="0" smtClean="0"/>
              <a:t>Use the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 when calling an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method that returns 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(more on that shortly)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string name = </a:t>
            </a:r>
            <a:r>
              <a:rPr lang="en-US" b="1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await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MyMethodAsync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();</a:t>
            </a:r>
          </a:p>
          <a:p>
            <a:pPr lvl="1"/>
            <a:r>
              <a:rPr lang="en-US" dirty="0"/>
              <a:t>Awaited methods are guaranteed to return on the thread on which they were </a:t>
            </a:r>
            <a:r>
              <a:rPr lang="en-US" dirty="0" smtClean="0"/>
              <a:t>called (more on this later…)</a:t>
            </a:r>
            <a:endParaRPr lang="en-US" dirty="0">
              <a:solidFill>
                <a:srgbClr val="FFCC0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endParaRPr lang="en-US" dirty="0" smtClean="0">
              <a:solidFill>
                <a:srgbClr val="FFCC00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6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Redmond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1154</Words>
  <Application>Microsoft Office PowerPoint</Application>
  <PresentationFormat>On-screen Show (16:9)</PresentationFormat>
  <Paragraphs>185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</vt:lpstr>
      <vt:lpstr>Consolas</vt:lpstr>
      <vt:lpstr>Lucida Console</vt:lpstr>
      <vt:lpstr>Times New Roman</vt:lpstr>
      <vt:lpstr>Wingdings</vt:lpstr>
      <vt:lpstr>Visual Studio Live! Redmond 2014</vt:lpstr>
      <vt:lpstr>PowerPoint Presentation</vt:lpstr>
      <vt:lpstr>Agenda</vt:lpstr>
      <vt:lpstr>What is asynchronous code?</vt:lpstr>
      <vt:lpstr>How Can I Use It?</vt:lpstr>
      <vt:lpstr>The Bad Way</vt:lpstr>
      <vt:lpstr>Example</vt:lpstr>
      <vt:lpstr>The Old Way</vt:lpstr>
      <vt:lpstr>Example</vt:lpstr>
      <vt:lpstr>The New Way</vt:lpstr>
      <vt:lpstr>How Does It Work?  Tasks!</vt:lpstr>
      <vt:lpstr>Naming Conventions</vt:lpstr>
      <vt:lpstr>Example</vt:lpstr>
      <vt:lpstr>Friends Don’t Let Friends async void</vt:lpstr>
      <vt:lpstr>Example</vt:lpstr>
      <vt:lpstr>Exception Handling</vt:lpstr>
      <vt:lpstr>Example</vt:lpstr>
      <vt:lpstr>Waiting</vt:lpstr>
      <vt:lpstr>Example</vt:lpstr>
      <vt:lpstr>Cancelling</vt:lpstr>
      <vt:lpstr>Example</vt:lpstr>
      <vt:lpstr>Parallelism</vt:lpstr>
      <vt:lpstr>Example</vt:lpstr>
      <vt:lpstr>Forcing Tasks to a New Thread</vt:lpstr>
      <vt:lpstr>Delaying Inside of a Task</vt:lpstr>
      <vt:lpstr>Example</vt:lpstr>
      <vt:lpstr>Synchronization Contexts</vt:lpstr>
      <vt:lpstr>Example</vt:lpstr>
      <vt:lpstr>And some more…</vt:lpstr>
      <vt:lpstr>Example</vt:lpstr>
      <vt:lpstr>Conclusion</vt:lpstr>
      <vt:lpstr>Resources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2014-08-26T15:47:53Z</dcterms:created>
  <dcterms:modified xsi:type="dcterms:W3CDTF">2014-08-26T15:47:56Z</dcterms:modified>
</cp:coreProperties>
</file>