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8" r:id="rId2"/>
    <p:sldId id="261" r:id="rId3"/>
    <p:sldId id="262" r:id="rId4"/>
    <p:sldId id="263" r:id="rId5"/>
    <p:sldId id="278" r:id="rId6"/>
    <p:sldId id="264" r:id="rId7"/>
    <p:sldId id="281" r:id="rId8"/>
    <p:sldId id="282" r:id="rId9"/>
    <p:sldId id="265" r:id="rId10"/>
    <p:sldId id="266" r:id="rId11"/>
    <p:sldId id="283" r:id="rId12"/>
    <p:sldId id="284" r:id="rId13"/>
    <p:sldId id="285" r:id="rId14"/>
    <p:sldId id="267" r:id="rId15"/>
    <p:sldId id="286" r:id="rId16"/>
    <p:sldId id="288" r:id="rId17"/>
    <p:sldId id="287" r:id="rId18"/>
    <p:sldId id="273" r:id="rId19"/>
    <p:sldId id="274" r:id="rId20"/>
    <p:sldId id="275" r:id="rId21"/>
    <p:sldId id="276" r:id="rId22"/>
    <p:sldId id="277" r:id="rId23"/>
    <p:sldId id="279" r:id="rId24"/>
    <p:sldId id="280" r:id="rId2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344F505-D0EC-41B5-ACC7-E3B7B10F5CC3}">
          <p14:sldIdLst>
            <p14:sldId id="258"/>
            <p14:sldId id="261"/>
            <p14:sldId id="262"/>
            <p14:sldId id="263"/>
            <p14:sldId id="278"/>
            <p14:sldId id="264"/>
            <p14:sldId id="281"/>
            <p14:sldId id="282"/>
            <p14:sldId id="265"/>
            <p14:sldId id="266"/>
            <p14:sldId id="283"/>
            <p14:sldId id="284"/>
            <p14:sldId id="285"/>
            <p14:sldId id="267"/>
            <p14:sldId id="286"/>
            <p14:sldId id="288"/>
            <p14:sldId id="287"/>
            <p14:sldId id="273"/>
            <p14:sldId id="274"/>
            <p14:sldId id="275"/>
            <p14:sldId id="276"/>
            <p14:sldId id="277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00" autoAdjust="0"/>
    <p:restoredTop sz="83316" autoAdjust="0"/>
  </p:normalViewPr>
  <p:slideViewPr>
    <p:cSldViewPr>
      <p:cViewPr varScale="1">
        <p:scale>
          <a:sx n="146" d="100"/>
          <a:sy n="146" d="100"/>
        </p:scale>
        <p:origin x="570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72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1980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z="1300" b="1" dirty="0" smtClean="0">
                <a:latin typeface="Arial" pitchFamily="34" charset="0"/>
                <a:cs typeface="Arial" pitchFamily="34" charset="0"/>
              </a:rPr>
              <a:t>Live! 360 DEV Las Vegas 2014</a:t>
            </a:r>
            <a:endParaRPr lang="en-US" sz="1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5562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9443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A2ECFD-0169-4599-A79A-8C44AB4A932C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26DE0-BACA-4EA0-B73F-CC7DC1D7F4A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38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3530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3233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01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79352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Visual Studio Live! Orlando 2013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88FDCC-C228-420D-B976-BF4E08C96FD3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258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10EBA-CFD8-4B72-A15D-084C1A548631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14306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010EBA-CFD8-4B72-A15D-084C1A548631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949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534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3584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3465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544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0676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Live! 360 DEV Las Vegas 20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801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37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Live! 3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055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6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7975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61071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32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76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358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04788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00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675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E51E94-D08C-431E-88FC-7EB62E529A19}" type="datetimeFigureOut">
              <a:rPr lang="en-US" smtClean="0"/>
              <a:t>2/28/2014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33EB1-7740-4DF8-A084-DB4A629F77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2641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social.msdn.microsoft.com/Forums/en-US/home?forum=bingdev" TargetMode="External"/><Relationship Id="rId13" Type="http://schemas.openxmlformats.org/officeDocument/2006/relationships/hyperlink" Target="https://datamarket.azure.com/dataset/bing/synonyms" TargetMode="External"/><Relationship Id="rId18" Type="http://schemas.openxmlformats.org/officeDocument/2006/relationships/image" Target="../media/image9.png"/><Relationship Id="rId3" Type="http://schemas.openxmlformats.org/officeDocument/2006/relationships/hyperlink" Target="http://msdn.microsoft.com/en-us/library/gg650598.aspx" TargetMode="External"/><Relationship Id="rId7" Type="http://schemas.openxmlformats.org/officeDocument/2006/relationships/hyperlink" Target="https://datamarket.azure.com/dataset/bing/speechcontrol" TargetMode="External"/><Relationship Id="rId12" Type="http://schemas.openxmlformats.org/officeDocument/2006/relationships/hyperlink" Target="http://social.msdn.microsoft.com/Forums/en-US/microsofttranslator" TargetMode="External"/><Relationship Id="rId1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icrosoft.com/maps/Licensing/licensing.aspx" TargetMode="External"/><Relationship Id="rId11" Type="http://schemas.openxmlformats.org/officeDocument/2006/relationships/hyperlink" Target="https://datamarket.azure.com/dataset/bing/microsofttranslator" TargetMode="External"/><Relationship Id="rId5" Type="http://schemas.openxmlformats.org/officeDocument/2006/relationships/hyperlink" Target="http://www.microsoft.com/maps/Licensing/licensing.aspx#StepTitle" TargetMode="External"/><Relationship Id="rId15" Type="http://schemas.openxmlformats.org/officeDocument/2006/relationships/image" Target="../media/image6.png"/><Relationship Id="rId10" Type="http://schemas.openxmlformats.org/officeDocument/2006/relationships/hyperlink" Target="http://social.msdn.microsoft.com/Forums/windowsazure/en-US/home?category=azuremarketplace" TargetMode="External"/><Relationship Id="rId19" Type="http://schemas.openxmlformats.org/officeDocument/2006/relationships/image" Target="../media/image10.png"/><Relationship Id="rId4" Type="http://schemas.openxmlformats.org/officeDocument/2006/relationships/hyperlink" Target="http://social.msdn.microsoft.com/Forums/en-US/home?forum=bingmapswindows8" TargetMode="External"/><Relationship Id="rId9" Type="http://schemas.openxmlformats.org/officeDocument/2006/relationships/hyperlink" Target="https://datamarket.azure.com/dataset/bing/search" TargetMode="External"/><Relationship Id="rId1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762000" y="2073275"/>
            <a:ext cx="7343775" cy="979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sz="4000" b="1" dirty="0" smtClean="0">
                <a:solidFill>
                  <a:srgbClr val="FFFF00"/>
                </a:solidFill>
              </a:rPr>
              <a:t>Overview of the Bing Platform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12032" y="4781550"/>
            <a:ext cx="236321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sz="2000" dirty="0">
                <a:latin typeface="Arial" charset="0"/>
              </a:rPr>
              <a:t>Level: </a:t>
            </a:r>
            <a:r>
              <a:rPr lang="en-US" sz="2000" dirty="0">
                <a:solidFill>
                  <a:srgbClr val="FFFF00"/>
                </a:solidFill>
                <a:latin typeface="Arial" charset="0"/>
              </a:rPr>
              <a:t>Intermediate</a:t>
            </a:r>
          </a:p>
          <a:p>
            <a:pPr algn="r"/>
            <a:endParaRPr lang="en-US" b="1" dirty="0">
              <a:latin typeface="Arial" charset="0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200400" y="3097212"/>
            <a:ext cx="4810125" cy="1001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32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8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2400" b="1" dirty="0" err="1" smtClean="0">
                <a:solidFill>
                  <a:srgbClr val="FFFF00"/>
                </a:solidFill>
                <a:latin typeface="Arial" charset="0"/>
                <a:cs typeface="+mn-cs"/>
              </a:rPr>
              <a:t>Sr</a:t>
            </a: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 Program Manager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Microsoft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  <a:cs typeface="+mn-cs"/>
              </a:rPr>
              <a:t>Twitter: @BrianPeek</a:t>
            </a:r>
          </a:p>
          <a:p>
            <a:pPr algn="r" eaLnBrk="1" hangingPunct="1">
              <a:defRPr/>
            </a:pPr>
            <a:r>
              <a:rPr lang="en-US" sz="2400" b="1" dirty="0" smtClean="0">
                <a:solidFill>
                  <a:srgbClr val="FFFF00"/>
                </a:solidFill>
                <a:latin typeface="Arial" charset="0"/>
              </a:rPr>
              <a:t>Email</a:t>
            </a:r>
            <a:r>
              <a:rPr lang="en-US" sz="2400" b="1" smtClean="0">
                <a:solidFill>
                  <a:srgbClr val="FFFF00"/>
                </a:solidFill>
                <a:latin typeface="Arial" charset="0"/>
              </a:rPr>
              <a:t>: brpeek@microsoft.com</a:t>
            </a:r>
            <a:endParaRPr lang="en-US" sz="2400" b="1" dirty="0">
              <a:solidFill>
                <a:srgbClr val="FFFF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188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8000"/>
    </mc:Choice>
    <mc:Fallback xmlns="">
      <p:transition spd="slow" advClick="0" advTm="8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Bing</a:t>
            </a:r>
            <a:r>
              <a:rPr lang="en-US" baseline="0" dirty="0" smtClean="0"/>
              <a:t> Speech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800" dirty="0" smtClean="0"/>
              <a:t>Windows 8 and 8.1</a:t>
            </a:r>
          </a:p>
          <a:p>
            <a:pPr lvl="1"/>
            <a:r>
              <a:rPr lang="en-US" sz="1400" dirty="0" smtClean="0"/>
              <a:t>Speech Recognition</a:t>
            </a:r>
            <a:r>
              <a:rPr lang="en-US" sz="1400" baseline="0" dirty="0" smtClean="0"/>
              <a:t> control (Visual Studio Gallery)</a:t>
            </a:r>
          </a:p>
          <a:p>
            <a:pPr lvl="1"/>
            <a:r>
              <a:rPr lang="en-US" sz="1400" dirty="0" smtClean="0"/>
              <a:t>Convert Speech to Text</a:t>
            </a:r>
          </a:p>
          <a:p>
            <a:pPr lvl="1"/>
            <a:r>
              <a:rPr lang="en-US" sz="1400" dirty="0" smtClean="0"/>
              <a:t>At present, US English (en-us) only</a:t>
            </a:r>
          </a:p>
          <a:p>
            <a:pPr lvl="1"/>
            <a:r>
              <a:rPr lang="en-US" sz="1400" dirty="0"/>
              <a:t>API available in C++, JavaScript and .NET</a:t>
            </a:r>
          </a:p>
          <a:p>
            <a:pPr lvl="0"/>
            <a:r>
              <a:rPr lang="en-US" sz="1800" dirty="0" smtClean="0"/>
              <a:t>Windows 8.1 only</a:t>
            </a:r>
          </a:p>
          <a:p>
            <a:pPr lvl="1"/>
            <a:r>
              <a:rPr lang="en-US" sz="1400" dirty="0" smtClean="0"/>
              <a:t>Speech synthesis</a:t>
            </a:r>
          </a:p>
          <a:p>
            <a:pPr lvl="1"/>
            <a:r>
              <a:rPr lang="en-US" sz="1400" dirty="0" smtClean="0"/>
              <a:t>Handles plain text and SSML</a:t>
            </a:r>
          </a:p>
          <a:p>
            <a:pPr lvl="1"/>
            <a:r>
              <a:rPr lang="en-US" sz="1400" dirty="0" smtClean="0"/>
              <a:t>Supports 15 languages</a:t>
            </a:r>
          </a:p>
          <a:p>
            <a:pPr lvl="1"/>
            <a:r>
              <a:rPr lang="en-US" sz="1400" dirty="0" smtClean="0"/>
              <a:t>API available in C++, JavaScript and .NET</a:t>
            </a:r>
          </a:p>
          <a:p>
            <a:pPr lvl="0"/>
            <a:r>
              <a:rPr lang="en-US" sz="1800" dirty="0" smtClean="0"/>
              <a:t>Windows Phone 8</a:t>
            </a:r>
          </a:p>
          <a:p>
            <a:pPr lvl="1"/>
            <a:r>
              <a:rPr lang="en-US" sz="1400" dirty="0" smtClean="0"/>
              <a:t>Speech recognition and synthesis built-in</a:t>
            </a:r>
          </a:p>
        </p:txBody>
      </p:sp>
      <p:sp>
        <p:nvSpPr>
          <p:cNvPr id="4" name="Rectangle 3"/>
          <p:cNvSpPr/>
          <p:nvPr/>
        </p:nvSpPr>
        <p:spPr>
          <a:xfrm>
            <a:off x="0" y="4770885"/>
            <a:ext cx="528587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C000"/>
                </a:solidFill>
                <a:latin typeface="+mn-lt"/>
              </a:rPr>
              <a:t>http://www.bing.com/dev/en-us/speech</a:t>
            </a:r>
          </a:p>
        </p:txBody>
      </p:sp>
    </p:spTree>
    <p:extLst>
      <p:ext uri="{BB962C8B-B14F-4D97-AF65-F5344CB8AC3E}">
        <p14:creationId xmlns:p14="http://schemas.microsoft.com/office/powerpoint/2010/main" val="1776018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Bing Speech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3235"/>
            <a:ext cx="8229600" cy="3577828"/>
          </a:xfrm>
        </p:spPr>
        <p:txBody>
          <a:bodyPr>
            <a:normAutofit/>
          </a:bodyPr>
          <a:lstStyle/>
          <a:p>
            <a:r>
              <a:rPr lang="en-US" dirty="0" smtClean="0"/>
              <a:t>Subscribe to the control in Windows Azure Marketplace</a:t>
            </a:r>
          </a:p>
          <a:p>
            <a:pPr lvl="1"/>
            <a:r>
              <a:rPr lang="en-US" dirty="0"/>
              <a:t>Free up to </a:t>
            </a:r>
            <a:r>
              <a:rPr lang="en-US" dirty="0" smtClean="0"/>
              <a:t>500,000 </a:t>
            </a:r>
            <a:r>
              <a:rPr lang="en-US" dirty="0"/>
              <a:t>transactions/month</a:t>
            </a:r>
          </a:p>
          <a:p>
            <a:r>
              <a:rPr lang="en-US" dirty="0"/>
              <a:t>Download the </a:t>
            </a:r>
            <a:r>
              <a:rPr lang="en-US" dirty="0" smtClean="0"/>
              <a:t>Bing Speech control</a:t>
            </a:r>
            <a:endParaRPr lang="en-US" dirty="0"/>
          </a:p>
          <a:p>
            <a:pPr lvl="1"/>
            <a:r>
              <a:rPr lang="en-US" dirty="0"/>
              <a:t>Available from Visual Studio </a:t>
            </a:r>
            <a:r>
              <a:rPr lang="en-US" dirty="0" smtClean="0"/>
              <a:t>Gallery via web</a:t>
            </a:r>
          </a:p>
        </p:txBody>
      </p:sp>
    </p:spTree>
    <p:extLst>
      <p:ext uri="{BB962C8B-B14F-4D97-AF65-F5344CB8AC3E}">
        <p14:creationId xmlns:p14="http://schemas.microsoft.com/office/powerpoint/2010/main" val="364370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Bing Speech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Add a reference to the </a:t>
            </a:r>
            <a:r>
              <a:rPr lang="en-US" dirty="0" err="1" smtClean="0">
                <a:solidFill>
                  <a:srgbClr val="FFC000"/>
                </a:solidFill>
              </a:rPr>
              <a:t>Bing.Speech</a:t>
            </a:r>
            <a:r>
              <a:rPr lang="en-US" dirty="0" smtClean="0"/>
              <a:t> namespace</a:t>
            </a:r>
          </a:p>
          <a:p>
            <a:pPr lvl="1"/>
            <a:r>
              <a:rPr lang="en-US" dirty="0" smtClean="0"/>
              <a:t>You’ll find this under Windows -&gt; Extensions in the Add References dialog box</a:t>
            </a:r>
          </a:p>
          <a:p>
            <a:r>
              <a:rPr lang="en-US" dirty="0" smtClean="0"/>
              <a:t>Drag and drop an</a:t>
            </a:r>
            <a:br>
              <a:rPr lang="en-US" dirty="0" smtClean="0"/>
            </a:br>
            <a:r>
              <a:rPr lang="en-US" dirty="0" err="1" smtClean="0">
                <a:solidFill>
                  <a:srgbClr val="FFC000"/>
                </a:solidFill>
              </a:rPr>
              <a:t>SpeechRecognizerUx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/>
              <a:t>onto your XAML page</a:t>
            </a:r>
            <a:br>
              <a:rPr lang="en-US" dirty="0" smtClean="0"/>
            </a:br>
            <a:r>
              <a:rPr lang="en-US" dirty="0" smtClean="0"/>
              <a:t>from the Toolbox</a:t>
            </a:r>
          </a:p>
          <a:p>
            <a:pPr lvl="1"/>
            <a:r>
              <a:rPr lang="en-US" dirty="0" smtClean="0"/>
              <a:t>Or add manually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0" y="2343150"/>
            <a:ext cx="3733800" cy="243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22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Bing Speech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Register your application on the Windows Azure Marketplace to get your Client ID and Client Secret</a:t>
            </a:r>
          </a:p>
          <a:p>
            <a:r>
              <a:rPr lang="en-US" dirty="0" smtClean="0"/>
              <a:t>Set the </a:t>
            </a:r>
            <a:r>
              <a:rPr lang="en-US" dirty="0" err="1" smtClean="0">
                <a:solidFill>
                  <a:srgbClr val="FFC000"/>
                </a:solidFill>
              </a:rPr>
              <a:t>ClientId</a:t>
            </a:r>
            <a:r>
              <a:rPr lang="en-US" baseline="0" dirty="0" smtClean="0">
                <a:solidFill>
                  <a:srgbClr val="FFC000"/>
                </a:solidFill>
              </a:rPr>
              <a:t> </a:t>
            </a:r>
            <a:r>
              <a:rPr lang="en-US" baseline="0" dirty="0" smtClean="0"/>
              <a:t>and </a:t>
            </a:r>
            <a:r>
              <a:rPr lang="en-US" dirty="0" err="1">
                <a:solidFill>
                  <a:srgbClr val="FFC000"/>
                </a:solidFill>
              </a:rPr>
              <a:t>ClientSecret</a:t>
            </a:r>
            <a:r>
              <a:rPr lang="en-US" baseline="0" dirty="0" smtClean="0"/>
              <a:t> properties</a:t>
            </a:r>
          </a:p>
          <a:p>
            <a:r>
              <a:rPr lang="en-US" dirty="0" smtClean="0"/>
              <a:t>Create a new </a:t>
            </a:r>
            <a:r>
              <a:rPr lang="en-US" dirty="0" err="1" smtClean="0">
                <a:solidFill>
                  <a:srgbClr val="FFC000"/>
                </a:solidFill>
              </a:rPr>
              <a:t>SpeechRecognizer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object and assign to </a:t>
            </a:r>
            <a:r>
              <a:rPr lang="en-US" dirty="0" err="1" smtClean="0">
                <a:solidFill>
                  <a:srgbClr val="FFC000"/>
                </a:solidFill>
              </a:rPr>
              <a:t>SpeechRecognizer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property</a:t>
            </a:r>
          </a:p>
          <a:p>
            <a:r>
              <a:rPr lang="en-US" dirty="0" smtClean="0"/>
              <a:t>Call </a:t>
            </a:r>
            <a:r>
              <a:rPr lang="en-US" dirty="0" err="1" smtClean="0">
                <a:solidFill>
                  <a:srgbClr val="FFC000"/>
                </a:solidFill>
              </a:rPr>
              <a:t>RecognizeSpeechToTextAsync</a:t>
            </a:r>
            <a:endParaRPr lang="en-US" dirty="0" smtClean="0">
              <a:solidFill>
                <a:srgbClr val="FFC000"/>
              </a:solidFill>
            </a:endParaRPr>
          </a:p>
          <a:p>
            <a:r>
              <a:rPr lang="en-US" dirty="0"/>
              <a:t>Speech recognition can be used with custom or no UI as </a:t>
            </a:r>
            <a:r>
              <a:rPr lang="en-US" dirty="0" smtClean="0"/>
              <a:t>well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915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Bing Speech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620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Bing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Available as a web service returning XML or JSON</a:t>
            </a:r>
          </a:p>
          <a:p>
            <a:pPr lvl="1"/>
            <a:r>
              <a:rPr lang="en-US" dirty="0" smtClean="0"/>
              <a:t>Web</a:t>
            </a:r>
          </a:p>
          <a:p>
            <a:pPr lvl="1"/>
            <a:r>
              <a:rPr lang="en-US" dirty="0" smtClean="0"/>
              <a:t>Images</a:t>
            </a:r>
          </a:p>
          <a:p>
            <a:pPr lvl="1"/>
            <a:r>
              <a:rPr lang="en-US" dirty="0" smtClean="0"/>
              <a:t>News</a:t>
            </a:r>
          </a:p>
          <a:p>
            <a:pPr lvl="1"/>
            <a:r>
              <a:rPr lang="en-US" dirty="0" smtClean="0"/>
              <a:t>Video</a:t>
            </a:r>
          </a:p>
          <a:p>
            <a:pPr lvl="1"/>
            <a:r>
              <a:rPr lang="en-US" dirty="0" smtClean="0"/>
              <a:t>Related</a:t>
            </a:r>
          </a:p>
          <a:p>
            <a:pPr lvl="1"/>
            <a:r>
              <a:rPr lang="en-US" dirty="0" smtClean="0"/>
              <a:t>Spelling suggestions</a:t>
            </a:r>
          </a:p>
          <a:p>
            <a:r>
              <a:rPr lang="en-US" dirty="0" smtClean="0"/>
              <a:t>5,000 transactions/month free!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7678" y="4774168"/>
            <a:ext cx="5334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FFC000"/>
                </a:solidFill>
              </a:rPr>
              <a:t>http://datamarket.azure.com/dataset/bing/search</a:t>
            </a:r>
          </a:p>
        </p:txBody>
      </p:sp>
    </p:spTree>
    <p:extLst>
      <p:ext uri="{BB962C8B-B14F-4D97-AF65-F5344CB8AC3E}">
        <p14:creationId xmlns:p14="http://schemas.microsoft.com/office/powerpoint/2010/main" val="19845335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Bing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Get your Bing Search API key at the Windows Azure Marketplace</a:t>
            </a:r>
          </a:p>
          <a:p>
            <a:r>
              <a:rPr lang="en-US" dirty="0" smtClean="0"/>
              <a:t>Make </a:t>
            </a:r>
            <a:r>
              <a:rPr lang="en-US" dirty="0"/>
              <a:t>a request to </a:t>
            </a:r>
            <a:r>
              <a:rPr lang="en-US" dirty="0" smtClean="0">
                <a:solidFill>
                  <a:srgbClr val="FFC000"/>
                </a:solidFill>
              </a:rPr>
              <a:t>https</a:t>
            </a:r>
            <a:r>
              <a:rPr lang="en-US" dirty="0">
                <a:solidFill>
                  <a:srgbClr val="FFC000"/>
                </a:solidFill>
              </a:rPr>
              <a:t>://</a:t>
            </a:r>
            <a:r>
              <a:rPr lang="en-US" dirty="0" smtClean="0">
                <a:solidFill>
                  <a:srgbClr val="FFC000"/>
                </a:solidFill>
              </a:rPr>
              <a:t>api.datamarket.azure.com/Bing/Search/v1/Composite</a:t>
            </a:r>
          </a:p>
          <a:p>
            <a:r>
              <a:rPr lang="en-US" dirty="0" smtClean="0"/>
              <a:t>Send your key using the </a:t>
            </a:r>
            <a:r>
              <a:rPr lang="en-US" dirty="0" err="1" smtClean="0">
                <a:solidFill>
                  <a:srgbClr val="FFC000"/>
                </a:solidFill>
              </a:rPr>
              <a:t>NetworkCredential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class</a:t>
            </a:r>
          </a:p>
          <a:p>
            <a:r>
              <a:rPr lang="en-US" dirty="0" smtClean="0"/>
              <a:t>Pass search terms to the Query parameter</a:t>
            </a:r>
          </a:p>
          <a:p>
            <a:r>
              <a:rPr lang="en-US" dirty="0" smtClean="0"/>
              <a:t>Pass search type to the Sources parameter</a:t>
            </a:r>
          </a:p>
          <a:p>
            <a:r>
              <a:rPr lang="en-US" dirty="0" smtClean="0"/>
              <a:t>Wrap strings in single quotes (%27)</a:t>
            </a:r>
          </a:p>
          <a:p>
            <a:r>
              <a:rPr lang="en-US" dirty="0" smtClean="0"/>
              <a:t>Add location data for localized results</a:t>
            </a:r>
          </a:p>
          <a:p>
            <a:r>
              <a:rPr lang="en-US" dirty="0" smtClean="0"/>
              <a:t>Parse the resulting XML or JSON data set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58211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Bing Search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66727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Bing Translator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Windows 8 and 8.1</a:t>
            </a:r>
          </a:p>
          <a:p>
            <a:r>
              <a:rPr lang="en-US" dirty="0" smtClean="0"/>
              <a:t>Automatically detects source language</a:t>
            </a:r>
          </a:p>
          <a:p>
            <a:r>
              <a:rPr lang="en-US" dirty="0" smtClean="0"/>
              <a:t>Supports 42+ different languages</a:t>
            </a:r>
          </a:p>
          <a:p>
            <a:r>
              <a:rPr lang="en-US" dirty="0" smtClean="0"/>
              <a:t>C++, JavaScript</a:t>
            </a:r>
            <a:r>
              <a:rPr lang="en-US" baseline="0" dirty="0" smtClean="0"/>
              <a:t> and .NET</a:t>
            </a:r>
          </a:p>
          <a:p>
            <a:pPr lvl="1"/>
            <a:r>
              <a:rPr lang="en-US" dirty="0" smtClean="0"/>
              <a:t>Available as a XAML control or web API (AJAX, SOAP, REST)</a:t>
            </a:r>
            <a:endParaRPr lang="en-US" baseline="0" dirty="0" smtClean="0"/>
          </a:p>
        </p:txBody>
      </p:sp>
      <p:sp>
        <p:nvSpPr>
          <p:cNvPr id="4" name="Rectangle 3"/>
          <p:cNvSpPr/>
          <p:nvPr/>
        </p:nvSpPr>
        <p:spPr>
          <a:xfrm>
            <a:off x="0" y="4743390"/>
            <a:ext cx="560671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C000"/>
                </a:solidFill>
                <a:latin typeface="+mn-lt"/>
              </a:rPr>
              <a:t>http://www.bing.com/dev/en-us/translator</a:t>
            </a:r>
          </a:p>
        </p:txBody>
      </p:sp>
    </p:spTree>
    <p:extLst>
      <p:ext uri="{BB962C8B-B14F-4D97-AF65-F5344CB8AC3E}">
        <p14:creationId xmlns:p14="http://schemas.microsoft.com/office/powerpoint/2010/main" val="914304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8823"/>
            <a:ext cx="8396177" cy="892969"/>
          </a:xfrm>
        </p:spPr>
        <p:txBody>
          <a:bodyPr>
            <a:normAutofit/>
          </a:bodyPr>
          <a:lstStyle/>
          <a:p>
            <a:r>
              <a:rPr lang="en-US" dirty="0" smtClean="0"/>
              <a:t>Getting the Bing Translator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3235"/>
            <a:ext cx="3973033" cy="3577828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Subscribe to the Translator</a:t>
            </a:r>
            <a:r>
              <a:rPr lang="en-US" baseline="0" dirty="0" smtClean="0"/>
              <a:t> service </a:t>
            </a:r>
            <a:r>
              <a:rPr lang="en-US" dirty="0" smtClean="0"/>
              <a:t>in Windows Azure Marketplace</a:t>
            </a:r>
          </a:p>
          <a:p>
            <a:pPr lvl="1"/>
            <a:r>
              <a:rPr lang="en-US" dirty="0"/>
              <a:t>Free up to </a:t>
            </a:r>
            <a:r>
              <a:rPr lang="en-US" dirty="0" smtClean="0"/>
              <a:t>2 million characters/month</a:t>
            </a:r>
            <a:endParaRPr lang="en-US" dirty="0"/>
          </a:p>
          <a:p>
            <a:r>
              <a:rPr lang="en-US" dirty="0"/>
              <a:t>Download the </a:t>
            </a:r>
            <a:r>
              <a:rPr lang="en-US" dirty="0" smtClean="0"/>
              <a:t>Bing Translator control from the Visual </a:t>
            </a:r>
            <a:r>
              <a:rPr lang="en-US" dirty="0"/>
              <a:t>Studio </a:t>
            </a:r>
            <a:r>
              <a:rPr lang="en-US" dirty="0" smtClean="0"/>
              <a:t>Gallery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0233" y="1253506"/>
            <a:ext cx="4593265" cy="31744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409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2590800" cy="3394472"/>
          </a:xfrm>
        </p:spPr>
        <p:txBody>
          <a:bodyPr>
            <a:normAutofit/>
          </a:bodyPr>
          <a:lstStyle/>
          <a:p>
            <a:r>
              <a:rPr lang="en-US" baseline="0" dirty="0" smtClean="0"/>
              <a:t>Overview</a:t>
            </a:r>
          </a:p>
          <a:p>
            <a:r>
              <a:rPr lang="en-US" baseline="0" dirty="0" smtClean="0"/>
              <a:t>Maps</a:t>
            </a:r>
          </a:p>
          <a:p>
            <a:r>
              <a:rPr lang="en-US" dirty="0"/>
              <a:t>Speech</a:t>
            </a:r>
          </a:p>
          <a:p>
            <a:r>
              <a:rPr lang="en-US" dirty="0" smtClean="0"/>
              <a:t>Search</a:t>
            </a:r>
            <a:endParaRPr lang="en-US" dirty="0"/>
          </a:p>
          <a:p>
            <a:r>
              <a:rPr lang="en-US" dirty="0" smtClean="0"/>
              <a:t>Translator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55916"/>
            <a:ext cx="4724400" cy="503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251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Bing Translator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Add a reference to the </a:t>
            </a:r>
            <a:r>
              <a:rPr lang="en-US" dirty="0" err="1" smtClean="0">
                <a:solidFill>
                  <a:srgbClr val="FFC000"/>
                </a:solidFill>
              </a:rPr>
              <a:t>Bing.Translator</a:t>
            </a:r>
            <a:r>
              <a:rPr lang="en-US" dirty="0" smtClean="0"/>
              <a:t> namespace</a:t>
            </a:r>
          </a:p>
          <a:p>
            <a:pPr lvl="1"/>
            <a:r>
              <a:rPr lang="en-US" dirty="0" smtClean="0"/>
              <a:t>You’ll find this under Windows -&gt; Extensions in the Add References dialog box</a:t>
            </a:r>
          </a:p>
          <a:p>
            <a:r>
              <a:rPr lang="en-US" dirty="0" smtClean="0"/>
              <a:t>Drag and drop an</a:t>
            </a:r>
            <a:br>
              <a:rPr lang="en-US" dirty="0" smtClean="0"/>
            </a:br>
            <a:r>
              <a:rPr lang="en-US" dirty="0" err="1" smtClean="0">
                <a:solidFill>
                  <a:srgbClr val="FFC000"/>
                </a:solidFill>
              </a:rPr>
              <a:t>TranslatorControl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onto</a:t>
            </a:r>
            <a:br>
              <a:rPr lang="en-US" dirty="0" smtClean="0"/>
            </a:br>
            <a:r>
              <a:rPr lang="en-US" dirty="0" smtClean="0"/>
              <a:t>your XAML page from</a:t>
            </a:r>
            <a:br>
              <a:rPr lang="en-US" dirty="0" smtClean="0"/>
            </a:br>
            <a:r>
              <a:rPr lang="en-US" dirty="0" smtClean="0"/>
              <a:t>the Toolbox</a:t>
            </a:r>
          </a:p>
          <a:p>
            <a:pPr lvl="1"/>
            <a:r>
              <a:rPr lang="en-US" dirty="0" smtClean="0"/>
              <a:t>Or add manually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246" y="2300399"/>
            <a:ext cx="3853748" cy="2512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64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Bing Translator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Register your application on the Windows Azure Marketplace to get your Client ID and Client Secret</a:t>
            </a:r>
          </a:p>
          <a:p>
            <a:r>
              <a:rPr lang="en-US" dirty="0" smtClean="0"/>
              <a:t>Set the </a:t>
            </a:r>
            <a:r>
              <a:rPr lang="en-US" dirty="0" err="1" smtClean="0">
                <a:solidFill>
                  <a:srgbClr val="FFC000"/>
                </a:solidFill>
              </a:rPr>
              <a:t>ClientId</a:t>
            </a:r>
            <a:r>
              <a:rPr lang="en-US" baseline="0" dirty="0" smtClean="0">
                <a:solidFill>
                  <a:srgbClr val="FFC000"/>
                </a:solidFill>
              </a:rPr>
              <a:t> </a:t>
            </a:r>
            <a:r>
              <a:rPr lang="en-US" baseline="0" dirty="0" smtClean="0"/>
              <a:t>and </a:t>
            </a:r>
            <a:r>
              <a:rPr lang="en-US" dirty="0" err="1">
                <a:solidFill>
                  <a:srgbClr val="FFC000"/>
                </a:solidFill>
              </a:rPr>
              <a:t>ClientSecret</a:t>
            </a:r>
            <a:r>
              <a:rPr lang="en-US" baseline="0" dirty="0" smtClean="0"/>
              <a:t> properties</a:t>
            </a:r>
          </a:p>
          <a:p>
            <a:r>
              <a:rPr lang="en-US" dirty="0" smtClean="0"/>
              <a:t>Set/bind the </a:t>
            </a:r>
            <a:r>
              <a:rPr lang="en-US" dirty="0" err="1">
                <a:solidFill>
                  <a:srgbClr val="FFC000"/>
                </a:solidFill>
              </a:rPr>
              <a:t>TextToTranslate</a:t>
            </a:r>
            <a:r>
              <a:rPr lang="en-US" dirty="0" smtClean="0"/>
              <a:t> and </a:t>
            </a:r>
            <a:r>
              <a:rPr lang="en-US" dirty="0" err="1">
                <a:solidFill>
                  <a:srgbClr val="FFC000"/>
                </a:solidFill>
              </a:rPr>
              <a:t>TextTranslated</a:t>
            </a:r>
            <a:r>
              <a:rPr lang="en-US" dirty="0" smtClean="0"/>
              <a:t> properties</a:t>
            </a:r>
            <a:endParaRPr lang="en-US" baseline="0" dirty="0" smtClean="0"/>
          </a:p>
        </p:txBody>
      </p:sp>
    </p:spTree>
    <p:extLst>
      <p:ext uri="{BB962C8B-B14F-4D97-AF65-F5344CB8AC3E}">
        <p14:creationId xmlns:p14="http://schemas.microsoft.com/office/powerpoint/2010/main" val="152579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Bing Translator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33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Bing is more than a search engine!</a:t>
            </a:r>
          </a:p>
          <a:p>
            <a:r>
              <a:rPr lang="en-US" dirty="0" smtClean="0"/>
              <a:t>Use</a:t>
            </a:r>
            <a:r>
              <a:rPr lang="en-US" baseline="0" dirty="0" smtClean="0"/>
              <a:t> these services to differentiate your app and provide a great user experience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35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000"/>
                </a:solidFill>
              </a:rPr>
              <a:t>http://www.brianpeek.com/</a:t>
            </a:r>
          </a:p>
          <a:p>
            <a:r>
              <a:rPr lang="en-US" dirty="0" smtClean="0"/>
              <a:t>Documentation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</a:t>
            </a:r>
            <a:r>
              <a:rPr lang="en-US" dirty="0" smtClean="0">
                <a:solidFill>
                  <a:srgbClr val="FFC000"/>
                </a:solidFill>
              </a:rPr>
              <a:t>://dev.bing.com/</a:t>
            </a:r>
          </a:p>
          <a:p>
            <a:r>
              <a:rPr lang="en-US" dirty="0" smtClean="0"/>
              <a:t>Bing Code Snippets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http://bit.ly/BingSnippets</a:t>
            </a:r>
          </a:p>
        </p:txBody>
      </p:sp>
    </p:spTree>
    <p:extLst>
      <p:ext uri="{BB962C8B-B14F-4D97-AF65-F5344CB8AC3E}">
        <p14:creationId xmlns:p14="http://schemas.microsoft.com/office/powerpoint/2010/main" val="1527732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/>
              <a:t>Use Bing services to create differentiated experiences for your users</a:t>
            </a:r>
          </a:p>
          <a:p>
            <a:r>
              <a:rPr lang="en-US" dirty="0" smtClean="0"/>
              <a:t>Bring knowledge to your apps</a:t>
            </a:r>
          </a:p>
          <a:p>
            <a:pPr lvl="1"/>
            <a:r>
              <a:rPr lang="en-US" dirty="0" smtClean="0"/>
              <a:t>Entity API</a:t>
            </a:r>
          </a:p>
          <a:p>
            <a:pPr lvl="1"/>
            <a:r>
              <a:rPr lang="en-US" dirty="0" smtClean="0"/>
              <a:t>Search</a:t>
            </a:r>
          </a:p>
          <a:p>
            <a:pPr lvl="1"/>
            <a:r>
              <a:rPr lang="en-US" dirty="0" smtClean="0"/>
              <a:t>Synonyms</a:t>
            </a:r>
          </a:p>
          <a:p>
            <a:r>
              <a:rPr lang="en-US" dirty="0" smtClean="0"/>
              <a:t>Bring NUI to your apps</a:t>
            </a:r>
          </a:p>
          <a:p>
            <a:pPr lvl="1"/>
            <a:r>
              <a:rPr lang="en-US" dirty="0" smtClean="0"/>
              <a:t>OCR</a:t>
            </a:r>
          </a:p>
          <a:p>
            <a:pPr lvl="1"/>
            <a:r>
              <a:rPr lang="en-US" dirty="0" smtClean="0"/>
              <a:t>Translator</a:t>
            </a:r>
          </a:p>
          <a:p>
            <a:pPr lvl="1"/>
            <a:r>
              <a:rPr lang="en-US" dirty="0" smtClean="0"/>
              <a:t>Speech</a:t>
            </a:r>
          </a:p>
          <a:p>
            <a:r>
              <a:rPr lang="en-US" dirty="0" smtClean="0"/>
              <a:t>Bring physical world awareness to your apps</a:t>
            </a:r>
          </a:p>
          <a:p>
            <a:pPr lvl="1"/>
            <a:r>
              <a:rPr lang="en-US" dirty="0" smtClean="0"/>
              <a:t>Maps</a:t>
            </a:r>
          </a:p>
          <a:p>
            <a:r>
              <a:rPr lang="en-US" dirty="0" smtClean="0"/>
              <a:t>Start learning at </a:t>
            </a:r>
            <a:r>
              <a:rPr lang="en-US" dirty="0" smtClean="0">
                <a:solidFill>
                  <a:srgbClr val="FFC000"/>
                </a:solidFill>
              </a:rPr>
              <a:t>http://dev.bing.com/ 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2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47357" y="943468"/>
          <a:ext cx="8091593" cy="3613763"/>
        </p:xfrm>
        <a:graphic>
          <a:graphicData uri="http://schemas.openxmlformats.org/drawingml/2006/table">
            <a:tbl>
              <a:tblPr firstRow="1" firstCol="1" bandRow="1">
                <a:tableStyleId>{616DA210-FB5B-4158-B5E0-FEB733F419BA}</a:tableStyleId>
              </a:tblPr>
              <a:tblGrid>
                <a:gridCol w="2329541"/>
                <a:gridCol w="960342"/>
                <a:gridCol w="960342"/>
                <a:gridCol w="960342"/>
                <a:gridCol w="960342"/>
                <a:gridCol w="960342"/>
                <a:gridCol w="960342"/>
              </a:tblGrid>
              <a:tr h="1050171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Maps</a:t>
                      </a:r>
                      <a:endParaRPr lang="en-US" sz="15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Speech</a:t>
                      </a:r>
                      <a:endParaRPr lang="en-US" sz="15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OCR</a:t>
                      </a:r>
                      <a:endParaRPr lang="en-US" sz="15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Search</a:t>
                      </a:r>
                      <a:endParaRPr lang="en-US" sz="15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Translate</a:t>
                      </a:r>
                      <a:endParaRPr lang="en-US" sz="15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b="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Synonym</a:t>
                      </a:r>
                      <a:endParaRPr lang="en-US" sz="15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b"/>
                </a:tc>
              </a:tr>
              <a:tr h="640898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90" marB="3429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1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 </a:t>
                      </a:r>
                      <a:r>
                        <a:rPr lang="en-US" sz="36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§</a:t>
                      </a:r>
                      <a:endParaRPr lang="en-US" sz="3600" baseline="300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 </a:t>
                      </a:r>
                      <a:r>
                        <a:rPr lang="en-US" sz="36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§</a:t>
                      </a:r>
                      <a:endParaRPr lang="en-US" sz="3600" baseline="300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</a:tr>
              <a:tr h="640898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90" marB="3429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 </a:t>
                      </a:r>
                      <a:r>
                        <a:rPr lang="en-US" sz="36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§</a:t>
                      </a:r>
                      <a:endParaRPr lang="en-US" sz="3600" baseline="300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 </a:t>
                      </a:r>
                      <a:r>
                        <a:rPr lang="en-US" sz="36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§</a:t>
                      </a:r>
                      <a:endParaRPr lang="en-US" sz="3600" baseline="300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</a:tr>
              <a:tr h="640898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</a:endParaRPr>
                    </a:p>
                  </a:txBody>
                  <a:tcPr marL="68580" marR="68580" marT="34290" marB="3429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 *</a:t>
                      </a:r>
                      <a:endParaRPr lang="en-US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 </a:t>
                      </a:r>
                      <a:r>
                        <a:rPr lang="en-US" sz="36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§</a:t>
                      </a:r>
                      <a:endParaRPr lang="en-US" sz="3600" baseline="300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r>
                        <a:rPr lang="en-US" sz="36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§</a:t>
                      </a:r>
                      <a:endParaRPr lang="en-US" sz="3600" baseline="300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 </a:t>
                      </a:r>
                      <a:r>
                        <a:rPr lang="en-US" sz="3600" baseline="300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§</a:t>
                      </a:r>
                      <a:endParaRPr lang="en-US" sz="3600" baseline="300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</a:tr>
              <a:tr h="640898">
                <a:tc>
                  <a:txBody>
                    <a:bodyPr/>
                    <a:lstStyle/>
                    <a:p>
                      <a:endParaRPr lang="en-US" sz="1000" dirty="0"/>
                    </a:p>
                  </a:txBody>
                  <a:tcPr marL="68580" marR="68580" marT="34290" marB="34290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sym typeface="Wingdings" panose="05000000000000000000" pitchFamily="2" charset="2"/>
                        </a:rPr>
                        <a:t></a:t>
                      </a:r>
                      <a:endParaRPr lang="en-US" sz="36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Bing Feature Matrix</a:t>
            </a:r>
            <a:endParaRPr lang="en-US" dirty="0"/>
          </a:p>
        </p:txBody>
      </p:sp>
      <p:grpSp>
        <p:nvGrpSpPr>
          <p:cNvPr id="10" name="Group 9"/>
          <p:cNvGrpSpPr/>
          <p:nvPr/>
        </p:nvGrpSpPr>
        <p:grpSpPr>
          <a:xfrm>
            <a:off x="552831" y="3275234"/>
            <a:ext cx="771730" cy="438162"/>
            <a:chOff x="777449" y="4366978"/>
            <a:chExt cx="1028973" cy="584216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971"/>
            <a:stretch/>
          </p:blipFill>
          <p:spPr>
            <a:xfrm>
              <a:off x="777449" y="4366978"/>
              <a:ext cx="528835" cy="584216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1306285" y="4505198"/>
              <a:ext cx="500137" cy="307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dirty="0">
                  <a:solidFill>
                    <a:srgbClr val="FFFFFF"/>
                  </a:solidFill>
                  <a:latin typeface="Segoe UI Light" pitchFamily="34" charset="0"/>
                </a:rPr>
                <a:t>WP8</a:t>
              </a: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563593" y="2646685"/>
            <a:ext cx="1562010" cy="438162"/>
            <a:chOff x="777449" y="4366978"/>
            <a:chExt cx="2082681" cy="58421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971"/>
            <a:stretch/>
          </p:blipFill>
          <p:spPr>
            <a:xfrm>
              <a:off x="777449" y="4366978"/>
              <a:ext cx="528835" cy="584216"/>
            </a:xfrm>
            <a:prstGeom prst="rect">
              <a:avLst/>
            </a:prstGeom>
          </p:spPr>
        </p:pic>
        <p:sp>
          <p:nvSpPr>
            <p:cNvPr id="27" name="TextBox 26"/>
            <p:cNvSpPr txBox="1"/>
            <p:nvPr/>
          </p:nvSpPr>
          <p:spPr>
            <a:xfrm>
              <a:off x="1306284" y="4505198"/>
              <a:ext cx="1553846" cy="307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dirty="0">
                  <a:solidFill>
                    <a:srgbClr val="FFFFFF"/>
                  </a:solidFill>
                  <a:latin typeface="Segoe UI Light" pitchFamily="34" charset="0"/>
                </a:rPr>
                <a:t>Win8.1 (XAML)</a:t>
              </a: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579466" y="1974776"/>
            <a:ext cx="1869145" cy="438162"/>
            <a:chOff x="777449" y="4366978"/>
            <a:chExt cx="2492192" cy="584216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1971"/>
            <a:stretch/>
          </p:blipFill>
          <p:spPr>
            <a:xfrm>
              <a:off x="777449" y="4366978"/>
              <a:ext cx="528835" cy="58421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1306283" y="4505198"/>
              <a:ext cx="1963358" cy="3077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1500" dirty="0">
                  <a:solidFill>
                    <a:srgbClr val="FFFFFF"/>
                  </a:solidFill>
                  <a:latin typeface="Segoe UI Light" pitchFamily="34" charset="0"/>
                </a:rPr>
                <a:t>Win8.1 (JavaScript)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690044" y="4010833"/>
            <a:ext cx="1001877" cy="2308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1500" dirty="0">
                <a:solidFill>
                  <a:srgbClr val="FFFFFF"/>
                </a:solidFill>
                <a:latin typeface="Segoe UI Light" pitchFamily="34" charset="0"/>
              </a:rPr>
              <a:t>Web Service</a:t>
            </a:r>
          </a:p>
        </p:txBody>
      </p:sp>
      <p:sp>
        <p:nvSpPr>
          <p:cNvPr id="3" name="TextBox 2"/>
          <p:cNvSpPr txBox="1"/>
          <p:nvPr/>
        </p:nvSpPr>
        <p:spPr>
          <a:xfrm flipH="1">
            <a:off x="5405840" y="4592459"/>
            <a:ext cx="252061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100" i="1" dirty="0"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§ = via web service </a:t>
            </a:r>
            <a:endParaRPr lang="en-US" sz="2100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 flipH="1">
            <a:off x="1435521" y="4590634"/>
            <a:ext cx="2520617" cy="3231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2100" i="1" dirty="0"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* = via </a:t>
            </a:r>
            <a:r>
              <a:rPr lang="en-US" sz="2100" i="1" dirty="0" err="1">
                <a:latin typeface="Segoe UI" panose="020B0502040204020203" pitchFamily="34" charset="0"/>
                <a:cs typeface="Segoe UI" panose="020B0502040204020203" pitchFamily="34" charset="0"/>
                <a:sym typeface="Wingdings" panose="05000000000000000000" pitchFamily="2" charset="2"/>
              </a:rPr>
              <a:t>WebBrowser</a:t>
            </a:r>
            <a:endParaRPr lang="en-US" sz="2100" i="1" dirty="0"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158" y="1076351"/>
            <a:ext cx="413289" cy="41328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298" y="1081344"/>
            <a:ext cx="398260" cy="4057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5853" y="1081344"/>
            <a:ext cx="405775" cy="40577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8742" y="1086340"/>
            <a:ext cx="398260" cy="39826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7995" y="1081344"/>
            <a:ext cx="398260" cy="40577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6923" y="1086340"/>
            <a:ext cx="405775" cy="398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44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58213"/>
              </p:ext>
            </p:extLst>
          </p:nvPr>
        </p:nvGraphicFramePr>
        <p:xfrm>
          <a:off x="884785" y="864073"/>
          <a:ext cx="7374431" cy="4140208"/>
        </p:xfrm>
        <a:graphic>
          <a:graphicData uri="http://schemas.openxmlformats.org/drawingml/2006/table">
            <a:tbl>
              <a:tblPr firstRow="1" firstCol="1" bandRow="1">
                <a:tableStyleId>{3C2FFA5D-87B4-456A-9821-1D502468CF0F}</a:tableStyleId>
              </a:tblPr>
              <a:tblGrid>
                <a:gridCol w="1437407"/>
                <a:gridCol w="989504"/>
                <a:gridCol w="989504"/>
                <a:gridCol w="989504"/>
                <a:gridCol w="989504"/>
                <a:gridCol w="989504"/>
                <a:gridCol w="989504"/>
              </a:tblGrid>
              <a:tr h="473576">
                <a:tc>
                  <a:txBody>
                    <a:bodyPr/>
                    <a:lstStyle/>
                    <a:p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Status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Provision Via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/>
                        <a:t>Auth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Support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/>
                        <a:t>Free Usage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Paid Licensing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</a:tr>
              <a:tr h="617220">
                <a:tc>
                  <a:txBody>
                    <a:bodyPr/>
                    <a:lstStyle/>
                    <a:p>
                      <a:pPr marL="631825" lvl="1" indent="0"/>
                      <a:r>
                        <a:rPr lang="en-US" sz="1000" dirty="0" smtClean="0"/>
                        <a:t> Maps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ym typeface="Wingdings" panose="05000000000000000000" pitchFamily="2" charset="2"/>
                        </a:rPr>
                        <a:t>Available</a:t>
                      </a:r>
                      <a:endParaRPr lang="en-US" sz="15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  <a:hlinkClick r:id="rId3"/>
                        </a:rPr>
                        <a:t>Bing</a:t>
                      </a:r>
                      <a:r>
                        <a:rPr lang="en-US" sz="1200" baseline="0" dirty="0" smtClean="0">
                          <a:sym typeface="Wingdings" panose="05000000000000000000" pitchFamily="2" charset="2"/>
                          <a:hlinkClick r:id="rId3"/>
                        </a:rPr>
                        <a:t> Maps Portal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Bing Maps Key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Dedicated team* + </a:t>
                      </a:r>
                      <a:r>
                        <a:rPr lang="en-US" sz="1200" dirty="0" smtClean="0">
                          <a:hlinkClick r:id="rId4"/>
                        </a:rPr>
                        <a:t>Forum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hlinkClick r:id="rId5"/>
                        </a:rPr>
                        <a:t>50k </a:t>
                      </a:r>
                      <a:r>
                        <a:rPr lang="en-US" sz="1200" dirty="0" err="1" smtClean="0">
                          <a:hlinkClick r:id="rId5"/>
                        </a:rPr>
                        <a:t>trx</a:t>
                      </a:r>
                      <a:r>
                        <a:rPr lang="en-US" sz="1200" dirty="0" smtClean="0">
                          <a:hlinkClick r:id="rId5"/>
                        </a:rPr>
                        <a:t>/day*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  <a:hlinkClick r:id="rId6"/>
                        </a:rPr>
                        <a:t>Dedicated team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</a:tr>
              <a:tr h="617220">
                <a:tc>
                  <a:txBody>
                    <a:bodyPr/>
                    <a:lstStyle/>
                    <a:p>
                      <a:pPr marL="685800" lvl="2" indent="0"/>
                      <a:r>
                        <a:rPr lang="en-US" sz="1000" dirty="0" smtClean="0"/>
                        <a:t>Speech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ym typeface="Wingdings" panose="05000000000000000000" pitchFamily="2" charset="2"/>
                        </a:rPr>
                        <a:t>Available</a:t>
                      </a:r>
                      <a:endParaRPr lang="en-US" sz="15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  <a:hlinkClick r:id="rId7"/>
                        </a:rPr>
                        <a:t>Azure</a:t>
                      </a:r>
                      <a:r>
                        <a:rPr lang="en-US" sz="1200" baseline="0" dirty="0" smtClean="0">
                          <a:sym typeface="Wingdings" panose="05000000000000000000" pitchFamily="2" charset="2"/>
                          <a:hlinkClick r:id="rId7"/>
                        </a:rPr>
                        <a:t> Marketplace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Azure </a:t>
                      </a:r>
                      <a:r>
                        <a:rPr lang="en-US" sz="1200" dirty="0" err="1" smtClean="0"/>
                        <a:t>Mkt</a:t>
                      </a:r>
                      <a:endParaRPr lang="en-US" sz="1200" dirty="0" smtClean="0"/>
                    </a:p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Client</a:t>
                      </a:r>
                      <a:r>
                        <a:rPr lang="en-US" sz="1200" baseline="0" dirty="0" smtClean="0"/>
                        <a:t> ID / Secret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  <a:hlinkClick r:id="rId8"/>
                        </a:rPr>
                        <a:t>Bing Dev </a:t>
                      </a:r>
                      <a:r>
                        <a:rPr lang="en-US" sz="1200" baseline="0" dirty="0" smtClean="0">
                          <a:sym typeface="Wingdings" panose="05000000000000000000" pitchFamily="2" charset="2"/>
                          <a:hlinkClick r:id="rId8"/>
                        </a:rPr>
                        <a:t>Forum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500k </a:t>
                      </a:r>
                      <a:r>
                        <a:rPr lang="en-US" sz="1200" dirty="0" err="1" smtClean="0"/>
                        <a:t>trx</a:t>
                      </a:r>
                      <a:r>
                        <a:rPr lang="en-US" sz="1200" dirty="0" smtClean="0"/>
                        <a:t>/month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None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</a:tr>
              <a:tr h="617220">
                <a:tc>
                  <a:txBody>
                    <a:bodyPr/>
                    <a:lstStyle/>
                    <a:p>
                      <a:pPr marL="685800" lvl="2" indent="0"/>
                      <a:r>
                        <a:rPr lang="en-US" sz="1000" dirty="0" smtClean="0"/>
                        <a:t>OCR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ym typeface="Wingdings" panose="05000000000000000000" pitchFamily="2" charset="2"/>
                        </a:rPr>
                        <a:t>Available</a:t>
                      </a:r>
                      <a:endParaRPr lang="en-US" sz="15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  <a:hlinkClick r:id="rId7"/>
                        </a:rPr>
                        <a:t>Azure</a:t>
                      </a:r>
                      <a:r>
                        <a:rPr lang="en-US" sz="1200" baseline="0" dirty="0" smtClean="0">
                          <a:sym typeface="Wingdings" panose="05000000000000000000" pitchFamily="2" charset="2"/>
                          <a:hlinkClick r:id="rId7"/>
                        </a:rPr>
                        <a:t> Marketplace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Azure </a:t>
                      </a:r>
                      <a:r>
                        <a:rPr lang="en-US" sz="1200" dirty="0" err="1" smtClean="0"/>
                        <a:t>Mkt</a:t>
                      </a:r>
                      <a:endParaRPr lang="en-US" sz="1200" dirty="0" smtClean="0"/>
                    </a:p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Client</a:t>
                      </a:r>
                      <a:r>
                        <a:rPr lang="en-US" sz="1200" baseline="0" dirty="0" smtClean="0"/>
                        <a:t> ID / Secret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hlinkClick r:id="rId8"/>
                        </a:rPr>
                        <a:t>Bing</a:t>
                      </a:r>
                      <a:r>
                        <a:rPr lang="en-US" sz="1200" baseline="0" dirty="0" smtClean="0">
                          <a:hlinkClick r:id="rId8"/>
                        </a:rPr>
                        <a:t> Dev Forum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5k </a:t>
                      </a:r>
                      <a:r>
                        <a:rPr lang="en-US" sz="1200" dirty="0" err="1" smtClean="0"/>
                        <a:t>trx</a:t>
                      </a:r>
                      <a:r>
                        <a:rPr lang="en-US" sz="1200" dirty="0" smtClean="0"/>
                        <a:t>/month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None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</a:tr>
              <a:tr h="598876">
                <a:tc>
                  <a:txBody>
                    <a:bodyPr/>
                    <a:lstStyle/>
                    <a:p>
                      <a:pPr marL="685800" lvl="2" indent="0"/>
                      <a:r>
                        <a:rPr lang="en-US" sz="1000" dirty="0" smtClean="0"/>
                        <a:t>Search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ym typeface="Wingdings" panose="05000000000000000000" pitchFamily="2" charset="2"/>
                        </a:rPr>
                        <a:t>Available</a:t>
                      </a:r>
                      <a:endParaRPr lang="en-US" sz="15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hlinkClick r:id="rId9"/>
                        </a:rPr>
                        <a:t>Azure Marketplace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Azure </a:t>
                      </a:r>
                      <a:r>
                        <a:rPr lang="en-US" sz="1200" dirty="0" err="1" smtClean="0"/>
                        <a:t>Mkt</a:t>
                      </a:r>
                      <a:r>
                        <a:rPr lang="en-US" sz="1200" baseline="0" dirty="0" smtClean="0"/>
                        <a:t> Account Key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hlinkClick r:id="rId10"/>
                        </a:rPr>
                        <a:t>Marketplace</a:t>
                      </a:r>
                      <a:r>
                        <a:rPr lang="en-US" sz="1200" baseline="0" dirty="0" smtClean="0">
                          <a:hlinkClick r:id="rId10"/>
                        </a:rPr>
                        <a:t> Forum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</a:rPr>
                        <a:t>5k</a:t>
                      </a:r>
                      <a:r>
                        <a:rPr lang="en-US" sz="1200" baseline="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200" baseline="0" dirty="0" err="1" smtClean="0">
                          <a:sym typeface="Wingdings" panose="05000000000000000000" pitchFamily="2" charset="2"/>
                        </a:rPr>
                        <a:t>trx</a:t>
                      </a:r>
                      <a:r>
                        <a:rPr lang="en-US" sz="1200" baseline="0" dirty="0" smtClean="0">
                          <a:sym typeface="Wingdings" panose="05000000000000000000" pitchFamily="2" charset="2"/>
                        </a:rPr>
                        <a:t>/month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ym typeface="Wingdings" panose="05000000000000000000" pitchFamily="2" charset="2"/>
                          <a:hlinkClick r:id="rId9"/>
                        </a:rPr>
                        <a:t>Azure</a:t>
                      </a:r>
                      <a:r>
                        <a:rPr lang="en-US" sz="1200" baseline="0" dirty="0" smtClean="0">
                          <a:sym typeface="Wingdings" panose="05000000000000000000" pitchFamily="2" charset="2"/>
                          <a:hlinkClick r:id="rId9"/>
                        </a:rPr>
                        <a:t> Marketplace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</a:tr>
              <a:tr h="617220">
                <a:tc>
                  <a:txBody>
                    <a:bodyPr/>
                    <a:lstStyle/>
                    <a:p>
                      <a:pPr marL="685800" lvl="2" indent="0"/>
                      <a:r>
                        <a:rPr lang="en-US" sz="1000" dirty="0" smtClean="0"/>
                        <a:t>Translate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 dirty="0" smtClean="0">
                          <a:sym typeface="Wingdings" panose="05000000000000000000" pitchFamily="2" charset="2"/>
                        </a:rPr>
                        <a:t>Available</a:t>
                      </a:r>
                      <a:endParaRPr lang="en-US" sz="15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hlinkClick r:id="rId11"/>
                        </a:rPr>
                        <a:t>Azure Marketplace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Azure </a:t>
                      </a:r>
                      <a:r>
                        <a:rPr lang="en-US" sz="1200" dirty="0" err="1" smtClean="0"/>
                        <a:t>Mkt</a:t>
                      </a:r>
                      <a:endParaRPr lang="en-US" sz="1200" dirty="0" smtClean="0"/>
                    </a:p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Client</a:t>
                      </a:r>
                      <a:r>
                        <a:rPr lang="en-US" sz="1200" baseline="0" dirty="0" smtClean="0"/>
                        <a:t> ID / Secret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hlinkClick r:id="rId12"/>
                        </a:rPr>
                        <a:t>Dedicated Forum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2M chars/month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hlinkClick r:id="rId11"/>
                        </a:rPr>
                        <a:t>Azure Marketplace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</a:tr>
              <a:tr h="598876">
                <a:tc>
                  <a:txBody>
                    <a:bodyPr/>
                    <a:lstStyle/>
                    <a:p>
                      <a:pPr marL="685800" lvl="2" indent="0"/>
                      <a:r>
                        <a:rPr lang="en-US" sz="1000" dirty="0" smtClean="0"/>
                        <a:t>Synonym</a:t>
                      </a:r>
                      <a:endParaRPr lang="en-US" sz="10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500" dirty="0" smtClean="0">
                          <a:sym typeface="Wingdings" panose="05000000000000000000" pitchFamily="2" charset="2"/>
                        </a:rPr>
                        <a:t>Available</a:t>
                      </a:r>
                    </a:p>
                    <a:p>
                      <a:pPr algn="ctr"/>
                      <a:r>
                        <a:rPr lang="en-US" sz="1500" dirty="0" smtClean="0">
                          <a:sym typeface="Wingdings" panose="05000000000000000000" pitchFamily="2" charset="2"/>
                        </a:rPr>
                        <a:t>In</a:t>
                      </a:r>
                      <a:r>
                        <a:rPr lang="en-US" sz="1500" baseline="0" dirty="0" smtClean="0">
                          <a:sym typeface="Wingdings" panose="05000000000000000000" pitchFamily="2" charset="2"/>
                        </a:rPr>
                        <a:t> </a:t>
                      </a:r>
                      <a:r>
                        <a:rPr lang="en-US" sz="1500" dirty="0" smtClean="0"/>
                        <a:t>CTP</a:t>
                      </a:r>
                      <a:endParaRPr lang="en-US" sz="15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hlinkClick r:id="rId13"/>
                        </a:rPr>
                        <a:t>Azure Marketplace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Azure </a:t>
                      </a:r>
                      <a:r>
                        <a:rPr lang="en-US" sz="1200" dirty="0" err="1" smtClean="0"/>
                        <a:t>Mkt</a:t>
                      </a:r>
                      <a:r>
                        <a:rPr lang="en-US" sz="1200" baseline="0" dirty="0" smtClean="0"/>
                        <a:t> Account Key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hlinkClick r:id="rId8"/>
                        </a:rPr>
                        <a:t>Bing</a:t>
                      </a:r>
                      <a:r>
                        <a:rPr lang="en-US" sz="1200" baseline="0" dirty="0" smtClean="0">
                          <a:hlinkClick r:id="rId8"/>
                        </a:rPr>
                        <a:t> Dev Forum</a:t>
                      </a:r>
                      <a:endParaRPr lang="en-US" sz="1200" dirty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5k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trx</a:t>
                      </a:r>
                      <a:r>
                        <a:rPr lang="en-US" sz="1200" baseline="0" dirty="0" smtClean="0"/>
                        <a:t>/month</a:t>
                      </a:r>
                      <a:endParaRPr lang="en-US" sz="1200" dirty="0" smtClean="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marL="0" marR="0" indent="0" algn="ctr" defTabSz="914363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None</a:t>
                      </a:r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93764" y="0"/>
            <a:ext cx="7369175" cy="89296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Accessing/Provisioning Bing APIs</a:t>
            </a:r>
            <a:endParaRPr lang="en-US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654" y="1437658"/>
            <a:ext cx="392961" cy="39296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00" y="2662618"/>
            <a:ext cx="378671" cy="38581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26" y="3275099"/>
            <a:ext cx="385817" cy="385817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00" y="2057284"/>
            <a:ext cx="378671" cy="37867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800" y="4492915"/>
            <a:ext cx="378671" cy="385817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226" y="3887581"/>
            <a:ext cx="385817" cy="37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11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Bing Maps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Controls/APIs available for Windows Store, AJAX V7, REST, Spatial Data Services and WPF</a:t>
            </a:r>
          </a:p>
          <a:p>
            <a:r>
              <a:rPr lang="en-US" dirty="0" smtClean="0"/>
              <a:t>Not all features are supported by all APIs</a:t>
            </a:r>
          </a:p>
          <a:p>
            <a:pPr lvl="1"/>
            <a:r>
              <a:rPr lang="en-US" dirty="0">
                <a:solidFill>
                  <a:srgbClr val="FFC000"/>
                </a:solidFill>
              </a:rPr>
              <a:t>http://</a:t>
            </a:r>
            <a:r>
              <a:rPr lang="en-US" dirty="0" smtClean="0">
                <a:solidFill>
                  <a:srgbClr val="FFC000"/>
                </a:solidFill>
              </a:rPr>
              <a:t>www.microsoft.com/maps/choose-your-bing-maps-API.aspx</a:t>
            </a:r>
          </a:p>
          <a:p>
            <a:r>
              <a:rPr lang="en-US" dirty="0" smtClean="0"/>
              <a:t>3D map API is coming soon, try the Preview app in the Store to see it in action</a:t>
            </a:r>
          </a:p>
          <a:p>
            <a:r>
              <a:rPr lang="en-US" dirty="0" smtClean="0"/>
              <a:t>Get the Bing Maps SDK for Windows 8.1 Store apps from the Visual Studio Gallery</a:t>
            </a:r>
          </a:p>
        </p:txBody>
      </p:sp>
    </p:spTree>
    <p:extLst>
      <p:ext uri="{BB962C8B-B14F-4D97-AF65-F5344CB8AC3E}">
        <p14:creationId xmlns:p14="http://schemas.microsoft.com/office/powerpoint/2010/main" val="1777593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the Bing Maps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13235"/>
            <a:ext cx="4038600" cy="3577828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Get a Bing Maps key at </a:t>
            </a:r>
            <a:r>
              <a:rPr lang="en-US" sz="2400" dirty="0" smtClean="0">
                <a:solidFill>
                  <a:srgbClr val="FFC000"/>
                </a:solidFill>
              </a:rPr>
              <a:t>http://bingmapsportal.com/</a:t>
            </a:r>
          </a:p>
          <a:p>
            <a:pPr lvl="1"/>
            <a:r>
              <a:rPr lang="en-US" dirty="0"/>
              <a:t>Free up to </a:t>
            </a:r>
            <a:r>
              <a:rPr lang="en-US" dirty="0" smtClean="0"/>
              <a:t>10,000 </a:t>
            </a:r>
            <a:r>
              <a:rPr lang="en-US" dirty="0"/>
              <a:t>transactions/month</a:t>
            </a:r>
          </a:p>
          <a:p>
            <a:r>
              <a:rPr lang="en-US" dirty="0"/>
              <a:t>Download the </a:t>
            </a:r>
            <a:r>
              <a:rPr lang="en-US" dirty="0" smtClean="0">
                <a:solidFill>
                  <a:srgbClr val="FFC000"/>
                </a:solidFill>
              </a:rPr>
              <a:t>Bing Maps SDK </a:t>
            </a:r>
            <a:r>
              <a:rPr lang="en-US" dirty="0" smtClean="0"/>
              <a:t>from the Visual </a:t>
            </a:r>
            <a:r>
              <a:rPr lang="en-US" dirty="0"/>
              <a:t>Studio </a:t>
            </a:r>
            <a:r>
              <a:rPr lang="en-US" dirty="0" smtClean="0"/>
              <a:t>Gallery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0" y="1200150"/>
            <a:ext cx="4475565" cy="3093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55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the Bing Maps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Add a reference to the </a:t>
            </a:r>
            <a:r>
              <a:rPr lang="en-US" dirty="0" err="1" smtClean="0">
                <a:solidFill>
                  <a:srgbClr val="FFC000"/>
                </a:solidFill>
              </a:rPr>
              <a:t>Bing.Maps</a:t>
            </a:r>
            <a:r>
              <a:rPr lang="en-US" dirty="0" smtClean="0"/>
              <a:t> namespace</a:t>
            </a:r>
          </a:p>
          <a:p>
            <a:pPr lvl="1"/>
            <a:r>
              <a:rPr lang="en-US" dirty="0" smtClean="0"/>
              <a:t>You’ll find this under Windows -&gt; Extensions in the Add References dialog box</a:t>
            </a:r>
          </a:p>
          <a:p>
            <a:r>
              <a:rPr lang="en-US" dirty="0" smtClean="0"/>
              <a:t>Drag and drop a</a:t>
            </a:r>
            <a:br>
              <a:rPr lang="en-US" dirty="0" smtClean="0"/>
            </a:br>
            <a:r>
              <a:rPr lang="en-US" dirty="0" smtClean="0">
                <a:solidFill>
                  <a:srgbClr val="FFC000"/>
                </a:solidFill>
              </a:rPr>
              <a:t>Map </a:t>
            </a:r>
            <a:r>
              <a:rPr lang="en-US" dirty="0" smtClean="0"/>
              <a:t>object onto your </a:t>
            </a:r>
            <a:br>
              <a:rPr lang="en-US" dirty="0" smtClean="0"/>
            </a:br>
            <a:r>
              <a:rPr lang="en-US" dirty="0" smtClean="0"/>
              <a:t>XAML page from the</a:t>
            </a:r>
            <a:br>
              <a:rPr lang="en-US" dirty="0" smtClean="0"/>
            </a:br>
            <a:r>
              <a:rPr lang="en-US" dirty="0" smtClean="0"/>
              <a:t>Toolbox</a:t>
            </a:r>
          </a:p>
          <a:p>
            <a:pPr lvl="1"/>
            <a:r>
              <a:rPr lang="en-US" dirty="0" smtClean="0"/>
              <a:t>Or add manually</a:t>
            </a:r>
          </a:p>
          <a:p>
            <a:r>
              <a:rPr lang="en-US" dirty="0"/>
              <a:t>Set the </a:t>
            </a:r>
            <a:r>
              <a:rPr lang="en-US" dirty="0">
                <a:solidFill>
                  <a:srgbClr val="FFC000"/>
                </a:solidFill>
              </a:rPr>
              <a:t>Credentials </a:t>
            </a:r>
            <a:r>
              <a:rPr lang="en-US" dirty="0" smtClean="0">
                <a:solidFill>
                  <a:srgbClr val="FFC000"/>
                </a:solidFill>
              </a:rPr>
              <a:t/>
            </a:r>
            <a:br>
              <a:rPr lang="en-US" dirty="0" smtClean="0">
                <a:solidFill>
                  <a:srgbClr val="FFC000"/>
                </a:solidFill>
              </a:rPr>
            </a:br>
            <a:r>
              <a:rPr lang="en-US" dirty="0" smtClean="0"/>
              <a:t>property </a:t>
            </a:r>
            <a:r>
              <a:rPr lang="en-US" dirty="0"/>
              <a:t>with your </a:t>
            </a:r>
            <a:r>
              <a:rPr lang="en-US" dirty="0" smtClean="0"/>
              <a:t>key</a:t>
            </a:r>
          </a:p>
          <a:p>
            <a:r>
              <a:rPr lang="en-US" dirty="0" smtClean="0"/>
              <a:t>Change</a:t>
            </a:r>
            <a:r>
              <a:rPr lang="en-US" baseline="0" dirty="0" smtClean="0"/>
              <a:t> from </a:t>
            </a:r>
            <a:r>
              <a:rPr lang="en-US" baseline="0" dirty="0" err="1" smtClean="0"/>
              <a:t>AnyCPU</a:t>
            </a:r>
            <a:endParaRPr lang="en-US" baseline="0" dirty="0" smtClean="0"/>
          </a:p>
          <a:p>
            <a:endParaRPr lang="en-US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6200" y="1962150"/>
            <a:ext cx="4191000" cy="2731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014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Bing Maps (Windows Store XAML app)</a:t>
            </a:r>
          </a:p>
        </p:txBody>
      </p:sp>
    </p:spTree>
    <p:extLst>
      <p:ext uri="{BB962C8B-B14F-4D97-AF65-F5344CB8AC3E}">
        <p14:creationId xmlns:p14="http://schemas.microsoft.com/office/powerpoint/2010/main" val="184241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ive! 360 DEV Las Vegas 201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882</Words>
  <Application>Microsoft Office PowerPoint</Application>
  <PresentationFormat>On-screen Show (16:9)</PresentationFormat>
  <Paragraphs>235</Paragraphs>
  <Slides>24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Calibri</vt:lpstr>
      <vt:lpstr>Segoe UI</vt:lpstr>
      <vt:lpstr>Segoe UI Light</vt:lpstr>
      <vt:lpstr>Times New Roman</vt:lpstr>
      <vt:lpstr>Wingdings</vt:lpstr>
      <vt:lpstr>Live! 360 DEV Las Vegas 2014</vt:lpstr>
      <vt:lpstr>PowerPoint Presentation</vt:lpstr>
      <vt:lpstr>Agenda</vt:lpstr>
      <vt:lpstr>Overview</vt:lpstr>
      <vt:lpstr>Bing Feature Matrix</vt:lpstr>
      <vt:lpstr>Accessing/Provisioning Bing APIs</vt:lpstr>
      <vt:lpstr>Bing Maps</vt:lpstr>
      <vt:lpstr>Getting the Bing Maps Control</vt:lpstr>
      <vt:lpstr>Using the Bing Maps Control</vt:lpstr>
      <vt:lpstr>Example</vt:lpstr>
      <vt:lpstr>Bing Speech</vt:lpstr>
      <vt:lpstr>Getting the Bing Speech Control</vt:lpstr>
      <vt:lpstr>Using the Bing Speech Control</vt:lpstr>
      <vt:lpstr>Using the Bing Speech Control</vt:lpstr>
      <vt:lpstr>Example</vt:lpstr>
      <vt:lpstr>Bing Search</vt:lpstr>
      <vt:lpstr>Using Bing Search</vt:lpstr>
      <vt:lpstr>Example</vt:lpstr>
      <vt:lpstr>Bing Translator</vt:lpstr>
      <vt:lpstr>Getting the Bing Translator Control</vt:lpstr>
      <vt:lpstr>Using the Bing Translator Control</vt:lpstr>
      <vt:lpstr>Using the Bing Translator Control</vt:lpstr>
      <vt:lpstr>Example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2014-02-28T05:54:07Z</dcterms:created>
  <dcterms:modified xsi:type="dcterms:W3CDTF">2014-02-28T05:54:15Z</dcterms:modified>
</cp:coreProperties>
</file>