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8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</p:sldIdLst>
  <p:sldSz cx="9144000" cy="5143500" type="screen16x9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82686" autoAdjust="0"/>
  </p:normalViewPr>
  <p:slideViewPr>
    <p:cSldViewPr>
      <p:cViewPr varScale="1">
        <p:scale>
          <a:sx n="145" d="100"/>
          <a:sy n="145" d="100"/>
        </p:scale>
        <p:origin x="630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980" y="-7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r>
              <a:rPr lang="en-US" sz="1300" b="1" dirty="0">
                <a:latin typeface="Arial" pitchFamily="34" charset="0"/>
                <a:cs typeface="Arial" pitchFamily="34" charset="0"/>
              </a:rPr>
              <a:t>Live! 360 DEV Las Vegas 2014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5686213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43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7A2ECFD-0169-4599-A79A-8C44AB4A932C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E326DE0-BACA-4EA0-B73F-CC7DC1D7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638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4878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6116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908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5006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1062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15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8027" indent="-178027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937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630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9491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5009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881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9034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5633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7015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071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5855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231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9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873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75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9590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8027" indent="-178027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577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811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334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Live! 360 DEV Las Vegas 2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80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9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37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ive! 3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05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797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07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25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7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358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0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7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51E94-D08C-431E-88FC-7EB62E529A19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2641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62000" y="2073275"/>
            <a:ext cx="7343775" cy="97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>
              <a:defRPr/>
            </a:pPr>
            <a:r>
              <a:rPr lang="en-US" sz="4000" b="1" dirty="0">
                <a:solidFill>
                  <a:srgbClr val="FFFF00"/>
                </a:solidFill>
              </a:rPr>
              <a:t>Controlling Hardware Using Windows 8.1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200400" y="3097212"/>
            <a:ext cx="4810125" cy="100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Brian Peek</a:t>
            </a: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 algn="r" eaLnBrk="1" hangingPunct="1">
              <a:defRPr/>
            </a:pPr>
            <a:r>
              <a:rPr lang="en-US" sz="2400" b="1" dirty="0" err="1" smtClean="0">
                <a:solidFill>
                  <a:srgbClr val="FFFF00"/>
                </a:solidFill>
                <a:latin typeface="Arial" charset="0"/>
                <a:cs typeface="+mn-cs"/>
              </a:rPr>
              <a:t>Sr</a:t>
            </a:r>
            <a:r>
              <a:rPr lang="en-US" sz="2400" b="1" dirty="0" smtClean="0">
                <a:solidFill>
                  <a:srgbClr val="FFFF00"/>
                </a:solidFill>
                <a:latin typeface="Arial" charset="0"/>
                <a:cs typeface="+mn-cs"/>
              </a:rPr>
              <a:t> Program Manager</a:t>
            </a:r>
          </a:p>
          <a:p>
            <a:pPr algn="r"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Arial" charset="0"/>
              </a:rPr>
              <a:t>Microsoft</a:t>
            </a:r>
          </a:p>
          <a:p>
            <a:pPr algn="r"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Arial" charset="0"/>
                <a:cs typeface="+mn-cs"/>
              </a:rPr>
              <a:t>Twitter: @BrianPeek</a:t>
            </a:r>
          </a:p>
          <a:p>
            <a:pPr algn="r"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Arial" charset="0"/>
              </a:rPr>
              <a:t>Email: brpeek@Microsoft.com</a:t>
            </a:r>
            <a:endParaRPr lang="en-US" sz="2400" b="1" dirty="0">
              <a:solidFill>
                <a:srgbClr val="FFFF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sz="1400" dirty="0">
              <a:latin typeface="Times New Roman" pitchFamily="28" charset="0"/>
              <a:cs typeface="+mn-cs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8334" y="4781550"/>
            <a:ext cx="23632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9pPr>
          </a:lstStyle>
          <a:p>
            <a:pPr algn="r"/>
            <a:r>
              <a:rPr lang="en-US" sz="2000" dirty="0">
                <a:latin typeface="Arial" charset="0"/>
              </a:rPr>
              <a:t>Level: </a:t>
            </a:r>
            <a:r>
              <a:rPr lang="en-US" sz="2000" dirty="0">
                <a:solidFill>
                  <a:srgbClr val="FFFF00"/>
                </a:solidFill>
                <a:latin typeface="Arial" charset="0"/>
              </a:rPr>
              <a:t>Intermediate</a:t>
            </a:r>
          </a:p>
          <a:p>
            <a:pPr algn="r"/>
            <a:endParaRPr lang="en-US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8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Scanning (without a scanner </a:t>
            </a:r>
            <a:r>
              <a:rPr lang="en-US" dirty="0" smtClean="0">
                <a:sym typeface="Wingdings" panose="05000000000000000000" pitchFamily="2" charset="2"/>
              </a:rPr>
              <a:t>)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88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Human Interface Devices (HID)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Connect to any device that installs as a HID device in Windows</a:t>
            </a:r>
          </a:p>
          <a:p>
            <a:r>
              <a:rPr lang="en-US" dirty="0" smtClean="0"/>
              <a:t>You will need to know the report format/protocol to read/write from/to the device</a:t>
            </a:r>
          </a:p>
          <a:p>
            <a:r>
              <a:rPr lang="en-US" dirty="0" smtClean="0"/>
              <a:t>Support for HID over USB, Bluetooth (LE), and I2C</a:t>
            </a:r>
          </a:p>
        </p:txBody>
      </p:sp>
    </p:spTree>
    <p:extLst>
      <p:ext uri="{BB962C8B-B14F-4D97-AF65-F5344CB8AC3E}">
        <p14:creationId xmlns:p14="http://schemas.microsoft.com/office/powerpoint/2010/main" val="58260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Blocked HID Usage Pages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smtClean="0"/>
              <a:t>HID_USAGE_PAGE_UNDEFINED </a:t>
            </a:r>
            <a:endParaRPr lang="en-US" dirty="0"/>
          </a:p>
          <a:p>
            <a:r>
              <a:rPr lang="en-US" dirty="0"/>
              <a:t>HID_USAGE_PAGE_GENERIC </a:t>
            </a:r>
          </a:p>
          <a:p>
            <a:r>
              <a:rPr lang="en-US" dirty="0"/>
              <a:t>HID_USAGE_GENERIC_KEYBOARD </a:t>
            </a:r>
          </a:p>
          <a:p>
            <a:r>
              <a:rPr lang="en-US" dirty="0"/>
              <a:t>HID_USAGE_GENERIC_KEYPAD </a:t>
            </a:r>
          </a:p>
          <a:p>
            <a:r>
              <a:rPr lang="en-US" dirty="0"/>
              <a:t>HID_USAGE_GENERIC_SYSTEM_CTL </a:t>
            </a:r>
          </a:p>
          <a:p>
            <a:r>
              <a:rPr lang="en-US" dirty="0"/>
              <a:t>HID_USAGE_PAGE_KEYBOARD </a:t>
            </a:r>
          </a:p>
          <a:p>
            <a:r>
              <a:rPr lang="en-US" dirty="0"/>
              <a:t>HID_USAGE_PAGE_CONSUMER </a:t>
            </a:r>
          </a:p>
          <a:p>
            <a:r>
              <a:rPr lang="en-US" dirty="0"/>
              <a:t>HID_USAGE_PAGE_DIGITIZER </a:t>
            </a:r>
          </a:p>
          <a:p>
            <a:r>
              <a:rPr lang="en-US" dirty="0"/>
              <a:t>HID_USAGE_PAGE_SENSOR </a:t>
            </a:r>
          </a:p>
          <a:p>
            <a:r>
              <a:rPr lang="en-US" dirty="0"/>
              <a:t>HID_USAGE_PAGE_BARCODE_SCANNER </a:t>
            </a:r>
          </a:p>
          <a:p>
            <a:r>
              <a:rPr lang="en-US" dirty="0"/>
              <a:t>HID_USAGE_PAGE_WEIGHING_DEVICE </a:t>
            </a:r>
          </a:p>
          <a:p>
            <a:r>
              <a:rPr lang="en-US" dirty="0"/>
              <a:t>HID_USAGE_PAGE_MAGNETIC_STRIPE_READER </a:t>
            </a:r>
          </a:p>
          <a:p>
            <a:r>
              <a:rPr lang="en-US" dirty="0"/>
              <a:t>HID_USAGE_PAGE_TELEPHONY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69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a HID Device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smtClean="0"/>
              <a:t>Get a device selector using the Vendor ID (VID), Product ID (PID), Usage Page and Usage ID</a:t>
            </a: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HidDevice.GetDeviceSelector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usagePage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usageId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vid, 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pid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r>
              <a:rPr lang="en-US" dirty="0" smtClean="0"/>
              <a:t>Get a list of devices that support the above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DeviceInformation.FindAllAsync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(selector)</a:t>
            </a:r>
          </a:p>
          <a:p>
            <a:r>
              <a:rPr lang="en-US" dirty="0" smtClean="0"/>
              <a:t>Open the specific HID device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HidDevice.FromIdAsync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/>
              <a:t>Reading </a:t>
            </a:r>
            <a:r>
              <a:rPr lang="en-US" dirty="0" smtClean="0"/>
              <a:t>data</a:t>
            </a:r>
          </a:p>
          <a:p>
            <a:pPr lvl="1"/>
            <a:r>
              <a:rPr lang="en-US" dirty="0" smtClean="0"/>
              <a:t>Hook the 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InputReportReceived</a:t>
            </a:r>
            <a:r>
              <a:rPr lang="en-US" dirty="0" smtClean="0"/>
              <a:t> event</a:t>
            </a:r>
            <a:endParaRPr lang="en-US" b="1" dirty="0"/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device.GetInputReportAsync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1"/>
            <a:r>
              <a:rPr lang="en-US" sz="2000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device.GetFeatureReportAsync</a:t>
            </a:r>
            <a:r>
              <a:rPr lang="en-US" sz="2000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endParaRPr lang="en-US" sz="2000" b="1" dirty="0"/>
          </a:p>
          <a:p>
            <a:r>
              <a:rPr lang="en-US" dirty="0" smtClean="0"/>
              <a:t>Writing data</a:t>
            </a: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hidDevice.CreateOutputReport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dirty="0"/>
              <a:t>/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hidDevice.CreateFeatureReport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1"/>
            <a:r>
              <a:rPr lang="en-US" dirty="0" smtClean="0"/>
              <a:t>Set the report’s 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</a:t>
            </a:r>
            <a:r>
              <a:rPr lang="en-US" dirty="0" smtClean="0"/>
              <a:t> byte array</a:t>
            </a:r>
          </a:p>
          <a:p>
            <a:pPr lvl="1"/>
            <a:r>
              <a:rPr lang="en-US" sz="2000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hidDevice.SendOutputReportAsync</a:t>
            </a:r>
            <a:r>
              <a:rPr lang="en-US" sz="2000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dirty="0"/>
              <a:t>/</a:t>
            </a:r>
            <a:r>
              <a:rPr lang="en-US" sz="2000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000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hidDevice.SendFeatureReportAsync</a:t>
            </a:r>
            <a:r>
              <a:rPr lang="en-US" sz="2000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endParaRPr lang="en-US" b="1" dirty="0" smtClean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91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HID Application Manifest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Update the application’s manifest (example below for LEGO EV3 device)</a:t>
            </a:r>
          </a:p>
          <a:p>
            <a:pPr marL="538163" lvl="1" indent="0">
              <a:buNone/>
            </a:pP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&lt;m2:DeviceCapability 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Name="</a:t>
            </a:r>
            <a:r>
              <a:rPr lang="en-US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humaninterfacedevice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"&gt;</a:t>
            </a:r>
          </a:p>
          <a:p>
            <a:pPr marL="538163" lvl="1" indent="0">
              <a:buNone/>
            </a:pP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&lt;m2:Device 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Id="vidpid:0694 0005"&gt;</a:t>
            </a:r>
          </a:p>
          <a:p>
            <a:pPr marL="538163" lvl="1" indent="0">
              <a:buNone/>
            </a:pP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&lt;m2:Function 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Type="usage:ff00 0001" /&gt;</a:t>
            </a:r>
          </a:p>
          <a:p>
            <a:pPr marL="538163" lvl="1" indent="0">
              <a:buNone/>
            </a:pP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&lt;/m2:Device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538163" lvl="1" indent="0">
              <a:buNone/>
            </a:pPr>
            <a:r>
              <a:rPr lang="en-US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&lt;/m2:DeviceCapability</a:t>
            </a:r>
            <a:r>
              <a:rPr lang="en-US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538163" lvl="1" indent="0">
              <a:buNone/>
            </a:pPr>
            <a:endParaRPr lang="en-US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538163" lvl="1" indent="0">
              <a:buNone/>
            </a:pPr>
            <a:r>
              <a:rPr lang="en-US" i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Note that </a:t>
            </a:r>
            <a:r>
              <a:rPr lang="en-US" b="1" i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Id</a:t>
            </a:r>
            <a:r>
              <a:rPr lang="en-US" i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can be set to "any", and the </a:t>
            </a:r>
            <a:r>
              <a:rPr lang="en-US" b="1" i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usage ID </a:t>
            </a:r>
            <a:r>
              <a:rPr lang="en-US" i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can be set to </a:t>
            </a:r>
            <a:r>
              <a:rPr lang="en-US" i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"*".</a:t>
            </a:r>
            <a:endParaRPr lang="en-US" i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04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Communicate with LEGO EV3 via HID</a:t>
            </a:r>
          </a:p>
          <a:p>
            <a:pPr lvl="1"/>
            <a:r>
              <a:rPr lang="en-US" dirty="0" smtClean="0"/>
              <a:t>Connect</a:t>
            </a:r>
          </a:p>
          <a:p>
            <a:pPr lvl="1"/>
            <a:r>
              <a:rPr lang="en-US" dirty="0" smtClean="0"/>
              <a:t>Write output report</a:t>
            </a:r>
          </a:p>
          <a:p>
            <a:pPr lvl="1"/>
            <a:r>
              <a:rPr lang="en-US" dirty="0" smtClean="0"/>
              <a:t>Receive input report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01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Bluetooth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Support for the RFCOMM and GATT (Generic Attribute) profiles</a:t>
            </a:r>
          </a:p>
          <a:p>
            <a:r>
              <a:rPr lang="en-US" dirty="0" smtClean="0"/>
              <a:t>Devices must already be paired</a:t>
            </a:r>
          </a:p>
          <a:p>
            <a:r>
              <a:rPr lang="en-US" dirty="0" smtClean="0"/>
              <a:t>Once connected, communication happens via the 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StreamSocket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class</a:t>
            </a:r>
          </a:p>
        </p:txBody>
      </p:sp>
    </p:spTree>
    <p:extLst>
      <p:ext uri="{BB962C8B-B14F-4D97-AF65-F5344CB8AC3E}">
        <p14:creationId xmlns:p14="http://schemas.microsoft.com/office/powerpoint/2010/main" val="263033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an RFCOMM Device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Get a device selector</a:t>
            </a: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RfcommDeviceService.GetDeviceSelector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RfcommServiceId.SerialPort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r>
              <a:rPr lang="en-US" dirty="0" smtClean="0"/>
              <a:t>Get a list of devices that support the above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DeviceInformation.FindAllAsync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(selector)</a:t>
            </a:r>
          </a:p>
          <a:p>
            <a:r>
              <a:rPr lang="en-US" dirty="0" smtClean="0"/>
              <a:t>Open the RFCOMM device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RfcommDeviceService.FromIdAsync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smtClean="0"/>
              <a:t>Connect to the device via </a:t>
            </a:r>
            <a:r>
              <a:rPr lang="en-US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StreamSocket</a:t>
            </a:r>
            <a:endParaRPr lang="en-US" dirty="0" smtClean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_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socket.ConnectAsync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service.ConnectionHostName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b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service.ConnectionServiceName</a:t>
            </a:r>
            <a:r>
              <a:rPr lang="en-US" b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br>
              <a:rPr lang="en-US" b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SocketProtectionLevel.BluetoothEncryptionAllowNullAuthentication)</a:t>
            </a:r>
            <a:endParaRPr lang="en-US" dirty="0" smtClean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smtClean="0"/>
              <a:t>Reading/Writing data</a:t>
            </a:r>
          </a:p>
          <a:p>
            <a:pPr lvl="1"/>
            <a:r>
              <a:rPr lang="en-US" dirty="0"/>
              <a:t>Use the 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InputStream</a:t>
            </a:r>
            <a:r>
              <a:rPr lang="en-US" dirty="0"/>
              <a:t>/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OutputStream</a:t>
            </a:r>
            <a:r>
              <a:rPr lang="en-US" dirty="0"/>
              <a:t> from the 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StreamSocket</a:t>
            </a:r>
            <a:r>
              <a:rPr lang="en-US" dirty="0"/>
              <a:t> directly</a:t>
            </a:r>
          </a:p>
          <a:p>
            <a:pPr lvl="1"/>
            <a:r>
              <a:rPr lang="en-US" dirty="0" smtClean="0"/>
              <a:t>Use a 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DataReader</a:t>
            </a:r>
            <a:r>
              <a:rPr lang="en-US" dirty="0" smtClean="0"/>
              <a:t>/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DataWriter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28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RFCOMM Application Manifest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Update the application’s </a:t>
            </a:r>
            <a:r>
              <a:rPr lang="en-US" dirty="0" smtClean="0"/>
              <a:t>manifest</a:t>
            </a:r>
          </a:p>
          <a:p>
            <a:pPr marL="538163" lvl="1" indent="0">
              <a:buNone/>
            </a:pPr>
            <a:r>
              <a:rPr lang="en-US" sz="2600" u="sng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2600" u="sng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wb:DeviceCapability</a:t>
            </a:r>
            <a:r>
              <a:rPr lang="en-US" sz="2600" u="sng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600" u="sng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Name="</a:t>
            </a:r>
            <a:r>
              <a:rPr lang="en-US" sz="2600" u="sng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bluetooth.rfcomm</a:t>
            </a:r>
            <a:r>
              <a:rPr lang="en-US" sz="2600" u="sng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"&gt;</a:t>
            </a:r>
            <a:endParaRPr lang="en-US" sz="2600" u="sng" dirty="0" smtClean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538163" lvl="1" indent="0">
              <a:buNone/>
            </a:pPr>
            <a:r>
              <a:rPr lang="en-US" sz="2600" u="sng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&lt;</a:t>
            </a:r>
            <a:r>
              <a:rPr lang="en-US" sz="2600" u="sng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wb:Device</a:t>
            </a:r>
            <a:r>
              <a:rPr lang="en-US" sz="2600" u="sng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Id="any"&gt;</a:t>
            </a:r>
          </a:p>
          <a:p>
            <a:pPr marL="538163" lvl="1" indent="0">
              <a:buNone/>
            </a:pPr>
            <a:r>
              <a:rPr lang="en-US" sz="2600" u="sng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&lt;</a:t>
            </a:r>
            <a:r>
              <a:rPr lang="en-US" sz="2600" u="sng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wb:Function</a:t>
            </a:r>
            <a:r>
              <a:rPr lang="en-US" sz="2600" u="sng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Type="</a:t>
            </a:r>
            <a:r>
              <a:rPr lang="en-US" sz="2600" u="sng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name:serialPort</a:t>
            </a:r>
            <a:r>
              <a:rPr lang="en-US" sz="2600" u="sng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/&gt;</a:t>
            </a:r>
          </a:p>
          <a:p>
            <a:pPr marL="538163" lvl="1" indent="0">
              <a:buNone/>
            </a:pPr>
            <a:r>
              <a:rPr lang="en-US" sz="2600" u="sng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&lt;/</a:t>
            </a:r>
            <a:r>
              <a:rPr lang="en-US" sz="2600" u="sng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wb:Device</a:t>
            </a:r>
            <a:r>
              <a:rPr lang="en-US" sz="2600" u="sng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538163" lvl="1" indent="0">
              <a:buNone/>
            </a:pPr>
            <a:r>
              <a:rPr lang="en-US" sz="2600" u="sng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sz="2600" u="sng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wb:DeviceCapability</a:t>
            </a:r>
            <a:r>
              <a:rPr lang="en-US" sz="2600" u="sng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375428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Supported RFCOMM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name:serialPort</a:t>
            </a:r>
            <a:endParaRPr lang="en-US" dirty="0"/>
          </a:p>
          <a:p>
            <a:r>
              <a:rPr lang="en-US" dirty="0" err="1"/>
              <a:t>name:obexObjectPush</a:t>
            </a:r>
            <a:endParaRPr lang="en-US" dirty="0"/>
          </a:p>
          <a:p>
            <a:r>
              <a:rPr lang="en-US" dirty="0" err="1"/>
              <a:t>name:obexFileTransfer</a:t>
            </a:r>
            <a:endParaRPr lang="en-US" dirty="0"/>
          </a:p>
          <a:p>
            <a:r>
              <a:rPr lang="en-US" dirty="0" err="1"/>
              <a:t>name:phoneBookAccessPce</a:t>
            </a:r>
            <a:endParaRPr lang="en-US" dirty="0"/>
          </a:p>
          <a:p>
            <a:r>
              <a:rPr lang="en-US" dirty="0" err="1"/>
              <a:t>name:phoneBookAccessPse</a:t>
            </a:r>
            <a:endParaRPr lang="en-US" dirty="0"/>
          </a:p>
          <a:p>
            <a:r>
              <a:rPr lang="en-US" dirty="0" err="1"/>
              <a:t>name:genericFileTransfer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23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Point of Service (POS) hardware</a:t>
            </a:r>
          </a:p>
          <a:p>
            <a:r>
              <a:rPr lang="en-US" dirty="0"/>
              <a:t>Scanners</a:t>
            </a:r>
          </a:p>
          <a:p>
            <a:r>
              <a:rPr lang="en-US" baseline="0" dirty="0" smtClean="0"/>
              <a:t>Human</a:t>
            </a:r>
            <a:r>
              <a:rPr lang="en-US" dirty="0" smtClean="0"/>
              <a:t> Interface Devices (HID)</a:t>
            </a:r>
          </a:p>
          <a:p>
            <a:r>
              <a:rPr lang="en-US" baseline="0" dirty="0" smtClean="0"/>
              <a:t>Communication via Bluetooth</a:t>
            </a:r>
          </a:p>
        </p:txBody>
      </p:sp>
    </p:spTree>
    <p:extLst>
      <p:ext uri="{BB962C8B-B14F-4D97-AF65-F5344CB8AC3E}">
        <p14:creationId xmlns:p14="http://schemas.microsoft.com/office/powerpoint/2010/main" val="146817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Supported GATT Services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/>
              <a:t>name:battery</a:t>
            </a:r>
            <a:endParaRPr lang="en-US" dirty="0"/>
          </a:p>
          <a:p>
            <a:r>
              <a:rPr lang="en-US" dirty="0" err="1"/>
              <a:t>name:bloodPressure</a:t>
            </a:r>
            <a:endParaRPr lang="en-US" dirty="0"/>
          </a:p>
          <a:p>
            <a:r>
              <a:rPr lang="en-US" dirty="0" err="1"/>
              <a:t>name:cyclingSpeedAndCadence</a:t>
            </a:r>
            <a:endParaRPr lang="en-US" dirty="0"/>
          </a:p>
          <a:p>
            <a:r>
              <a:rPr lang="en-US" dirty="0" err="1"/>
              <a:t>name:genericAccess</a:t>
            </a:r>
            <a:endParaRPr lang="en-US" dirty="0"/>
          </a:p>
          <a:p>
            <a:r>
              <a:rPr lang="en-US" dirty="0" err="1"/>
              <a:t>name:genericAttribute</a:t>
            </a:r>
            <a:endParaRPr lang="en-US" dirty="0"/>
          </a:p>
          <a:p>
            <a:r>
              <a:rPr lang="en-US" dirty="0" err="1"/>
              <a:t>name:glucose</a:t>
            </a:r>
            <a:endParaRPr lang="en-US" dirty="0"/>
          </a:p>
          <a:p>
            <a:r>
              <a:rPr lang="en-US" dirty="0" err="1"/>
              <a:t>name:healthThermometer</a:t>
            </a:r>
            <a:endParaRPr lang="en-US" dirty="0"/>
          </a:p>
          <a:p>
            <a:r>
              <a:rPr lang="en-US" dirty="0" err="1"/>
              <a:t>name:heartRate</a:t>
            </a:r>
            <a:endParaRPr lang="en-US" dirty="0"/>
          </a:p>
          <a:p>
            <a:r>
              <a:rPr lang="en-US" dirty="0" err="1"/>
              <a:t>name:runningSpeedAndCadence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22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Communicate</a:t>
            </a:r>
            <a:r>
              <a:rPr lang="en-US" baseline="0" dirty="0" smtClean="0"/>
              <a:t> with </a:t>
            </a:r>
            <a:r>
              <a:rPr lang="en-US" baseline="0" dirty="0" err="1" smtClean="0"/>
              <a:t>Sphero</a:t>
            </a:r>
            <a:r>
              <a:rPr lang="en-US" baseline="0" dirty="0" smtClean="0"/>
              <a:t> via RFCOMM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53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more…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100" dirty="0" smtClean="0"/>
              <a:t>Raw USB</a:t>
            </a:r>
          </a:p>
          <a:p>
            <a:pPr lvl="1"/>
            <a:r>
              <a:rPr lang="en-US" sz="1000" dirty="0"/>
              <a:t>Device must install using the Winusb.sys driver</a:t>
            </a:r>
          </a:p>
          <a:p>
            <a:pPr lvl="1"/>
            <a:r>
              <a:rPr lang="en-US" sz="1000" dirty="0"/>
              <a:t>Must be one of the following classes:</a:t>
            </a:r>
          </a:p>
          <a:p>
            <a:pPr lvl="2"/>
            <a:r>
              <a:rPr lang="en-US" sz="900" b="1" dirty="0">
                <a:solidFill>
                  <a:srgbClr val="FFC000"/>
                </a:solidFill>
              </a:rPr>
              <a:t>CDC control class </a:t>
            </a:r>
            <a:r>
              <a:rPr lang="en-US" sz="900" dirty="0"/>
              <a:t>(class code: 0x02; subclass code: any; protocol code: any)</a:t>
            </a:r>
          </a:p>
          <a:p>
            <a:pPr lvl="2"/>
            <a:r>
              <a:rPr lang="en-US" sz="900" b="1" dirty="0">
                <a:solidFill>
                  <a:srgbClr val="FFC000"/>
                </a:solidFill>
              </a:rPr>
              <a:t>Physical class </a:t>
            </a:r>
            <a:r>
              <a:rPr lang="en-US" sz="900" dirty="0"/>
              <a:t>(class code: 0x05; subclass code: any; protocol code: any)</a:t>
            </a:r>
          </a:p>
          <a:p>
            <a:pPr lvl="2"/>
            <a:r>
              <a:rPr lang="en-US" sz="900" b="1" dirty="0" err="1">
                <a:solidFill>
                  <a:srgbClr val="FFC000"/>
                </a:solidFill>
              </a:rPr>
              <a:t>PersonalHealthcare</a:t>
            </a:r>
            <a:r>
              <a:rPr lang="en-US" sz="900" b="1" dirty="0">
                <a:solidFill>
                  <a:srgbClr val="FFC000"/>
                </a:solidFill>
              </a:rPr>
              <a:t> class </a:t>
            </a:r>
            <a:r>
              <a:rPr lang="en-US" sz="900" dirty="0"/>
              <a:t>(class code: 0x0f; subclass code: 0x00; protocol code: 0x00)</a:t>
            </a:r>
          </a:p>
          <a:p>
            <a:pPr lvl="2"/>
            <a:r>
              <a:rPr lang="en-US" sz="900" b="1" dirty="0">
                <a:solidFill>
                  <a:srgbClr val="FFC000"/>
                </a:solidFill>
              </a:rPr>
              <a:t>ActiveSync class </a:t>
            </a:r>
            <a:r>
              <a:rPr lang="en-US" sz="900" dirty="0"/>
              <a:t>(class code: 0xef; subclass code: 0x01; protocol code: 0x01)</a:t>
            </a:r>
          </a:p>
          <a:p>
            <a:pPr lvl="2"/>
            <a:r>
              <a:rPr lang="en-US" sz="900" b="1" dirty="0" err="1">
                <a:solidFill>
                  <a:srgbClr val="FFC000"/>
                </a:solidFill>
              </a:rPr>
              <a:t>PalmSync</a:t>
            </a:r>
            <a:r>
              <a:rPr lang="en-US" sz="900" b="1" dirty="0">
                <a:solidFill>
                  <a:srgbClr val="FFC000"/>
                </a:solidFill>
              </a:rPr>
              <a:t> class </a:t>
            </a:r>
            <a:r>
              <a:rPr lang="en-US" sz="900" dirty="0"/>
              <a:t>(class code: 0xef; subclass code: 0x01; protocol code: 0x02)</a:t>
            </a:r>
          </a:p>
          <a:p>
            <a:pPr lvl="2"/>
            <a:r>
              <a:rPr lang="en-US" sz="900" b="1" dirty="0" err="1">
                <a:solidFill>
                  <a:srgbClr val="FFC000"/>
                </a:solidFill>
              </a:rPr>
              <a:t>DeviceFirmwareUpdate</a:t>
            </a:r>
            <a:r>
              <a:rPr lang="en-US" sz="900" b="1" dirty="0">
                <a:solidFill>
                  <a:srgbClr val="FFC000"/>
                </a:solidFill>
              </a:rPr>
              <a:t> class </a:t>
            </a:r>
            <a:r>
              <a:rPr lang="en-US" sz="900" dirty="0"/>
              <a:t>(class code: 0xfe; subclass code: 0x01; protocol code: 0x01)</a:t>
            </a:r>
          </a:p>
          <a:p>
            <a:pPr lvl="2"/>
            <a:r>
              <a:rPr lang="en-US" sz="900" b="1" dirty="0">
                <a:solidFill>
                  <a:srgbClr val="FFC000"/>
                </a:solidFill>
              </a:rPr>
              <a:t>IrDA class </a:t>
            </a:r>
            <a:r>
              <a:rPr lang="en-US" sz="900" dirty="0"/>
              <a:t>(class code: 0; subclass code: 0x02; protocol code: 0x00)</a:t>
            </a:r>
          </a:p>
          <a:p>
            <a:pPr lvl="2"/>
            <a:r>
              <a:rPr lang="en-US" sz="900" b="1" dirty="0">
                <a:solidFill>
                  <a:srgbClr val="FFC000"/>
                </a:solidFill>
              </a:rPr>
              <a:t>Measurement class </a:t>
            </a:r>
            <a:r>
              <a:rPr lang="en-US" sz="900" dirty="0"/>
              <a:t>(class code: 0xfe; subclass code: 0x03; protocol code: any)</a:t>
            </a:r>
          </a:p>
          <a:p>
            <a:pPr lvl="2"/>
            <a:r>
              <a:rPr lang="en-US" sz="900" b="1" dirty="0">
                <a:solidFill>
                  <a:srgbClr val="FFC000"/>
                </a:solidFill>
              </a:rPr>
              <a:t>Vendor-specific class</a:t>
            </a:r>
            <a:r>
              <a:rPr lang="en-US" sz="900" b="1" dirty="0"/>
              <a:t> </a:t>
            </a:r>
            <a:r>
              <a:rPr lang="en-US" sz="900" dirty="0"/>
              <a:t>(class code: 0xff; subclass code: any; protocol code: any) </a:t>
            </a:r>
          </a:p>
          <a:p>
            <a:pPr lvl="1"/>
            <a:r>
              <a:rPr lang="en-US" sz="1000" dirty="0"/>
              <a:t>Will not work with:</a:t>
            </a:r>
          </a:p>
          <a:p>
            <a:pPr lvl="2"/>
            <a:r>
              <a:rPr lang="en-US" sz="900" b="1" dirty="0">
                <a:solidFill>
                  <a:srgbClr val="FFC000"/>
                </a:solidFill>
              </a:rPr>
              <a:t>Audio class </a:t>
            </a:r>
            <a:r>
              <a:rPr lang="en-US" sz="900" dirty="0"/>
              <a:t>(0x01) </a:t>
            </a:r>
          </a:p>
          <a:p>
            <a:pPr lvl="2"/>
            <a:r>
              <a:rPr lang="en-US" sz="900" b="1" dirty="0">
                <a:solidFill>
                  <a:srgbClr val="FFC000"/>
                </a:solidFill>
              </a:rPr>
              <a:t>HID class </a:t>
            </a:r>
            <a:r>
              <a:rPr lang="en-US" sz="900" dirty="0"/>
              <a:t>(0x03) </a:t>
            </a:r>
          </a:p>
          <a:p>
            <a:pPr lvl="2"/>
            <a:r>
              <a:rPr lang="en-US" sz="900" b="1" dirty="0">
                <a:solidFill>
                  <a:srgbClr val="FFC000"/>
                </a:solidFill>
              </a:rPr>
              <a:t>Image class </a:t>
            </a:r>
            <a:r>
              <a:rPr lang="en-US" sz="900" dirty="0"/>
              <a:t>(0x06) </a:t>
            </a:r>
          </a:p>
          <a:p>
            <a:pPr lvl="2"/>
            <a:r>
              <a:rPr lang="en-US" sz="900" b="1" dirty="0">
                <a:solidFill>
                  <a:srgbClr val="FFC000"/>
                </a:solidFill>
              </a:rPr>
              <a:t>Printer class </a:t>
            </a:r>
            <a:r>
              <a:rPr lang="en-US" sz="900" dirty="0"/>
              <a:t>(0x07) </a:t>
            </a:r>
          </a:p>
          <a:p>
            <a:pPr lvl="2"/>
            <a:r>
              <a:rPr lang="en-US" sz="900" b="1" dirty="0">
                <a:solidFill>
                  <a:srgbClr val="FFC000"/>
                </a:solidFill>
              </a:rPr>
              <a:t>Mass storage class </a:t>
            </a:r>
            <a:r>
              <a:rPr lang="en-US" sz="900" dirty="0"/>
              <a:t>(0x08) </a:t>
            </a:r>
          </a:p>
          <a:p>
            <a:pPr lvl="2"/>
            <a:r>
              <a:rPr lang="en-US" sz="900" b="1" dirty="0">
                <a:solidFill>
                  <a:srgbClr val="FFC000"/>
                </a:solidFill>
              </a:rPr>
              <a:t>Smart card class </a:t>
            </a:r>
            <a:r>
              <a:rPr lang="en-US" sz="900" dirty="0"/>
              <a:t>(0x0B) </a:t>
            </a:r>
          </a:p>
          <a:p>
            <a:pPr lvl="2"/>
            <a:r>
              <a:rPr lang="en-US" sz="900" b="1" dirty="0">
                <a:solidFill>
                  <a:srgbClr val="FFC000"/>
                </a:solidFill>
              </a:rPr>
              <a:t>Audio/video class </a:t>
            </a:r>
            <a:r>
              <a:rPr lang="en-US" sz="900" dirty="0"/>
              <a:t>(0x10) </a:t>
            </a:r>
          </a:p>
          <a:p>
            <a:pPr lvl="2"/>
            <a:r>
              <a:rPr lang="en-US" sz="900" b="1" dirty="0">
                <a:solidFill>
                  <a:srgbClr val="FFC000"/>
                </a:solidFill>
              </a:rPr>
              <a:t>Wireless controller </a:t>
            </a:r>
            <a:r>
              <a:rPr lang="en-US" sz="900" dirty="0"/>
              <a:t>(such as wireless USB host or hub) (0xE0) </a:t>
            </a:r>
          </a:p>
          <a:p>
            <a:r>
              <a:rPr lang="en-US" sz="1100" dirty="0" smtClean="0"/>
              <a:t>3D printing</a:t>
            </a:r>
          </a:p>
        </p:txBody>
      </p:sp>
    </p:spTree>
    <p:extLst>
      <p:ext uri="{BB962C8B-B14F-4D97-AF65-F5344CB8AC3E}">
        <p14:creationId xmlns:p14="http://schemas.microsoft.com/office/powerpoint/2010/main" val="131053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Hardware APIs are simple to use</a:t>
            </a:r>
          </a:p>
          <a:p>
            <a:r>
              <a:rPr lang="en-US" dirty="0" smtClean="0"/>
              <a:t>Commonality amongst different device types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42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http://www.brianpeek.com/</a:t>
            </a:r>
          </a:p>
          <a:p>
            <a:r>
              <a:rPr lang="en-US" dirty="0" smtClean="0"/>
              <a:t>Documentation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http://bit.ly/win81devices</a:t>
            </a:r>
            <a:endParaRPr lang="en-US" dirty="0"/>
          </a:p>
          <a:p>
            <a:r>
              <a:rPr lang="en-US" dirty="0" smtClean="0"/>
              <a:t>LEGO EV3 API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http://legoev3.codeplex.com/</a:t>
            </a:r>
          </a:p>
          <a:p>
            <a:r>
              <a:rPr lang="en-US" dirty="0" err="1" smtClean="0"/>
              <a:t>Sphero</a:t>
            </a:r>
            <a:endParaRPr lang="en-US" dirty="0" smtClean="0"/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http://www.gosphero.com/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http://bit.ly/spherosdk</a:t>
            </a:r>
          </a:p>
        </p:txBody>
      </p:sp>
    </p:spTree>
    <p:extLst>
      <p:ext uri="{BB962C8B-B14F-4D97-AF65-F5344CB8AC3E}">
        <p14:creationId xmlns:p14="http://schemas.microsoft.com/office/powerpoint/2010/main" val="163427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Point of Sale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8.1 includes support for Magnetic Stripe Readers and Barcode Scanners</a:t>
            </a:r>
          </a:p>
          <a:p>
            <a:r>
              <a:rPr lang="en-US" dirty="0" smtClean="0"/>
              <a:t>Uses manufacturer-neutral API</a:t>
            </a:r>
          </a:p>
          <a:p>
            <a:r>
              <a:rPr lang="en-US" dirty="0" smtClean="0"/>
              <a:t>Similar to the Unified Point of Service (UPOS) spec</a:t>
            </a:r>
          </a:p>
          <a:p>
            <a:r>
              <a:rPr lang="en-US" dirty="0" smtClean="0"/>
              <a:t>Devices must install as HID devices</a:t>
            </a:r>
          </a:p>
        </p:txBody>
      </p:sp>
    </p:spTree>
    <p:extLst>
      <p:ext uri="{BB962C8B-B14F-4D97-AF65-F5344CB8AC3E}">
        <p14:creationId xmlns:p14="http://schemas.microsoft.com/office/powerpoint/2010/main" val="140927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Stripe Reader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Get the default (or specific) reader</a:t>
            </a: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MagneticStripeReader.GetDefaultAsync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 smtClean="0"/>
              <a:t>Claim the reader for exclusive use by your application instance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claimedReader.ClaimReaderAsync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 smtClean="0"/>
              <a:t>Enable the reader to receive data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claimedReader.EnableAsync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 smtClean="0"/>
              <a:t>Hook up event(s) to receive data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AamvaCardDataReceived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BankCardDataReceived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VendorSpecificDataReceived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smtClean="0"/>
              <a:t>Good idea…</a:t>
            </a:r>
          </a:p>
          <a:p>
            <a:pPr lvl="1"/>
            <a:r>
              <a:rPr lang="en-US" dirty="0" smtClean="0"/>
              <a:t>Hook the 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ReleaseDeviceRequested</a:t>
            </a:r>
            <a:r>
              <a:rPr lang="en-US" dirty="0" smtClean="0"/>
              <a:t> event and call 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RetainDevice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r>
              <a:rPr lang="en-US" dirty="0" smtClean="0"/>
              <a:t> to ensure another application doesn’t steal the reader away from your app</a:t>
            </a:r>
          </a:p>
          <a:p>
            <a:pPr lvl="1"/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05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Magnetic Stripe Reader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00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Barcode Scanner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smtClean="0"/>
              <a:t>Get the default (or specific) reader</a:t>
            </a: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BarcodeScanner.GetDefaultAsync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 smtClean="0"/>
              <a:t>Claim the reader for exclusive use by your application instance</a:t>
            </a: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claimedScanner.ClaimScannerAsync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 smtClean="0"/>
              <a:t>Enable the reader to receive data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claimedScanner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.EnableAsync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 smtClean="0"/>
              <a:t>Hook up event(s) to receive data</a:t>
            </a: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DataReceived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ImagePreviewReceived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TriggerPressed</a:t>
            </a:r>
            <a:endParaRPr lang="en-US" b="1" dirty="0" smtClean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TriggerReleased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smtClean="0"/>
              <a:t>Good idea…</a:t>
            </a:r>
          </a:p>
          <a:p>
            <a:pPr lvl="1"/>
            <a:r>
              <a:rPr lang="en-US" dirty="0" smtClean="0"/>
              <a:t>Hook the 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ReleaseDeviceRequested</a:t>
            </a:r>
            <a:r>
              <a:rPr lang="en-US" dirty="0" smtClean="0"/>
              <a:t> event and call 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RetainDevice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r>
              <a:rPr lang="en-US" dirty="0" smtClean="0"/>
              <a:t> to ensure another application doesn’t steal the reader away from your app</a:t>
            </a:r>
          </a:p>
          <a:p>
            <a:pPr lvl="1"/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27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Barcode Scanner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36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Scan from a flatbed, feeder, or other types of scanners</a:t>
            </a:r>
          </a:p>
          <a:p>
            <a:r>
              <a:rPr lang="en-US" dirty="0" smtClean="0"/>
              <a:t>Uses the standard Device Access API</a:t>
            </a:r>
          </a:p>
          <a:p>
            <a:pPr lvl="1"/>
            <a:r>
              <a:rPr lang="en-US" dirty="0"/>
              <a:t>Uses the existing WIA API under the hood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64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Scanners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Find a scanner</a:t>
            </a:r>
          </a:p>
          <a:p>
            <a:pPr lvl="1"/>
            <a:r>
              <a:rPr lang="en-US" dirty="0" smtClean="0"/>
              <a:t>Either use </a:t>
            </a:r>
            <a:r>
              <a:rPr lang="en-US" b="1" dirty="0" err="1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DeviceInformation.CreateWatcher</a:t>
            </a:r>
            <a:r>
              <a:rPr lang="en-US" b="1" dirty="0" smtClean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dirty="0" smtClean="0"/>
              <a:t>(dynamic) or 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DeviceInformation.FindAllAsync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dirty="0" smtClean="0"/>
              <a:t>(static)</a:t>
            </a:r>
          </a:p>
          <a:p>
            <a:r>
              <a:rPr lang="en-US" dirty="0" smtClean="0"/>
              <a:t>Get an </a:t>
            </a:r>
            <a:r>
              <a:rPr lang="en-US" dirty="0" err="1" smtClean="0"/>
              <a:t>ImageScanner</a:t>
            </a:r>
            <a:r>
              <a:rPr lang="en-US" dirty="0" smtClean="0"/>
              <a:t> object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ImageScanner.FromIdAsync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deviceId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r>
              <a:rPr lang="en-US" dirty="0" smtClean="0"/>
              <a:t>Configure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scanner.FeederConfiguration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scanner.FlatbedConfiguration</a:t>
            </a:r>
            <a:endParaRPr lang="en-US" b="1" dirty="0">
              <a:solidFill>
                <a:srgbClr val="FFC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smtClean="0"/>
              <a:t>Preview (optional)</a:t>
            </a:r>
            <a:endParaRPr lang="en-US" dirty="0"/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scanner.ScanPreviewToStreamAsync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dirty="0" smtClean="0"/>
              <a:t>Scan</a:t>
            </a:r>
          </a:p>
          <a:p>
            <a:pPr lvl="1"/>
            <a:r>
              <a:rPr lang="en-US" b="1" dirty="0" err="1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scanner.ScanFilesToFolderAsync</a:t>
            </a:r>
            <a:r>
              <a:rPr lang="en-US" b="1" dirty="0">
                <a:solidFill>
                  <a:srgbClr val="FFC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383870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Live! 360 DEV Las Vegas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1296</Words>
  <Application>Microsoft Office PowerPoint</Application>
  <PresentationFormat>On-screen Show (16:9)</PresentationFormat>
  <Paragraphs>262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Consolas</vt:lpstr>
      <vt:lpstr>Times New Roman</vt:lpstr>
      <vt:lpstr>Wingdings</vt:lpstr>
      <vt:lpstr>Live! 360 DEV Las Vegas 2014</vt:lpstr>
      <vt:lpstr>PowerPoint Presentation</vt:lpstr>
      <vt:lpstr>Agenda</vt:lpstr>
      <vt:lpstr>Point of Sale</vt:lpstr>
      <vt:lpstr>Magnetic Stripe Reader</vt:lpstr>
      <vt:lpstr>Example</vt:lpstr>
      <vt:lpstr>Barcode Scanner</vt:lpstr>
      <vt:lpstr>Example</vt:lpstr>
      <vt:lpstr>Scanners</vt:lpstr>
      <vt:lpstr>Scanners</vt:lpstr>
      <vt:lpstr>Example</vt:lpstr>
      <vt:lpstr>Human Interface Devices (HID)</vt:lpstr>
      <vt:lpstr>Blocked HID Usage Pages</vt:lpstr>
      <vt:lpstr>Using a HID Device</vt:lpstr>
      <vt:lpstr>HID Application Manifest Changes</vt:lpstr>
      <vt:lpstr>Example</vt:lpstr>
      <vt:lpstr>Bluetooth</vt:lpstr>
      <vt:lpstr>Using an RFCOMM Device</vt:lpstr>
      <vt:lpstr>RFCOMM Application Manifest Changes</vt:lpstr>
      <vt:lpstr>Supported RFCOMM Services</vt:lpstr>
      <vt:lpstr>Supported GATT Services</vt:lpstr>
      <vt:lpstr>Example</vt:lpstr>
      <vt:lpstr>And more…</vt:lpstr>
      <vt:lpstr>Conclusion</vt:lpstr>
      <vt:lpstr>Resources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2014-02-10T18:19:53Z</dcterms:created>
  <dcterms:modified xsi:type="dcterms:W3CDTF">2014-02-10T18:20:00Z</dcterms:modified>
</cp:coreProperties>
</file>