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8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85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6" r:id="rId24"/>
    <p:sldId id="281" r:id="rId25"/>
    <p:sldId id="282" r:id="rId26"/>
    <p:sldId id="283" r:id="rId2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60" autoAdjust="0"/>
  </p:normalViewPr>
  <p:slideViewPr>
    <p:cSldViewPr>
      <p:cViewPr varScale="1">
        <p:scale>
          <a:sx n="87" d="100"/>
          <a:sy n="87" d="100"/>
        </p:scale>
        <p:origin x="684" y="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9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57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z="1300" b="1" dirty="0" smtClean="0">
                <a:latin typeface="Arial" pitchFamily="34" charset="0"/>
                <a:cs typeface="Arial" pitchFamily="34" charset="0"/>
              </a:rPr>
              <a:t>Visual Studio Live! Las Vegas 2015</a:t>
            </a:r>
            <a:endParaRPr lang="en-US" sz="13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5626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4436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A2ECFD-0169-4599-A79A-8C44AB4A932C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326DE0-BACA-4EA0-B73F-CC7DC1D7F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638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3950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1233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8202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415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0225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5236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9579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0440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5033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6618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0062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20446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2533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90485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0449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5838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0095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353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2495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Tx/>
              <a:buChar char="-"/>
            </a:pPr>
            <a:r>
              <a:rPr lang="en-US" dirty="0" smtClean="0"/>
              <a:t>Bastion</a:t>
            </a:r>
          </a:p>
          <a:p>
            <a:pPr marL="174708" indent="-174708">
              <a:buFontTx/>
              <a:buChar char="-"/>
            </a:pPr>
            <a:r>
              <a:rPr lang="en-US" dirty="0" smtClean="0"/>
              <a:t>Skulls of the Shogun</a:t>
            </a:r>
          </a:p>
          <a:p>
            <a:pPr marL="174708" indent="-174708">
              <a:buFontTx/>
              <a:buChar char="-"/>
            </a:pPr>
            <a:r>
              <a:rPr lang="en-US" dirty="0" smtClean="0"/>
              <a:t>Fez</a:t>
            </a:r>
          </a:p>
          <a:p>
            <a:pPr marL="174708" indent="-174708">
              <a:buFontTx/>
              <a:buChar char="-"/>
            </a:pPr>
            <a:r>
              <a:rPr lang="en-US" dirty="0" err="1" smtClean="0"/>
              <a:t>Towerfall</a:t>
            </a:r>
            <a:r>
              <a:rPr lang="en-US" baseline="0" dirty="0" smtClean="0"/>
              <a:t> Ascension</a:t>
            </a:r>
          </a:p>
          <a:p>
            <a:pPr marL="174708" indent="-174708">
              <a:buFontTx/>
              <a:buChar char="-"/>
            </a:pPr>
            <a:r>
              <a:rPr lang="en-US" baseline="0" dirty="0" smtClean="0"/>
              <a:t>Escape Goat 2</a:t>
            </a:r>
          </a:p>
          <a:p>
            <a:pPr marL="174708" indent="-174708">
              <a:buFontTx/>
              <a:buChar char="-"/>
            </a:pPr>
            <a:r>
              <a:rPr lang="en-US" baseline="0" dirty="0" smtClean="0"/>
              <a:t>Dust: An Elysian Tale</a:t>
            </a:r>
          </a:p>
          <a:p>
            <a:pPr marL="174708" indent="-174708">
              <a:buFontTx/>
              <a:buChar char="-"/>
            </a:pPr>
            <a:r>
              <a:rPr lang="en-US" baseline="0" smtClean="0"/>
              <a:t>Transistor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6212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5837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5160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62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Visual Studio Live! Redmond 20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8801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9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378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Visual Studio Live! Washington, D.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055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6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797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107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325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376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358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04788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006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675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51E94-D08C-431E-88FC-7EB62E529A19}" type="datetimeFigureOut">
              <a:rPr lang="en-US" smtClean="0"/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26416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Brian\OneDrive\Documents\Sessions\VSLive\Videos\Unreal%20Engine%204%20-%20GDC%202015%20Features%20Demo%20Trailer.mp4" TargetMode="External"/><Relationship Id="rId1" Type="http://schemas.microsoft.com/office/2007/relationships/media" Target="file:///C:\Users\Brian\OneDrive\Documents\Sessions\VSLive\Videos\Unreal%20Engine%204%20-%20GDC%202015%20Features%20Demo%20Trailer.mp4" TargetMode="External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Brian\OneDrive\Documents\Sessions\VSLive\Videos\CRYENGINE%20Licensee%20Trailer%20&#8211;%20GDC%202015.mp4" TargetMode="External"/><Relationship Id="rId1" Type="http://schemas.microsoft.com/office/2007/relationships/media" Target="file:///C:\Users\Brian\OneDrive\Documents\Sessions\VSLive\Videos\CRYENGINE%20Licensee%20Trailer%20&#8211;%20GDC%202015.mp4" TargetMode="Externa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Brian\OneDrive\Documents\Sessions\VSLive\Videos\CRYENGINE%20Free%20SDK%20Showcase%20Trailer%20-%20GDC%202014.mp4" TargetMode="External"/><Relationship Id="rId1" Type="http://schemas.microsoft.com/office/2007/relationships/media" Target="file:///C:\Users\Brian\OneDrive\Documents\Sessions\VSLive\Videos\CRYENGINE%20Free%20SDK%20Showcase%20Trailer%20-%20GDC%202014.mp4" TargetMode="External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Brian\OneDrive\Documents\Sessions\VSLive\Videos\Unity%205%20Highlight%20Reel%20GDC%202015.mp4" TargetMode="External"/><Relationship Id="rId1" Type="http://schemas.microsoft.com/office/2007/relationships/media" Target="file:///C:\Users\Brian\OneDrive\Documents\Sessions\VSLive\Videos\Unity%205%20Highlight%20Reel%20GDC%202015.mp4" TargetMode="External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xbox.com/id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Brian\OneDrive\Documents\Sessions\VSLive\Videos\This%20Is%20MonoGame%202014.mp4" TargetMode="External"/><Relationship Id="rId1" Type="http://schemas.microsoft.com/office/2007/relationships/media" Target="file:///C:\Users\Brian\OneDrive\Documents\Sessions\VSLive\Videos\This%20Is%20MonoGame%202014.mp4" TargetMode="External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762000" y="1807944"/>
            <a:ext cx="7343775" cy="979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92100"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b" anchorCtr="0" compatLnSpc="1">
            <a:prstTxWarp prst="textNoShape">
              <a:avLst/>
            </a:prstTxWarp>
          </a:bodyPr>
          <a:lstStyle>
            <a:lvl1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2pPr>
            <a:lvl3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3pPr>
            <a:lvl4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4pPr>
            <a:lvl5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5pPr>
            <a:lvl6pPr marL="4572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6pPr>
            <a:lvl7pPr marL="9144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7pPr>
            <a:lvl8pPr marL="13716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8pPr>
            <a:lvl9pPr marL="18288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9pPr>
          </a:lstStyle>
          <a:p>
            <a:pPr algn="r">
              <a:defRPr/>
            </a:pPr>
            <a:r>
              <a:rPr lang="en-US" sz="4000" b="1" dirty="0" smtClean="0">
                <a:solidFill>
                  <a:srgbClr val="FFFF00"/>
                </a:solidFill>
              </a:rPr>
              <a:t>Games Development with Unity and Other Frameworks for Windows and Windows Phone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4022725" y="2831881"/>
            <a:ext cx="3987800" cy="1001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5923" tIns="42962" rIns="85923" bIns="42962"/>
          <a:lstStyle/>
          <a:p>
            <a:pPr algn="r" eaLnBrk="1" hangingPunct="1"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Brian Peek</a:t>
            </a:r>
            <a:endParaRPr lang="en-US" b="1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+mn-cs"/>
            </a:endParaRPr>
          </a:p>
          <a:p>
            <a:pPr algn="r" eaLnBrk="1" hangingPunct="1">
              <a:defRPr/>
            </a:pPr>
            <a:r>
              <a:rPr lang="en-US" sz="1600" b="1" dirty="0" smtClean="0">
                <a:solidFill>
                  <a:srgbClr val="FFFF00"/>
                </a:solidFill>
                <a:latin typeface="Arial" charset="0"/>
              </a:rPr>
              <a:t>Microsoft</a:t>
            </a:r>
          </a:p>
          <a:p>
            <a:pPr algn="r" eaLnBrk="1" hangingPunct="1">
              <a:defRPr/>
            </a:pPr>
            <a:r>
              <a:rPr lang="en-US" sz="1600" b="1" dirty="0" smtClean="0">
                <a:solidFill>
                  <a:srgbClr val="FFFF00"/>
                </a:solidFill>
                <a:latin typeface="Arial" charset="0"/>
              </a:rPr>
              <a:t>@BrianPeek</a:t>
            </a:r>
          </a:p>
          <a:p>
            <a:pPr algn="r" eaLnBrk="1" hangingPunct="1">
              <a:defRPr/>
            </a:pPr>
            <a:r>
              <a:rPr lang="en-US" sz="1600" b="1" smtClean="0">
                <a:solidFill>
                  <a:srgbClr val="FFFF00"/>
                </a:solidFill>
                <a:latin typeface="Arial" charset="0"/>
              </a:rPr>
              <a:t>brpeek@microsoft.com</a:t>
            </a:r>
            <a:endParaRPr lang="en-US" sz="1600" b="1" dirty="0">
              <a:solidFill>
                <a:srgbClr val="FFFF00"/>
              </a:solidFill>
              <a:latin typeface="Arial" charset="0"/>
            </a:endParaRPr>
          </a:p>
          <a:p>
            <a:pPr eaLnBrk="1" hangingPunct="1">
              <a:defRPr/>
            </a:pPr>
            <a:endParaRPr lang="en-US" sz="1200" b="1" dirty="0">
              <a:solidFill>
                <a:srgbClr val="FFCC00"/>
              </a:solidFill>
              <a:latin typeface="Arial" charset="0"/>
              <a:cs typeface="+mn-cs"/>
            </a:endParaRPr>
          </a:p>
          <a:p>
            <a:pPr eaLnBrk="1" hangingPunct="1">
              <a:defRPr/>
            </a:pPr>
            <a:endParaRPr lang="en-US" sz="1050" dirty="0">
              <a:latin typeface="Times New Roman" pitchFamily="28" charset="0"/>
              <a:cs typeface="+mn-cs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5647311" y="3982819"/>
            <a:ext cx="236321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9pPr>
          </a:lstStyle>
          <a:p>
            <a:pPr algn="r"/>
            <a:r>
              <a:rPr lang="en-US" sz="2000" dirty="0">
                <a:latin typeface="Arial" charset="0"/>
              </a:rPr>
              <a:t>Level: </a:t>
            </a:r>
            <a:r>
              <a:rPr lang="en-US" sz="2000" dirty="0">
                <a:solidFill>
                  <a:srgbClr val="FFFF00"/>
                </a:solidFill>
                <a:latin typeface="Arial" charset="0"/>
              </a:rPr>
              <a:t>Intermediate</a:t>
            </a:r>
          </a:p>
          <a:p>
            <a:pPr algn="r"/>
            <a:endParaRPr lang="en-US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188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Low-level wrapper over audio/video/input, high-level wrapper for 2D and 3D animation</a:t>
            </a:r>
          </a:p>
          <a:p>
            <a:r>
              <a:rPr lang="en-US" dirty="0" smtClean="0"/>
              <a:t>Language: C++</a:t>
            </a:r>
          </a:p>
          <a:p>
            <a:r>
              <a:rPr lang="en-US" dirty="0" smtClean="0"/>
              <a:t>Price: Free (Plus/Pro licenses available at a cost)</a:t>
            </a:r>
          </a:p>
          <a:p>
            <a:r>
              <a:rPr lang="en-US" dirty="0" smtClean="0"/>
              <a:t>Platforms</a:t>
            </a:r>
          </a:p>
          <a:p>
            <a:pPr lvl="1"/>
            <a:r>
              <a:rPr lang="en-US" dirty="0" smtClean="0"/>
              <a:t>Windows Desktop/Phone/Store</a:t>
            </a:r>
          </a:p>
          <a:p>
            <a:pPr lvl="1"/>
            <a:r>
              <a:rPr lang="en-US" dirty="0" smtClean="0"/>
              <a:t>iOS</a:t>
            </a:r>
          </a:p>
          <a:p>
            <a:pPr lvl="1"/>
            <a:r>
              <a:rPr lang="en-US" dirty="0" smtClean="0"/>
              <a:t>Android</a:t>
            </a:r>
          </a:p>
          <a:p>
            <a:pPr lvl="1"/>
            <a:r>
              <a:rPr lang="en-US" dirty="0" smtClean="0"/>
              <a:t>Blackberry</a:t>
            </a:r>
          </a:p>
          <a:p>
            <a:pPr lvl="1"/>
            <a:r>
              <a:rPr lang="en-US" dirty="0" smtClean="0"/>
              <a:t>Mac</a:t>
            </a:r>
          </a:p>
          <a:p>
            <a:pPr lvl="1"/>
            <a:r>
              <a:rPr lang="en-US" dirty="0" err="1" smtClean="0"/>
              <a:t>Tizen</a:t>
            </a:r>
            <a:endParaRPr lang="en-US" dirty="0" smtClean="0"/>
          </a:p>
          <a:p>
            <a:pPr lvl="1"/>
            <a:r>
              <a:rPr lang="en-US" dirty="0" smtClean="0"/>
              <a:t>LG TV</a:t>
            </a:r>
          </a:p>
          <a:p>
            <a:pPr lvl="1"/>
            <a:r>
              <a:rPr lang="en-US" dirty="0" smtClean="0"/>
              <a:t>Roku</a:t>
            </a:r>
          </a:p>
          <a:p>
            <a:pPr lvl="1"/>
            <a:endParaRPr lang="en-US" dirty="0" smtClean="0"/>
          </a:p>
        </p:txBody>
      </p:sp>
      <p:pic>
        <p:nvPicPr>
          <p:cNvPr id="3074" name="Picture 2" descr="Hom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5975" y="158355"/>
            <a:ext cx="4972050" cy="952500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4" name="Rectangle 3"/>
          <p:cNvSpPr/>
          <p:nvPr/>
        </p:nvSpPr>
        <p:spPr>
          <a:xfrm>
            <a:off x="0" y="4774168"/>
            <a:ext cx="40924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http://</a:t>
            </a:r>
            <a:r>
              <a:rPr lang="en-US" b="1" dirty="0">
                <a:solidFill>
                  <a:srgbClr val="0070C0"/>
                </a:solidFill>
              </a:rPr>
              <a:t>www.madewithmarmalade.com/</a:t>
            </a:r>
          </a:p>
        </p:txBody>
      </p:sp>
    </p:spTree>
    <p:extLst>
      <p:ext uri="{BB962C8B-B14F-4D97-AF65-F5344CB8AC3E}">
        <p14:creationId xmlns:p14="http://schemas.microsoft.com/office/powerpoint/2010/main" val="1438242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76350"/>
            <a:ext cx="8229600" cy="3577828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Exists in several versions</a:t>
            </a:r>
          </a:p>
          <a:p>
            <a:pPr lvl="1"/>
            <a:r>
              <a:rPr lang="en-US" dirty="0" smtClean="0"/>
              <a:t>Cocos2d-x, Cocos2d-XNA, Cocos2d-htm5, and more</a:t>
            </a:r>
          </a:p>
          <a:p>
            <a:r>
              <a:rPr lang="en-US" dirty="0" smtClean="0"/>
              <a:t>Provides a nice framework for the basics as well as support for building GUIs, physics, scripting languages, editors, etc.</a:t>
            </a:r>
          </a:p>
          <a:p>
            <a:r>
              <a:rPr lang="en-US" dirty="0" smtClean="0"/>
              <a:t>Language: C++, JavaScript, C#/XNA</a:t>
            </a:r>
          </a:p>
          <a:p>
            <a:r>
              <a:rPr lang="en-US" dirty="0" smtClean="0"/>
              <a:t>Price: Free</a:t>
            </a:r>
          </a:p>
          <a:p>
            <a:r>
              <a:rPr lang="en-US" dirty="0" smtClean="0"/>
              <a:t>Platforms</a:t>
            </a:r>
          </a:p>
          <a:p>
            <a:pPr lvl="1"/>
            <a:r>
              <a:rPr lang="en-US" dirty="0"/>
              <a:t>Windows Desktop/Phone/Store</a:t>
            </a:r>
          </a:p>
          <a:p>
            <a:pPr lvl="1"/>
            <a:r>
              <a:rPr lang="en-US" dirty="0" smtClean="0"/>
              <a:t>iOS</a:t>
            </a:r>
          </a:p>
          <a:p>
            <a:pPr lvl="1"/>
            <a:r>
              <a:rPr lang="en-US" dirty="0" smtClean="0"/>
              <a:t>Android</a:t>
            </a:r>
          </a:p>
          <a:p>
            <a:pPr lvl="1"/>
            <a:r>
              <a:rPr lang="en-US" dirty="0" smtClean="0"/>
              <a:t>OS X</a:t>
            </a:r>
          </a:p>
          <a:p>
            <a:r>
              <a:rPr lang="en-US" dirty="0" smtClean="0"/>
              <a:t>Cocos2d has been ported to a variety of other frameworks, including XNA/MonoGame</a:t>
            </a:r>
          </a:p>
        </p:txBody>
      </p:sp>
      <p:pic>
        <p:nvPicPr>
          <p:cNvPr id="4102" name="Picture 6" descr="Products-ico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0711" y="42846"/>
            <a:ext cx="1630301" cy="1464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0" y="4774168"/>
            <a:ext cx="28382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http://www.cocos2d-x.org/</a:t>
            </a:r>
          </a:p>
        </p:txBody>
      </p:sp>
    </p:spTree>
    <p:extLst>
      <p:ext uri="{BB962C8B-B14F-4D97-AF65-F5344CB8AC3E}">
        <p14:creationId xmlns:p14="http://schemas.microsoft.com/office/powerpoint/2010/main" val="1943007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2237" y="285750"/>
            <a:ext cx="3819525" cy="58102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Nice set of APIs for audio, graphics (2D), input, networking, physics, etc.</a:t>
            </a:r>
          </a:p>
          <a:p>
            <a:r>
              <a:rPr lang="en-US" dirty="0" smtClean="0"/>
              <a:t>Language</a:t>
            </a:r>
            <a:r>
              <a:rPr lang="en-US" dirty="0"/>
              <a:t>: </a:t>
            </a:r>
            <a:r>
              <a:rPr lang="en-US" dirty="0" err="1" smtClean="0"/>
              <a:t>Lua</a:t>
            </a:r>
            <a:endParaRPr lang="en-US" dirty="0"/>
          </a:p>
          <a:p>
            <a:r>
              <a:rPr lang="en-US" dirty="0"/>
              <a:t>Price: </a:t>
            </a:r>
            <a:r>
              <a:rPr lang="en-US" dirty="0" smtClean="0"/>
              <a:t>Free (if you need to call native libs/APIs, Small Business $79/mo, Enterprise $199/mo)</a:t>
            </a:r>
          </a:p>
          <a:p>
            <a:r>
              <a:rPr lang="en-US" dirty="0" smtClean="0"/>
              <a:t>Platforms</a:t>
            </a:r>
            <a:endParaRPr lang="en-US" dirty="0"/>
          </a:p>
          <a:p>
            <a:pPr lvl="1"/>
            <a:r>
              <a:rPr lang="en-US" dirty="0"/>
              <a:t>Windows </a:t>
            </a:r>
            <a:r>
              <a:rPr lang="en-US" dirty="0" smtClean="0"/>
              <a:t>Phone/Store</a:t>
            </a:r>
            <a:endParaRPr lang="en-US" dirty="0"/>
          </a:p>
          <a:p>
            <a:pPr lvl="1"/>
            <a:r>
              <a:rPr lang="en-US" dirty="0"/>
              <a:t>iOS</a:t>
            </a:r>
          </a:p>
          <a:p>
            <a:pPr lvl="1"/>
            <a:r>
              <a:rPr lang="en-US" dirty="0"/>
              <a:t>Android</a:t>
            </a:r>
          </a:p>
          <a:p>
            <a:pPr lvl="1"/>
            <a:r>
              <a:rPr lang="en-US" dirty="0" smtClean="0"/>
              <a:t>Kindle</a:t>
            </a:r>
            <a:endParaRPr lang="en-US" dirty="0"/>
          </a:p>
          <a:p>
            <a:pPr lvl="1"/>
            <a:r>
              <a:rPr lang="en-US" dirty="0" smtClean="0"/>
              <a:t>OS X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4774168"/>
            <a:ext cx="45397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http://coronalabs.com/products/corona-sdk/</a:t>
            </a:r>
          </a:p>
        </p:txBody>
      </p:sp>
    </p:spTree>
    <p:extLst>
      <p:ext uri="{BB962C8B-B14F-4D97-AF65-F5344CB8AC3E}">
        <p14:creationId xmlns:p14="http://schemas.microsoft.com/office/powerpoint/2010/main" val="26344775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Engines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Full-on game design and development environment</a:t>
            </a:r>
          </a:p>
          <a:p>
            <a:r>
              <a:rPr lang="en-US" dirty="0" smtClean="0"/>
              <a:t>Visual editor/designer + code</a:t>
            </a:r>
          </a:p>
          <a:p>
            <a:r>
              <a:rPr lang="en-US" dirty="0" smtClean="0"/>
              <a:t>Rapid prototyping and creation</a:t>
            </a:r>
          </a:p>
        </p:txBody>
      </p:sp>
    </p:spTree>
    <p:extLst>
      <p:ext uri="{BB962C8B-B14F-4D97-AF65-F5344CB8AC3E}">
        <p14:creationId xmlns:p14="http://schemas.microsoft.com/office/powerpoint/2010/main" val="2584987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4</a:t>
            </a:r>
            <a:r>
              <a:rPr lang="en-US" baseline="30000" dirty="0" smtClean="0"/>
              <a:t>th</a:t>
            </a:r>
            <a:r>
              <a:rPr lang="en-US" dirty="0" smtClean="0"/>
              <a:t> iteration of the engine from Epic, now easily usable by the general public to build games</a:t>
            </a:r>
          </a:p>
          <a:p>
            <a:r>
              <a:rPr lang="en-US" dirty="0" smtClean="0"/>
              <a:t>Language: C++</a:t>
            </a:r>
          </a:p>
          <a:p>
            <a:r>
              <a:rPr lang="en-US" dirty="0" smtClean="0"/>
              <a:t>Price: Free to use, </a:t>
            </a:r>
            <a:r>
              <a:rPr lang="en-US" baseline="0" dirty="0" smtClean="0"/>
              <a:t>5% of </a:t>
            </a:r>
            <a:br>
              <a:rPr lang="en-US" baseline="0" dirty="0" smtClean="0"/>
            </a:br>
            <a:r>
              <a:rPr lang="en-US" baseline="0" dirty="0" smtClean="0"/>
              <a:t>gross </a:t>
            </a:r>
            <a:r>
              <a:rPr lang="en-US" dirty="0" smtClean="0"/>
              <a:t>revenue after first $3000</a:t>
            </a:r>
            <a:endParaRPr lang="en-US" baseline="0" dirty="0" smtClean="0"/>
          </a:p>
          <a:p>
            <a:r>
              <a:rPr lang="en-US" dirty="0" smtClean="0"/>
              <a:t>Platforms</a:t>
            </a:r>
          </a:p>
          <a:p>
            <a:pPr lvl="1"/>
            <a:r>
              <a:rPr lang="en-US" dirty="0" smtClean="0"/>
              <a:t>Windows Desktop</a:t>
            </a:r>
          </a:p>
          <a:p>
            <a:pPr lvl="1"/>
            <a:r>
              <a:rPr lang="en-US" dirty="0" smtClean="0"/>
              <a:t>iOS</a:t>
            </a:r>
          </a:p>
          <a:p>
            <a:pPr lvl="1"/>
            <a:r>
              <a:rPr lang="en-US" dirty="0" smtClean="0"/>
              <a:t>Android</a:t>
            </a:r>
          </a:p>
          <a:p>
            <a:pPr lvl="1"/>
            <a:r>
              <a:rPr lang="en-US" dirty="0" smtClean="0"/>
              <a:t>OS X</a:t>
            </a:r>
          </a:p>
          <a:p>
            <a:pPr lvl="1"/>
            <a:r>
              <a:rPr lang="en-US" dirty="0" smtClean="0"/>
              <a:t>Xbox One</a:t>
            </a:r>
          </a:p>
          <a:p>
            <a:pPr lvl="1"/>
            <a:r>
              <a:rPr lang="en-US" dirty="0" smtClean="0"/>
              <a:t>PlayStation 4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6369" y="310755"/>
            <a:ext cx="1971261" cy="6477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502" y="4759386"/>
            <a:ext cx="33253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https://www.unrealengine.com/</a:t>
            </a:r>
          </a:p>
        </p:txBody>
      </p:sp>
      <p:pic>
        <p:nvPicPr>
          <p:cNvPr id="1026" name="Picture 2" descr="layout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4748" y="1834776"/>
            <a:ext cx="4890868" cy="2759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7-Point Star 1"/>
          <p:cNvSpPr/>
          <p:nvPr/>
        </p:nvSpPr>
        <p:spPr bwMode="auto">
          <a:xfrm rot="1193172">
            <a:off x="6005688" y="337594"/>
            <a:ext cx="3172856" cy="1557867"/>
          </a:xfrm>
          <a:prstGeom prst="star7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dirty="0" smtClean="0">
                <a:solidFill>
                  <a:srgbClr val="FFFF00"/>
                </a:solidFill>
                <a:latin typeface="+mj-lt"/>
              </a:rPr>
              <a:t>Now with Mono!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+mj-lt"/>
              </a:rPr>
              <a:t>(Xamarin)</a:t>
            </a:r>
          </a:p>
        </p:txBody>
      </p:sp>
    </p:spTree>
    <p:extLst>
      <p:ext uri="{BB962C8B-B14F-4D97-AF65-F5344CB8AC3E}">
        <p14:creationId xmlns:p14="http://schemas.microsoft.com/office/powerpoint/2010/main" val="3491029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Unreal Engine 4 - GDC 2015 Features Demo Trailer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486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5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4</a:t>
            </a:r>
            <a:r>
              <a:rPr lang="en-US" baseline="30000" dirty="0" smtClean="0"/>
              <a:t>th</a:t>
            </a:r>
            <a:r>
              <a:rPr lang="en-US" dirty="0" smtClean="0"/>
              <a:t> generation of </a:t>
            </a:r>
            <a:r>
              <a:rPr lang="en-US" dirty="0" err="1" smtClean="0"/>
              <a:t>Crytek’s</a:t>
            </a:r>
            <a:r>
              <a:rPr lang="en-US" dirty="0" smtClean="0"/>
              <a:t> engine, also available to the general public</a:t>
            </a:r>
          </a:p>
          <a:p>
            <a:r>
              <a:rPr lang="en-US" dirty="0" smtClean="0"/>
              <a:t>Language:</a:t>
            </a:r>
            <a:r>
              <a:rPr lang="en-US" baseline="0" dirty="0" smtClean="0"/>
              <a:t> </a:t>
            </a:r>
            <a:r>
              <a:rPr lang="en-US" dirty="0" smtClean="0"/>
              <a:t>C++, </a:t>
            </a:r>
            <a:r>
              <a:rPr lang="en-US" dirty="0" err="1" smtClean="0"/>
              <a:t>Lua</a:t>
            </a:r>
            <a:endParaRPr lang="en-US" dirty="0" smtClean="0"/>
          </a:p>
          <a:p>
            <a:r>
              <a:rPr lang="en-US" dirty="0" smtClean="0"/>
              <a:t>Price: $9.90/</a:t>
            </a:r>
            <a:r>
              <a:rPr lang="en-US" dirty="0" err="1" smtClean="0"/>
              <a:t>mo</a:t>
            </a:r>
            <a:endParaRPr lang="en-US" dirty="0" smtClean="0"/>
          </a:p>
          <a:p>
            <a:r>
              <a:rPr lang="en-US" dirty="0" smtClean="0"/>
              <a:t>Platforms</a:t>
            </a:r>
          </a:p>
          <a:p>
            <a:pPr lvl="1"/>
            <a:r>
              <a:rPr lang="en-US" dirty="0"/>
              <a:t>Windows Desktop</a:t>
            </a:r>
          </a:p>
          <a:p>
            <a:pPr lvl="1"/>
            <a:r>
              <a:rPr lang="en-US" dirty="0"/>
              <a:t>Android</a:t>
            </a:r>
          </a:p>
          <a:p>
            <a:pPr lvl="1"/>
            <a:r>
              <a:rPr lang="en-US" dirty="0"/>
              <a:t>iOS</a:t>
            </a:r>
          </a:p>
          <a:p>
            <a:pPr lvl="1"/>
            <a:r>
              <a:rPr lang="en-US" dirty="0"/>
              <a:t>Xbox One</a:t>
            </a:r>
          </a:p>
          <a:p>
            <a:pPr lvl="1"/>
            <a:r>
              <a:rPr lang="en-US" dirty="0"/>
              <a:t>PlayStation 4</a:t>
            </a:r>
          </a:p>
          <a:p>
            <a:pPr lvl="1"/>
            <a:r>
              <a:rPr lang="en-US" dirty="0"/>
              <a:t>Wii </a:t>
            </a:r>
            <a:r>
              <a:rPr lang="en-US" dirty="0" smtClean="0"/>
              <a:t>U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0266" y="329805"/>
            <a:ext cx="3183467" cy="609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4761063"/>
            <a:ext cx="23387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http://cryengine.com/</a:t>
            </a:r>
          </a:p>
        </p:txBody>
      </p:sp>
      <p:pic>
        <p:nvPicPr>
          <p:cNvPr id="2050" name="Picture 2" descr="http://docs.cryengine.com/download/attachments/1048817/sandbox_overview.png?version=1&amp;modificationDate=1400144171000&amp;api=v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3164" y="1739152"/>
            <a:ext cx="4741999" cy="2667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7702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RYENGINE Licensee Trailer – GDC 2015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80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7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RYENGINE Showcase Trailer - GDC 201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4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0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2D and 3D game creation for any platform you care about</a:t>
            </a:r>
          </a:p>
          <a:p>
            <a:r>
              <a:rPr lang="en-US" dirty="0" smtClean="0"/>
              <a:t>Easy to use, free to use and distribute games in many cases</a:t>
            </a:r>
          </a:p>
          <a:p>
            <a:r>
              <a:rPr lang="en-US" dirty="0" smtClean="0"/>
              <a:t>Asset Store where you can buy plugins, artwork, code, etc. to aid in building your game</a:t>
            </a:r>
          </a:p>
          <a:p>
            <a:r>
              <a:rPr lang="en-US" dirty="0" smtClean="0"/>
              <a:t>Language: C#</a:t>
            </a:r>
          </a:p>
          <a:p>
            <a:r>
              <a:rPr lang="en-US" dirty="0" smtClean="0"/>
              <a:t>Price</a:t>
            </a:r>
          </a:p>
          <a:p>
            <a:pPr lvl="1"/>
            <a:r>
              <a:rPr lang="en-US" dirty="0" smtClean="0"/>
              <a:t>Personal: Free (royalty-free, all engine features, all platforms)</a:t>
            </a:r>
          </a:p>
          <a:p>
            <a:pPr lvl="1"/>
            <a:r>
              <a:rPr lang="en-US" dirty="0" smtClean="0"/>
              <a:t>Professional: $1500 or $75/mo (+ iOS Pro and Android Pro)</a:t>
            </a:r>
          </a:p>
          <a:p>
            <a:r>
              <a:rPr lang="en-US" dirty="0" smtClean="0"/>
              <a:t>Platforms</a:t>
            </a:r>
          </a:p>
          <a:p>
            <a:pPr lvl="1"/>
            <a:r>
              <a:rPr lang="en-US" dirty="0" smtClean="0"/>
              <a:t>Everything </a:t>
            </a:r>
            <a:r>
              <a:rPr lang="en-US" dirty="0" smtClean="0">
                <a:sym typeface="Wingdings" panose="05000000000000000000" pitchFamily="2" charset="2"/>
              </a:rPr>
              <a:t></a:t>
            </a: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5700" y="238365"/>
            <a:ext cx="1752600" cy="79248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4774168"/>
            <a:ext cx="21487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http://unity3d.com/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9400" y="3797247"/>
            <a:ext cx="5638800" cy="933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879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Options</a:t>
            </a:r>
          </a:p>
          <a:p>
            <a:r>
              <a:rPr lang="en-US" dirty="0" smtClean="0"/>
              <a:t>Examples</a:t>
            </a:r>
          </a:p>
        </p:txBody>
      </p:sp>
    </p:spTree>
    <p:extLst>
      <p:ext uri="{BB962C8B-B14F-4D97-AF65-F5344CB8AC3E}">
        <p14:creationId xmlns:p14="http://schemas.microsoft.com/office/powerpoint/2010/main" val="420216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Unity 5 Highlight Reel GDC 2015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824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19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And</a:t>
            </a:r>
            <a:r>
              <a:rPr lang="en-US" baseline="0" dirty="0" smtClean="0"/>
              <a:t> more…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Scirra</a:t>
            </a:r>
            <a:r>
              <a:rPr lang="en-US" dirty="0" smtClean="0"/>
              <a:t> Construct 2</a:t>
            </a:r>
          </a:p>
          <a:p>
            <a:pPr lvl="1"/>
            <a:r>
              <a:rPr lang="en-US" dirty="0" smtClean="0">
                <a:solidFill>
                  <a:srgbClr val="0070C0"/>
                </a:solidFill>
              </a:rPr>
              <a:t>http://</a:t>
            </a:r>
            <a:r>
              <a:rPr lang="en-US" dirty="0">
                <a:solidFill>
                  <a:srgbClr val="0070C0"/>
                </a:solidFill>
              </a:rPr>
              <a:t>www.scirra.com/</a:t>
            </a:r>
            <a:endParaRPr lang="en-US" dirty="0" smtClean="0">
              <a:solidFill>
                <a:srgbClr val="0070C0"/>
              </a:solidFill>
            </a:endParaRPr>
          </a:p>
          <a:p>
            <a:r>
              <a:rPr lang="en-US" dirty="0" err="1" smtClean="0"/>
              <a:t>GameMaker</a:t>
            </a:r>
            <a:r>
              <a:rPr lang="en-US" dirty="0" smtClean="0"/>
              <a:t>: Studio</a:t>
            </a:r>
          </a:p>
          <a:p>
            <a:pPr lvl="1"/>
            <a:r>
              <a:rPr lang="en-US" dirty="0" smtClean="0">
                <a:solidFill>
                  <a:srgbClr val="0070C0"/>
                </a:solidFill>
              </a:rPr>
              <a:t>http://</a:t>
            </a:r>
            <a:r>
              <a:rPr lang="en-US" dirty="0">
                <a:solidFill>
                  <a:srgbClr val="0070C0"/>
                </a:solidFill>
              </a:rPr>
              <a:t>www.yoyogames.com/studio</a:t>
            </a:r>
            <a:endParaRPr lang="en-US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447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Let’s look at some sample games in MonoGame </a:t>
            </a:r>
            <a:r>
              <a:rPr lang="en-US" smtClean="0"/>
              <a:t>and Unity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9714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ID@Xbox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Apply at </a:t>
            </a:r>
            <a:r>
              <a:rPr lang="en-US" dirty="0" smtClean="0">
                <a:hlinkClick r:id="rId2"/>
              </a:rPr>
              <a:t>http://www.xbox.com/id</a:t>
            </a:r>
            <a:endParaRPr lang="en-US" dirty="0" smtClean="0"/>
          </a:p>
          <a:p>
            <a:r>
              <a:rPr lang="en-US" dirty="0" smtClean="0"/>
              <a:t>Allows qualified </a:t>
            </a:r>
            <a:r>
              <a:rPr lang="en-US" dirty="0" err="1" smtClean="0"/>
              <a:t>devs</a:t>
            </a:r>
            <a:r>
              <a:rPr lang="en-US" dirty="0" smtClean="0"/>
              <a:t> of all sizes to self-publish games on Xbox One and (soon) Windows 10</a:t>
            </a:r>
          </a:p>
          <a:p>
            <a:r>
              <a:rPr lang="en-US" dirty="0" smtClean="0"/>
              <a:t>Free </a:t>
            </a:r>
            <a:r>
              <a:rPr lang="en-US" dirty="0" err="1" smtClean="0"/>
              <a:t>dev</a:t>
            </a:r>
            <a:r>
              <a:rPr lang="en-US" dirty="0" smtClean="0"/>
              <a:t> kits, tools, etc.</a:t>
            </a:r>
          </a:p>
          <a:p>
            <a:r>
              <a:rPr lang="en-US" dirty="0" smtClean="0"/>
              <a:t>Access to Xbox Live, Achievements, Gamerscore, etc.</a:t>
            </a:r>
          </a:p>
          <a:p>
            <a:r>
              <a:rPr lang="en-US" dirty="0" smtClean="0"/>
              <a:t>Typically accepting experienced </a:t>
            </a:r>
            <a:r>
              <a:rPr lang="en-US" dirty="0" err="1" smtClean="0"/>
              <a:t>devs</a:t>
            </a:r>
            <a:r>
              <a:rPr lang="en-US" dirty="0" smtClean="0"/>
              <a:t> with a track record for shipping games on PC</a:t>
            </a:r>
            <a:r>
              <a:rPr lang="en-US" smtClean="0"/>
              <a:t>, mobile or tablet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4284067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Offers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382000" cy="3394472"/>
          </a:xfrm>
        </p:spPr>
        <p:txBody>
          <a:bodyPr/>
          <a:lstStyle/>
          <a:p>
            <a:r>
              <a:rPr lang="en-US" dirty="0"/>
              <a:t>Free licenses, Asset Store vouchers, devices, etc. based on app quality and publishing</a:t>
            </a:r>
            <a:endParaRPr lang="en-US" dirty="0" smtClean="0"/>
          </a:p>
          <a:p>
            <a:pPr lvl="1"/>
            <a:r>
              <a:rPr lang="en-US" dirty="0" smtClean="0"/>
              <a:t>Unity (Ends 3/31/2015)</a:t>
            </a:r>
          </a:p>
          <a:p>
            <a:pPr lvl="2"/>
            <a:r>
              <a:rPr lang="en-US" dirty="0" smtClean="0">
                <a:solidFill>
                  <a:srgbClr val="0070C0"/>
                </a:solidFill>
              </a:rPr>
              <a:t>http</a:t>
            </a:r>
            <a:r>
              <a:rPr lang="en-US" dirty="0">
                <a:solidFill>
                  <a:srgbClr val="0070C0"/>
                </a:solidFill>
              </a:rPr>
              <a:t>://</a:t>
            </a:r>
            <a:r>
              <a:rPr lang="en-US" dirty="0" smtClean="0">
                <a:solidFill>
                  <a:srgbClr val="0070C0"/>
                </a:solidFill>
              </a:rPr>
              <a:t>unity3d.com/pages/windows/offer</a:t>
            </a:r>
          </a:p>
          <a:p>
            <a:pPr lvl="1"/>
            <a:r>
              <a:rPr lang="en-US" dirty="0" smtClean="0"/>
              <a:t>Marmalade</a:t>
            </a:r>
          </a:p>
          <a:p>
            <a:pPr lvl="2"/>
            <a:r>
              <a:rPr lang="en-US" dirty="0">
                <a:solidFill>
                  <a:srgbClr val="0070C0"/>
                </a:solidFill>
              </a:rPr>
              <a:t>https://www.madewithmarmalade.com/offers/windows</a:t>
            </a:r>
          </a:p>
          <a:p>
            <a:pPr lvl="1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344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There are a ton of game development tools available for a ton of platforms</a:t>
            </a:r>
          </a:p>
          <a:p>
            <a:r>
              <a:rPr lang="en-US" dirty="0" smtClean="0"/>
              <a:t>Use the technology/tool/language/etc. that’s right for you and your skill level</a:t>
            </a:r>
          </a:p>
        </p:txBody>
      </p:sp>
    </p:spTree>
    <p:extLst>
      <p:ext uri="{BB962C8B-B14F-4D97-AF65-F5344CB8AC3E}">
        <p14:creationId xmlns:p14="http://schemas.microsoft.com/office/powerpoint/2010/main" val="299181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</a:t>
            </a:r>
          </a:p>
          <a:p>
            <a:pPr lvl="1"/>
            <a:r>
              <a:rPr lang="en-US" dirty="0" smtClean="0">
                <a:solidFill>
                  <a:srgbClr val="0070C0"/>
                </a:solidFill>
              </a:rPr>
              <a:t>brpeek@microsoft.com</a:t>
            </a:r>
          </a:p>
          <a:p>
            <a:pPr lvl="1"/>
            <a:r>
              <a:rPr lang="en-US" dirty="0" smtClean="0">
                <a:solidFill>
                  <a:srgbClr val="0070C0"/>
                </a:solidFill>
              </a:rPr>
              <a:t>http://www.brianpeek.com/</a:t>
            </a:r>
          </a:p>
        </p:txBody>
      </p:sp>
    </p:spTree>
    <p:extLst>
      <p:ext uri="{BB962C8B-B14F-4D97-AF65-F5344CB8AC3E}">
        <p14:creationId xmlns:p14="http://schemas.microsoft.com/office/powerpoint/2010/main" val="4166154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Categories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Frameworks</a:t>
            </a:r>
          </a:p>
          <a:p>
            <a:r>
              <a:rPr lang="en-US" dirty="0" smtClean="0"/>
              <a:t>Middleware</a:t>
            </a:r>
          </a:p>
          <a:p>
            <a:r>
              <a:rPr lang="en-US" dirty="0" smtClean="0"/>
              <a:t>Engine/Editors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1240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Frameworks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Lower-level</a:t>
            </a:r>
            <a:r>
              <a:rPr lang="en-US" baseline="0" dirty="0" smtClean="0"/>
              <a:t> SDKs and APIs</a:t>
            </a:r>
          </a:p>
          <a:p>
            <a:r>
              <a:rPr lang="en-US" baseline="0" dirty="0" smtClean="0"/>
              <a:t>Access to hardware, input, sound, etc., little else in general</a:t>
            </a:r>
          </a:p>
        </p:txBody>
      </p:sp>
    </p:spTree>
    <p:extLst>
      <p:ext uri="{BB962C8B-B14F-4D97-AF65-F5344CB8AC3E}">
        <p14:creationId xmlns:p14="http://schemas.microsoft.com/office/powerpoint/2010/main" val="1825231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Lowest-level</a:t>
            </a:r>
            <a:r>
              <a:rPr lang="en-US" baseline="0" dirty="0" smtClean="0"/>
              <a:t> graphics/sound/input/etc. APIs in Windows</a:t>
            </a:r>
          </a:p>
          <a:p>
            <a:pPr lvl="1"/>
            <a:r>
              <a:rPr lang="en-US" dirty="0" smtClean="0"/>
              <a:t>Can be difficult to use, but you can’t get any closer to the metal than this</a:t>
            </a:r>
            <a:endParaRPr lang="en-US" baseline="0" dirty="0" smtClean="0"/>
          </a:p>
          <a:p>
            <a:r>
              <a:rPr lang="en-US" baseline="0" dirty="0" smtClean="0"/>
              <a:t>Language: C++</a:t>
            </a:r>
          </a:p>
          <a:p>
            <a:pPr lvl="1"/>
            <a:r>
              <a:rPr lang="en-US" dirty="0" smtClean="0"/>
              <a:t>C# with 3</a:t>
            </a:r>
            <a:r>
              <a:rPr lang="en-US" baseline="30000" dirty="0" smtClean="0"/>
              <a:t>rd</a:t>
            </a:r>
            <a:r>
              <a:rPr lang="en-US" dirty="0" smtClean="0"/>
              <a:t> party SharpDX wrapper (</a:t>
            </a:r>
            <a:r>
              <a:rPr lang="en-US" dirty="0" smtClean="0">
                <a:solidFill>
                  <a:srgbClr val="0070C0"/>
                </a:solidFill>
              </a:rPr>
              <a:t>sharpdx.org</a:t>
            </a:r>
            <a:r>
              <a:rPr lang="en-US" dirty="0" smtClean="0"/>
              <a:t>)</a:t>
            </a:r>
          </a:p>
          <a:p>
            <a:pPr lvl="0"/>
            <a:r>
              <a:rPr lang="en-US" dirty="0" smtClean="0"/>
              <a:t>Price: Free</a:t>
            </a:r>
          </a:p>
          <a:p>
            <a:pPr lvl="0"/>
            <a:r>
              <a:rPr lang="en-US" dirty="0" smtClean="0"/>
              <a:t>Platforms</a:t>
            </a:r>
          </a:p>
          <a:p>
            <a:pPr lvl="1"/>
            <a:r>
              <a:rPr lang="en-US" dirty="0" smtClean="0"/>
              <a:t>Windows Desktop/Phone/Store</a:t>
            </a:r>
          </a:p>
          <a:p>
            <a:r>
              <a:rPr lang="en-US" dirty="0" smtClean="0"/>
              <a:t>DirectX </a:t>
            </a:r>
            <a:r>
              <a:rPr lang="en-US" dirty="0"/>
              <a:t>Tool </a:t>
            </a:r>
            <a:r>
              <a:rPr lang="en-US" dirty="0" smtClean="0"/>
              <a:t>Kit</a:t>
            </a:r>
          </a:p>
          <a:p>
            <a:pPr lvl="1"/>
            <a:r>
              <a:rPr lang="en-US" dirty="0" smtClean="0">
                <a:solidFill>
                  <a:srgbClr val="0070C0"/>
                </a:solidFill>
              </a:rPr>
              <a:t>http://</a:t>
            </a:r>
            <a:r>
              <a:rPr lang="en-US" dirty="0">
                <a:solidFill>
                  <a:srgbClr val="0070C0"/>
                </a:solidFill>
              </a:rPr>
              <a:t>directxtk.codeplex.com</a:t>
            </a:r>
            <a:r>
              <a:rPr lang="en-US" dirty="0" smtClean="0">
                <a:solidFill>
                  <a:srgbClr val="0070C0"/>
                </a:solidFill>
              </a:rPr>
              <a:t>/</a:t>
            </a:r>
          </a:p>
          <a:p>
            <a:pPr lvl="1"/>
            <a:r>
              <a:rPr lang="en-US" dirty="0" smtClean="0"/>
              <a:t>Helpers and wrappers to make using DirectX easier from C++</a:t>
            </a:r>
          </a:p>
          <a:p>
            <a:r>
              <a:rPr lang="en-US" dirty="0" smtClean="0"/>
              <a:t>Any framework built for Windows is built on this</a:t>
            </a:r>
          </a:p>
        </p:txBody>
      </p:sp>
      <p:pic>
        <p:nvPicPr>
          <p:cNvPr id="5122" name="Picture 2" descr="Microsoft-DirectX-Logo-wordmark.sv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375" y="144067"/>
            <a:ext cx="2381250" cy="981076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4" name="Rectangle 3"/>
          <p:cNvSpPr/>
          <p:nvPr/>
        </p:nvSpPr>
        <p:spPr>
          <a:xfrm>
            <a:off x="4263" y="4774168"/>
            <a:ext cx="21586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http://bit.ly/DXDocs</a:t>
            </a:r>
          </a:p>
        </p:txBody>
      </p:sp>
    </p:spTree>
    <p:extLst>
      <p:ext uri="{BB962C8B-B14F-4D97-AF65-F5344CB8AC3E}">
        <p14:creationId xmlns:p14="http://schemas.microsoft.com/office/powerpoint/2010/main" val="2870812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Open-source implementation</a:t>
            </a:r>
            <a:r>
              <a:rPr lang="en-US" baseline="0" dirty="0" smtClean="0"/>
              <a:t> of XNA</a:t>
            </a:r>
          </a:p>
          <a:p>
            <a:pPr lvl="1"/>
            <a:r>
              <a:rPr lang="en-US" dirty="0" smtClean="0"/>
              <a:t>Easy to use, but at the cost of some performance since it is managed, not native</a:t>
            </a:r>
            <a:endParaRPr lang="en-US" baseline="0" dirty="0" smtClean="0"/>
          </a:p>
          <a:p>
            <a:r>
              <a:rPr lang="en-US" baseline="0" dirty="0" smtClean="0"/>
              <a:t>Language: C#</a:t>
            </a:r>
          </a:p>
          <a:p>
            <a:r>
              <a:rPr lang="en-US" baseline="0" dirty="0" smtClean="0"/>
              <a:t>Price: Free</a:t>
            </a:r>
            <a:r>
              <a:rPr lang="en-US" dirty="0" smtClean="0"/>
              <a:t> (requires Xamarin license for iOS/Android)</a:t>
            </a:r>
            <a:endParaRPr lang="en-US" baseline="0" dirty="0" smtClean="0"/>
          </a:p>
          <a:p>
            <a:r>
              <a:rPr lang="en-US" baseline="0" dirty="0" smtClean="0"/>
              <a:t>Platforms</a:t>
            </a:r>
          </a:p>
          <a:p>
            <a:pPr lvl="1"/>
            <a:r>
              <a:rPr lang="en-US" dirty="0" smtClean="0"/>
              <a:t>Windows Desktop/Phone/Store</a:t>
            </a:r>
          </a:p>
          <a:p>
            <a:pPr lvl="1"/>
            <a:r>
              <a:rPr lang="en-US" dirty="0" smtClean="0"/>
              <a:t>Mac</a:t>
            </a:r>
          </a:p>
          <a:p>
            <a:pPr lvl="1"/>
            <a:r>
              <a:rPr lang="en-US" dirty="0" smtClean="0"/>
              <a:t>Linux</a:t>
            </a:r>
          </a:p>
          <a:p>
            <a:pPr lvl="1"/>
            <a:r>
              <a:rPr lang="en-US" dirty="0" smtClean="0"/>
              <a:t>iOS</a:t>
            </a:r>
          </a:p>
          <a:p>
            <a:pPr lvl="1"/>
            <a:r>
              <a:rPr lang="en-US" dirty="0" smtClean="0"/>
              <a:t>Android</a:t>
            </a:r>
          </a:p>
          <a:p>
            <a:pPr lvl="1"/>
            <a:r>
              <a:rPr lang="en-US" dirty="0" err="1" smtClean="0"/>
              <a:t>Ouya</a:t>
            </a:r>
            <a:endParaRPr lang="en-US" dirty="0" smtClean="0"/>
          </a:p>
          <a:p>
            <a:pPr lvl="1"/>
            <a:r>
              <a:rPr lang="en-US" dirty="0" smtClean="0"/>
              <a:t>PlayStation</a:t>
            </a:r>
            <a:r>
              <a:rPr lang="en-US" baseline="0" dirty="0" smtClean="0"/>
              <a:t> Mobile (Vita)</a:t>
            </a:r>
          </a:p>
          <a:p>
            <a:pPr lvl="1"/>
            <a:r>
              <a:rPr lang="en-US" dirty="0" smtClean="0"/>
              <a:t>PlayStation 4</a:t>
            </a:r>
            <a:endParaRPr lang="en-US" baseline="0" dirty="0" smtClean="0"/>
          </a:p>
        </p:txBody>
      </p:sp>
      <p:pic>
        <p:nvPicPr>
          <p:cNvPr id="1026" name="Picture 2" descr="http://www.monogame.net/wp-content/themes/monogame/images/monogamelogo50px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3722" y="323007"/>
            <a:ext cx="2916555" cy="623196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4" name="Rectangle 3"/>
          <p:cNvSpPr/>
          <p:nvPr/>
        </p:nvSpPr>
        <p:spPr>
          <a:xfrm>
            <a:off x="0" y="4774168"/>
            <a:ext cx="29720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http://www.monogame.net/</a:t>
            </a:r>
          </a:p>
        </p:txBody>
      </p:sp>
    </p:spTree>
    <p:extLst>
      <p:ext uri="{BB962C8B-B14F-4D97-AF65-F5344CB8AC3E}">
        <p14:creationId xmlns:p14="http://schemas.microsoft.com/office/powerpoint/2010/main" val="4258756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his Is MonoGame 201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986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Game dev framework that has existed for over 15 years</a:t>
            </a:r>
          </a:p>
          <a:p>
            <a:r>
              <a:rPr lang="en-US" dirty="0" smtClean="0"/>
              <a:t>Provides wrappers for audio, video, and input, as well as abstractions for OS-level concepts such as threads, timers, and file system</a:t>
            </a:r>
          </a:p>
          <a:p>
            <a:r>
              <a:rPr lang="en-US" dirty="0" smtClean="0"/>
              <a:t>Language:</a:t>
            </a:r>
            <a:r>
              <a:rPr lang="en-US" baseline="0" dirty="0" smtClean="0"/>
              <a:t> C++</a:t>
            </a:r>
          </a:p>
          <a:p>
            <a:r>
              <a:rPr lang="en-US" baseline="0" dirty="0" smtClean="0"/>
              <a:t>Price: Free</a:t>
            </a:r>
          </a:p>
          <a:p>
            <a:r>
              <a:rPr lang="en-US" baseline="0" dirty="0" smtClean="0"/>
              <a:t>Platforms</a:t>
            </a:r>
          </a:p>
          <a:p>
            <a:pPr lvl="1"/>
            <a:r>
              <a:rPr lang="en-US" baseline="0" dirty="0" smtClean="0"/>
              <a:t>Everything ever </a:t>
            </a:r>
            <a:r>
              <a:rPr lang="en-US" baseline="0" dirty="0" smtClean="0">
                <a:sym typeface="Wingdings" panose="05000000000000000000" pitchFamily="2" charset="2"/>
              </a:rPr>
              <a:t></a:t>
            </a:r>
            <a:endParaRPr lang="en-US" dirty="0"/>
          </a:p>
        </p:txBody>
      </p:sp>
      <p:pic>
        <p:nvPicPr>
          <p:cNvPr id="2050" name="Picture 2" descr="SDL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9512" y="205980"/>
            <a:ext cx="1704975" cy="942976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4" name="Rectangle 3"/>
          <p:cNvSpPr/>
          <p:nvPr/>
        </p:nvSpPr>
        <p:spPr>
          <a:xfrm>
            <a:off x="8526" y="4774168"/>
            <a:ext cx="18338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http://libsdl.org/</a:t>
            </a:r>
          </a:p>
        </p:txBody>
      </p:sp>
    </p:spTree>
    <p:extLst>
      <p:ext uri="{BB962C8B-B14F-4D97-AF65-F5344CB8AC3E}">
        <p14:creationId xmlns:p14="http://schemas.microsoft.com/office/powerpoint/2010/main" val="65744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Middleware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Nex</a:t>
            </a:r>
            <a:r>
              <a:rPr lang="en-US" baseline="0" dirty="0" smtClean="0"/>
              <a:t>t level above a framework</a:t>
            </a:r>
          </a:p>
          <a:p>
            <a:r>
              <a:rPr lang="en-US" baseline="0" dirty="0" smtClean="0"/>
              <a:t>Access to everything framework provides, but </a:t>
            </a:r>
            <a:r>
              <a:rPr lang="en-US" dirty="0" smtClean="0"/>
              <a:t>may include</a:t>
            </a:r>
            <a:r>
              <a:rPr lang="en-US" baseline="0" dirty="0" smtClean="0"/>
              <a:t> additional things, such as:</a:t>
            </a:r>
          </a:p>
          <a:p>
            <a:pPr lvl="1"/>
            <a:r>
              <a:rPr lang="en-US" baseline="0" dirty="0" smtClean="0"/>
              <a:t>Asset creation tools</a:t>
            </a:r>
          </a:p>
          <a:p>
            <a:pPr lvl="1"/>
            <a:r>
              <a:rPr lang="en-US" dirty="0" smtClean="0"/>
              <a:t>Additional libraries such as physics, networking, animation, etc.</a:t>
            </a:r>
          </a:p>
        </p:txBody>
      </p:sp>
    </p:spTree>
    <p:extLst>
      <p:ext uri="{BB962C8B-B14F-4D97-AF65-F5344CB8AC3E}">
        <p14:creationId xmlns:p14="http://schemas.microsoft.com/office/powerpoint/2010/main" val="2965296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isual Studio Live! Redmond 201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2938</TotalTime>
  <Words>798</Words>
  <Application>Microsoft Office PowerPoint</Application>
  <PresentationFormat>On-screen Show (16:9)</PresentationFormat>
  <Paragraphs>183</Paragraphs>
  <Slides>26</Slides>
  <Notes>23</Notes>
  <HiddenSlides>0</HiddenSlides>
  <MMClips>5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Arial</vt:lpstr>
      <vt:lpstr>Calibri</vt:lpstr>
      <vt:lpstr>Times New Roman</vt:lpstr>
      <vt:lpstr>Wingdings</vt:lpstr>
      <vt:lpstr>Visual Studio Live! Redmond 2014</vt:lpstr>
      <vt:lpstr>PowerPoint Presentation</vt:lpstr>
      <vt:lpstr>Agenda</vt:lpstr>
      <vt:lpstr>Categories</vt:lpstr>
      <vt:lpstr>Frameworks</vt:lpstr>
      <vt:lpstr>PowerPoint Presentation</vt:lpstr>
      <vt:lpstr>PowerPoint Presentation</vt:lpstr>
      <vt:lpstr>PowerPoint Presentation</vt:lpstr>
      <vt:lpstr>PowerPoint Presentation</vt:lpstr>
      <vt:lpstr>Middleware</vt:lpstr>
      <vt:lpstr>PowerPoint Presentation</vt:lpstr>
      <vt:lpstr>PowerPoint Presentation</vt:lpstr>
      <vt:lpstr>PowerPoint Presentation</vt:lpstr>
      <vt:lpstr>Engines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And more…</vt:lpstr>
      <vt:lpstr>Examples</vt:lpstr>
      <vt:lpstr>ID@Xbox</vt:lpstr>
      <vt:lpstr>Offers</vt:lpstr>
      <vt:lpstr>Conclusion</vt:lpstr>
      <vt:lpstr>Resources</vt:lpstr>
    </vt:vector>
  </TitlesOfParts>
  <Company>1105 Media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Brent Sutton</dc:creator>
  <cp:lastModifiedBy>Brian Peek</cp:lastModifiedBy>
  <cp:revision>154</cp:revision>
  <dcterms:created xsi:type="dcterms:W3CDTF">2012-12-07T00:48:42Z</dcterms:created>
  <dcterms:modified xsi:type="dcterms:W3CDTF">2015-03-18T21:58:41Z</dcterms:modified>
</cp:coreProperties>
</file>